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370" r:id="rId3"/>
    <p:sldId id="371" r:id="rId4"/>
    <p:sldId id="372" r:id="rId5"/>
    <p:sldId id="373" r:id="rId6"/>
    <p:sldId id="374" r:id="rId7"/>
    <p:sldId id="360" r:id="rId8"/>
    <p:sldId id="365" r:id="rId9"/>
    <p:sldId id="375" r:id="rId10"/>
    <p:sldId id="376" r:id="rId11"/>
    <p:sldId id="377" r:id="rId12"/>
    <p:sldId id="378" r:id="rId13"/>
    <p:sldId id="379" r:id="rId14"/>
    <p:sldId id="380" r:id="rId15"/>
    <p:sldId id="382" r:id="rId16"/>
    <p:sldId id="381" r:id="rId17"/>
    <p:sldId id="357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C7F36"/>
    <a:srgbClr val="C38F3B"/>
    <a:srgbClr val="2A1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1877CC6-CBD8-8345-BF85-431A4FCB4F7C}" type="datetimeFigureOut">
              <a:rPr lang="en-US"/>
              <a:pPr>
                <a:defRPr/>
              </a:pPr>
              <a:t>1/19/17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5759830-6331-2B43-9DB6-A435CDAB06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163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7CC5B1C-7D2A-8C48-9C9F-6EF99CA23175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7CC5B1C-7D2A-8C48-9C9F-6EF99CA23175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0E0DF7F-6DB3-AD4F-B4AF-53956B78E758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Calibri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0E0DF7F-6DB3-AD4F-B4AF-53956B78E758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Calibri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0E0DF7F-6DB3-AD4F-B4AF-53956B78E758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Calibri" charset="0"/>
              </a:rPr>
              <a:t>Need another 12 min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0E0DF7F-6DB3-AD4F-B4AF-53956B78E758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Calibri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0E0DF7F-6DB3-AD4F-B4AF-53956B78E758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7CC5B1C-7D2A-8C48-9C9F-6EF99CA23175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7CC5B1C-7D2A-8C48-9C9F-6EF99CA23175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7CC5B1C-7D2A-8C48-9C9F-6EF99CA23175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7CC5B1C-7D2A-8C48-9C9F-6EF99CA23175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7CC5B1C-7D2A-8C48-9C9F-6EF99CA23175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latin typeface="Calibri" charset="0"/>
              </a:rPr>
              <a:t>Department store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865847-7C41-C44C-BC63-FB1B86E96DD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7CC5B1C-7D2A-8C48-9C9F-6EF99CA23175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7CC5B1C-7D2A-8C48-9C9F-6EF99CA23175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3DDE7-C54A-E241-B5ED-7D3AD4A63891}" type="datetimeFigureOut">
              <a:rPr lang="en-US"/>
              <a:pPr>
                <a:defRPr/>
              </a:pPr>
              <a:t>1/19/17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2C96-73DC-C34F-8C99-38C226ED15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63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C3B9C-5CEF-1744-8401-D3A1503969E5}" type="datetimeFigureOut">
              <a:rPr lang="en-US"/>
              <a:pPr>
                <a:defRPr/>
              </a:pPr>
              <a:t>1/19/17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16115-4475-4543-AB82-D66ED97802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11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DD9C3-D63F-FD4B-89AB-D7D24A781F73}" type="datetimeFigureOut">
              <a:rPr lang="en-US"/>
              <a:pPr>
                <a:defRPr/>
              </a:pPr>
              <a:t>1/19/17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BDFBF-1D8E-6C49-A83D-3A84BE6BFE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29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47BB-1844-574A-A3B1-215A97E33DEE}" type="datetimeFigureOut">
              <a:rPr lang="en-US"/>
              <a:pPr>
                <a:defRPr/>
              </a:pPr>
              <a:t>1/19/17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78C1B-7BF1-4D48-850A-0133976379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23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79E0A-412C-7948-BB84-B9746F356999}" type="datetimeFigureOut">
              <a:rPr lang="en-US"/>
              <a:pPr>
                <a:defRPr/>
              </a:pPr>
              <a:t>1/19/17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5298D-F2C9-D74F-84BE-BE96C80488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08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CC46E-071D-7148-8A09-BA66D32DA3DF}" type="datetimeFigureOut">
              <a:rPr lang="en-US"/>
              <a:pPr>
                <a:defRPr/>
              </a:pPr>
              <a:t>1/19/17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7B147-006C-7F47-B316-4067A739B4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01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CDEC-D706-804A-8CDD-6391A9D1B4A5}" type="datetimeFigureOut">
              <a:rPr lang="en-US"/>
              <a:pPr>
                <a:defRPr/>
              </a:pPr>
              <a:t>1/19/17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6A5DA-A40C-D54A-B5DE-DF872E2541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94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4119B-E26F-2944-8D08-EE6DB1460279}" type="datetimeFigureOut">
              <a:rPr lang="en-US"/>
              <a:pPr>
                <a:defRPr/>
              </a:pPr>
              <a:t>1/19/17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7C0E2-C6F6-F445-92DE-7C8BA16C2B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388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B8348-E67B-9748-8B9E-3762B470DDE9}" type="datetimeFigureOut">
              <a:rPr lang="en-US"/>
              <a:pPr>
                <a:defRPr/>
              </a:pPr>
              <a:t>1/19/17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4A7E2-19C0-654B-B424-8AB652249C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94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2B8A7-58C0-3041-BFD6-F5C984A1007A}" type="datetimeFigureOut">
              <a:rPr lang="en-US"/>
              <a:pPr>
                <a:defRPr/>
              </a:pPr>
              <a:t>1/19/17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8AA8-0DE1-C645-9165-859CAE3FE6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79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1DC95-5FFC-894D-9A82-E7E3AC872EBB}" type="datetimeFigureOut">
              <a:rPr lang="en-US"/>
              <a:pPr>
                <a:defRPr/>
              </a:pPr>
              <a:t>1/19/17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4E27F-B509-0F4F-B5C7-C83F36A223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17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E46AFD-7FCA-3E40-9ED3-2506C2099EC4}" type="datetimeFigureOut">
              <a:rPr lang="en-US"/>
              <a:pPr>
                <a:defRPr/>
              </a:pPr>
              <a:t>1/19/17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3F88959-9824-DC4D-B6B7-1B97962C9E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-36513"/>
            <a:ext cx="9144000" cy="825501"/>
          </a:xfrm>
        </p:spPr>
        <p:txBody>
          <a:bodyPr/>
          <a:lstStyle/>
          <a:p>
            <a:pPr eaLnBrk="1" hangingPunct="1"/>
            <a:r>
              <a:rPr lang="es-HN" b="1" u="sng" dirty="0" smtClean="0">
                <a:latin typeface="Calibri" charset="0"/>
              </a:rPr>
              <a:t>Pronouns After Prepositions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88988"/>
            <a:ext cx="8940800" cy="6302375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Objetivo: </a:t>
            </a:r>
            <a:r>
              <a:rPr lang="es-ES_tradnl" sz="3200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/>
              <a:t>Estudiantes van </a:t>
            </a:r>
            <a:r>
              <a:rPr lang="es-ES_tradnl" sz="3200" dirty="0" smtClean="0"/>
              <a:t>cómo usar un pronombre después de una preposición. </a:t>
            </a:r>
            <a:endParaRPr lang="es-ES_tradnl" sz="3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1900" b="1" dirty="0">
                <a:latin typeface="+mn-lt"/>
                <a:ea typeface="+mn-ea"/>
                <a:cs typeface="+mn-cs"/>
              </a:rPr>
              <a:t>Standard </a:t>
            </a:r>
            <a:r>
              <a:rPr lang="es-ES_tradnl" sz="1900" b="1" dirty="0" err="1">
                <a:latin typeface="+mn-lt"/>
                <a:ea typeface="+mn-ea"/>
                <a:cs typeface="+mn-cs"/>
              </a:rPr>
              <a:t>Addressed</a:t>
            </a:r>
            <a:r>
              <a:rPr lang="es-ES_tradnl" sz="1900" dirty="0">
                <a:latin typeface="+mn-lt"/>
                <a:ea typeface="+mn-ea"/>
                <a:cs typeface="+mn-cs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ea typeface="+mn-ea"/>
                <a:cs typeface="+mn-cs"/>
              </a:rPr>
              <a:t>1.1 In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target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engage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in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conversations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provide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obtain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information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express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feelings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emotions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exchange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opinions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.</a:t>
            </a:r>
            <a:endParaRPr lang="es-ES_tradnl" sz="16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ea typeface="+mn-ea"/>
                <a:cs typeface="+mn-cs"/>
              </a:rPr>
              <a:t>4.1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Demonstrate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understanding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nature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through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comparisons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studied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their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own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Calentamiento: (5 min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)</a:t>
            </a:r>
            <a:br>
              <a:rPr lang="es-ES_tradnl" sz="3200" b="1" dirty="0" smtClean="0">
                <a:latin typeface="+mn-lt"/>
                <a:ea typeface="+mn-ea"/>
                <a:cs typeface="+mn-cs"/>
              </a:rPr>
            </a:br>
            <a:r>
              <a:rPr lang="es-ES_tradnl" sz="3200" b="1" dirty="0" smtClean="0">
                <a:latin typeface="+mn-lt"/>
                <a:ea typeface="+mn-ea"/>
                <a:cs typeface="+mn-cs"/>
              </a:rPr>
              <a:t>	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Find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and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correct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errors</a:t>
            </a:r>
            <a:endParaRPr lang="es-ES_tradnl" sz="3200" dirty="0"/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3200" dirty="0" smtClean="0"/>
              <a:t>Yo sé a aquella mujer.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3200" dirty="0" smtClean="0"/>
              <a:t>Carlos le gusta caminar.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3200" dirty="0" smtClean="0"/>
              <a:t>Son hombres inteligente.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3200" dirty="0" err="1" smtClean="0"/>
              <a:t>Tienemos</a:t>
            </a:r>
            <a:r>
              <a:rPr lang="es-ES_tradnl" sz="3200" dirty="0" smtClean="0"/>
              <a:t> muchas cosas.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3200" dirty="0" smtClean="0"/>
              <a:t>Mi hermana es alto y cómico.</a:t>
            </a:r>
            <a:endParaRPr lang="es-ES_tradnl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-36513"/>
            <a:ext cx="9144000" cy="825501"/>
          </a:xfrm>
        </p:spPr>
        <p:txBody>
          <a:bodyPr/>
          <a:lstStyle/>
          <a:p>
            <a:pPr eaLnBrk="1" hangingPunct="1"/>
            <a:r>
              <a:rPr lang="es-HN" b="1" u="sng" dirty="0">
                <a:latin typeface="Calibri" charset="0"/>
              </a:rPr>
              <a:t>Pronouns After Prepositions Día 1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88988"/>
            <a:ext cx="8940800" cy="606901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err="1" smtClean="0">
                <a:latin typeface="+mn-lt"/>
                <a:ea typeface="+mn-ea"/>
                <a:cs typeface="+mn-cs"/>
              </a:rPr>
              <a:t>Remember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that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reversed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verbs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,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like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gustar,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have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thing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you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like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or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that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interestes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you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, etc.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doing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action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.</a:t>
            </a:r>
            <a:br>
              <a:rPr lang="es-ES_tradnl" sz="3200" dirty="0" smtClean="0">
                <a:latin typeface="+mn-lt"/>
                <a:ea typeface="+mn-ea"/>
                <a:cs typeface="+mn-cs"/>
              </a:rPr>
            </a:br>
            <a:r>
              <a:rPr lang="es-ES_tradnl" sz="3200" dirty="0" smtClean="0">
                <a:latin typeface="+mn-lt"/>
                <a:ea typeface="+mn-ea"/>
                <a:cs typeface="+mn-cs"/>
              </a:rPr>
              <a:t>--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For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that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reason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,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any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clarifying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phrase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will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start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br>
              <a:rPr lang="es-ES_tradnl" sz="3200" dirty="0" smtClean="0">
                <a:latin typeface="+mn-lt"/>
                <a:ea typeface="+mn-ea"/>
                <a:cs typeface="+mn-cs"/>
              </a:rPr>
            </a:br>
            <a:r>
              <a:rPr lang="es-ES_tradnl" sz="3200" dirty="0" smtClean="0">
                <a:latin typeface="+mn-lt"/>
                <a:ea typeface="+mn-ea"/>
                <a:cs typeface="+mn-cs"/>
              </a:rPr>
              <a:t>  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with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“a” and use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proper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after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preposition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br>
              <a:rPr lang="es-ES_tradnl" sz="3200" dirty="0" smtClean="0">
                <a:latin typeface="+mn-lt"/>
                <a:ea typeface="+mn-ea"/>
                <a:cs typeface="+mn-cs"/>
              </a:rPr>
            </a:br>
            <a:r>
              <a:rPr lang="es-ES_tradnl" sz="3200" dirty="0" smtClean="0">
                <a:latin typeface="+mn-lt"/>
                <a:ea typeface="+mn-ea"/>
                <a:cs typeface="+mn-cs"/>
              </a:rPr>
              <a:t>  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word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.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>
                <a:latin typeface="+mn-lt"/>
                <a:ea typeface="+mn-ea"/>
                <a:cs typeface="+mn-cs"/>
              </a:rPr>
              <a:t>	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	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gustar		encantar		quedar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	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	interesar	importar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err="1" smtClean="0">
                <a:latin typeface="+mn-lt"/>
                <a:ea typeface="+mn-ea"/>
                <a:cs typeface="+mn-cs"/>
              </a:rPr>
              <a:t>After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word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“con,” 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words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“mí” and “ti” combine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with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“con”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to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form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“conmigo”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or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“contigo.”</a:t>
            </a:r>
            <a:endParaRPr lang="es-ES_tradnl" sz="3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1580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r>
              <a:rPr lang="es-HN" b="1" u="sng" dirty="0">
                <a:latin typeface="Calibri" charset="0"/>
              </a:rPr>
              <a:t>Pronouns After Prepositions Día 1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60413"/>
            <a:ext cx="8940800" cy="612776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smtClean="0"/>
              <a:t>Contesten con sus pizarrones blancas.  </a:t>
            </a:r>
            <a:endParaRPr lang="es-ES_tradnl" sz="3200" b="1" dirty="0"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55601" y="1373188"/>
            <a:ext cx="8788400" cy="54848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/>
              <a:t>A</a:t>
            </a:r>
            <a:r>
              <a:rPr lang="es-ES_tradnl" sz="3200" dirty="0" smtClean="0"/>
              <a:t> __________ te gusta la clase del español.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--Voy al cine y tengo otro boleto.  Me gustaría </a:t>
            </a:r>
            <a:br>
              <a:rPr lang="es-ES_tradnl" sz="3200" dirty="0" smtClean="0"/>
            </a:br>
            <a:r>
              <a:rPr lang="es-ES_tradnl" sz="3200" dirty="0" smtClean="0"/>
              <a:t>	que tú vayas _________ al cine. </a:t>
            </a:r>
            <a:br>
              <a:rPr lang="es-ES_tradnl" sz="3200" dirty="0" smtClean="0"/>
            </a:br>
            <a:r>
              <a:rPr lang="es-ES_tradnl" sz="3200" dirty="0" smtClean="0"/>
              <a:t>--No puedo ir _______.  Tengo tarea.</a:t>
            </a:r>
            <a:br>
              <a:rPr lang="es-ES_tradnl" sz="3200" dirty="0" smtClean="0"/>
            </a:br>
            <a:r>
              <a:rPr lang="es-ES_tradnl" sz="3200" b="1" dirty="0" smtClean="0"/>
              <a:t>(</a:t>
            </a:r>
            <a:r>
              <a:rPr lang="es-ES_tradnl" sz="3200" b="1" dirty="0" err="1" smtClean="0"/>
              <a:t>both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blanks</a:t>
            </a:r>
            <a:r>
              <a:rPr lang="es-ES_tradnl" sz="3200" b="1" dirty="0" smtClean="0"/>
              <a:t> use con and a </a:t>
            </a:r>
            <a:r>
              <a:rPr lang="es-ES_tradnl" sz="3200" b="1" dirty="0" err="1" smtClean="0"/>
              <a:t>pronoun</a:t>
            </a:r>
            <a:r>
              <a:rPr lang="es-ES_tradnl" sz="3200" b="1" dirty="0" smtClean="0"/>
              <a:t>)</a:t>
            </a:r>
            <a:endParaRPr lang="es-ES_tradnl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A veces mi hermana es aburrida, pero no puedo manejar y no puedo salir _________. </a:t>
            </a:r>
            <a:r>
              <a:rPr lang="es-ES_tradnl" sz="3200" b="1" dirty="0" smtClean="0"/>
              <a:t>(use “sin” and </a:t>
            </a:r>
            <a:r>
              <a:rPr lang="es-ES_tradnl" sz="3200" b="1" dirty="0" err="1" smtClean="0"/>
              <a:t>the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right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pronoun</a:t>
            </a:r>
            <a:r>
              <a:rPr lang="es-ES_tradnl" sz="3200" b="1" dirty="0" smtClean="0"/>
              <a:t>)</a:t>
            </a:r>
            <a:endParaRPr lang="es-ES_tradnl" sz="3200" dirty="0" smtClean="0"/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Me regalaste un regalo ________. </a:t>
            </a:r>
            <a:r>
              <a:rPr lang="es-ES_tradnl" sz="3200" b="1" dirty="0" smtClean="0"/>
              <a:t>(use “de” and </a:t>
            </a:r>
            <a:r>
              <a:rPr lang="es-ES_tradnl" sz="3200" b="1" dirty="0" err="1" smtClean="0"/>
              <a:t>the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right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pronoun</a:t>
            </a:r>
            <a:r>
              <a:rPr lang="es-ES_tradnl" sz="3200" b="1" dirty="0" smtClean="0"/>
              <a:t>)</a:t>
            </a:r>
            <a:endParaRPr lang="es-ES_tradnl" sz="3200" dirty="0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24413" y="2379294"/>
            <a:ext cx="186501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conmigo</a:t>
            </a:r>
            <a:endParaRPr lang="es-ES_tradnl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83633" y="2895426"/>
            <a:ext cx="157073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contigo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830976" y="1309269"/>
            <a:ext cx="1352657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ti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84944" y="4447714"/>
            <a:ext cx="156875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>
                <a:solidFill>
                  <a:srgbClr val="FF0000"/>
                </a:solidFill>
              </a:rPr>
              <a:t>s</a:t>
            </a:r>
            <a:r>
              <a:rPr lang="es-ES_tradnl" sz="3200" dirty="0" smtClean="0">
                <a:solidFill>
                  <a:srgbClr val="FF0000"/>
                </a:solidFill>
              </a:rPr>
              <a:t>in ella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858832" y="5488609"/>
            <a:ext cx="156875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>
                <a:solidFill>
                  <a:srgbClr val="FF0000"/>
                </a:solidFill>
              </a:rPr>
              <a:t>d</a:t>
            </a:r>
            <a:r>
              <a:rPr lang="es-ES_tradnl" sz="3200" dirty="0" smtClean="0">
                <a:solidFill>
                  <a:srgbClr val="FF0000"/>
                </a:solidFill>
              </a:rPr>
              <a:t>e ti</a:t>
            </a:r>
          </a:p>
        </p:txBody>
      </p:sp>
    </p:spTree>
    <p:extLst>
      <p:ext uri="{BB962C8B-B14F-4D97-AF65-F5344CB8AC3E}">
        <p14:creationId xmlns:p14="http://schemas.microsoft.com/office/powerpoint/2010/main" val="2719935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r>
              <a:rPr lang="es-HN" b="1" u="sng" dirty="0">
                <a:latin typeface="Calibri" charset="0"/>
              </a:rPr>
              <a:t>Pronouns After Prepositions Día 1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60413"/>
            <a:ext cx="8940800" cy="612776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smtClean="0"/>
              <a:t>Contesten con sus pizarrones blancas.  </a:t>
            </a:r>
            <a:endParaRPr lang="es-ES_tradnl" sz="3200" b="1" dirty="0"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55601" y="1373188"/>
            <a:ext cx="8788400" cy="54848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________ hablo mucho.</a:t>
            </a:r>
            <a:r>
              <a:rPr lang="es-ES_tradnl" sz="3200" b="1" dirty="0" smtClean="0"/>
              <a:t> (use </a:t>
            </a:r>
            <a:r>
              <a:rPr lang="es-ES_tradnl" sz="3200" b="1" dirty="0" err="1" smtClean="0"/>
              <a:t>the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right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pronoun</a:t>
            </a:r>
            <a:r>
              <a:rPr lang="es-ES_tradnl" sz="3200" b="1" dirty="0" smtClean="0"/>
              <a:t>)</a:t>
            </a:r>
            <a:endParaRPr lang="es-ES_tradnl" sz="3200" dirty="0" smtClean="0"/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A ________ nos interesa sacar buenas notas </a:t>
            </a:r>
            <a:r>
              <a:rPr lang="es-ES_tradnl" sz="3200" b="1" dirty="0" smtClean="0"/>
              <a:t>(use </a:t>
            </a:r>
            <a:r>
              <a:rPr lang="es-ES_tradnl" sz="3200" b="1" dirty="0" err="1" smtClean="0"/>
              <a:t>the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right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pronoun</a:t>
            </a:r>
            <a:r>
              <a:rPr lang="es-ES_tradnl" sz="3200" b="1" dirty="0" smtClean="0"/>
              <a:t>)</a:t>
            </a:r>
            <a:endParaRPr lang="es-ES_tradnl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Ben me regala un carro para _________ </a:t>
            </a:r>
            <a:r>
              <a:rPr lang="es-ES_tradnl" sz="3200" b="1" dirty="0" smtClean="0"/>
              <a:t>(use </a:t>
            </a:r>
            <a:r>
              <a:rPr lang="es-ES_tradnl" sz="3200" b="1" dirty="0" err="1" smtClean="0"/>
              <a:t>the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right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pronoun</a:t>
            </a:r>
            <a:r>
              <a:rPr lang="es-ES_tradnl" sz="3200" b="1" dirty="0" smtClean="0"/>
              <a:t>)</a:t>
            </a:r>
            <a:endParaRPr lang="es-ES_tradnl" sz="3200" dirty="0" smtClean="0"/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Ayer, mis padres me ____________ (confiar) en __________.  </a:t>
            </a:r>
            <a:r>
              <a:rPr lang="es-ES_tradnl" sz="3200" b="1" dirty="0" smtClean="0"/>
              <a:t>(</a:t>
            </a:r>
            <a:r>
              <a:rPr lang="es-ES_tradnl" sz="3200" b="1" dirty="0" err="1" smtClean="0"/>
              <a:t>conjugate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for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the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first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blank</a:t>
            </a:r>
            <a:r>
              <a:rPr lang="es-ES_tradnl" sz="3200" b="1" dirty="0" smtClean="0"/>
              <a:t>, </a:t>
            </a:r>
            <a:r>
              <a:rPr lang="es-ES_tradnl" sz="3200" b="1" dirty="0" err="1" smtClean="0"/>
              <a:t>select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the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right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pronoun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for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the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second</a:t>
            </a:r>
            <a:r>
              <a:rPr lang="es-ES_tradnl" sz="3200" b="1" dirty="0" smtClean="0"/>
              <a:t>)</a:t>
            </a:r>
            <a:endParaRPr lang="es-ES_tradnl" sz="3200" dirty="0" smtClean="0"/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A ________ te encanta cocinar. </a:t>
            </a:r>
            <a:r>
              <a:rPr lang="es-ES_tradnl" sz="3200" b="1" dirty="0" smtClean="0"/>
              <a:t>(use </a:t>
            </a:r>
            <a:r>
              <a:rPr lang="es-ES_tradnl" sz="3200" b="1" dirty="0" err="1" smtClean="0"/>
              <a:t>the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right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pronoun</a:t>
            </a:r>
            <a:r>
              <a:rPr lang="es-ES_tradnl" sz="3200" b="1" dirty="0" smtClean="0"/>
              <a:t>)</a:t>
            </a:r>
            <a:endParaRPr lang="es-ES_tradnl" sz="3200" dirty="0" smtClean="0"/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s-ES_tradnl" sz="3200" dirty="0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62619" y="1957964"/>
            <a:ext cx="186501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nosotros</a:t>
            </a:r>
            <a:endParaRPr lang="es-ES_tradnl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686716" y="2895426"/>
            <a:ext cx="157073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mí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97627" y="1373188"/>
            <a:ext cx="1352657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Yo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04394" y="4119201"/>
            <a:ext cx="238155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confiaron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97627" y="4596571"/>
            <a:ext cx="156875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mí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300425" y="5571841"/>
            <a:ext cx="156875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s-ES_tradnl" sz="3200" dirty="0" smtClean="0">
                <a:solidFill>
                  <a:srgbClr val="FF0000"/>
                </a:solidFill>
              </a:rPr>
              <a:t>ti</a:t>
            </a:r>
          </a:p>
        </p:txBody>
      </p:sp>
    </p:spTree>
    <p:extLst>
      <p:ext uri="{BB962C8B-B14F-4D97-AF65-F5344CB8AC3E}">
        <p14:creationId xmlns:p14="http://schemas.microsoft.com/office/powerpoint/2010/main" val="2105784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r>
              <a:rPr lang="es-HN" b="1" u="sng" dirty="0">
                <a:latin typeface="Calibri" charset="0"/>
              </a:rPr>
              <a:t>Pronouns After Prepositions Día 1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60413"/>
            <a:ext cx="8940800" cy="612776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err="1" smtClean="0"/>
              <a:t>Find</a:t>
            </a:r>
            <a:r>
              <a:rPr lang="es-ES_tradnl" sz="3200" b="1" dirty="0" smtClean="0"/>
              <a:t> and </a:t>
            </a:r>
            <a:r>
              <a:rPr lang="es-ES_tradnl" sz="3200" b="1" dirty="0" err="1" smtClean="0"/>
              <a:t>correct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the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errors</a:t>
            </a:r>
            <a:endParaRPr lang="es-ES_tradnl" sz="3200" b="1" dirty="0"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55601" y="1373188"/>
            <a:ext cx="8788400" cy="54848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Mis amigas siempre van al centro con mi.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solidFill>
                  <a:srgbClr val="FF0000"/>
                </a:solidFill>
              </a:rPr>
              <a:t>Mis amigas siempre van al centro </a:t>
            </a:r>
            <a:r>
              <a:rPr lang="es-ES_tradnl" sz="3200" b="1" u="sng" dirty="0" smtClean="0">
                <a:solidFill>
                  <a:srgbClr val="FF0000"/>
                </a:solidFill>
              </a:rPr>
              <a:t>conmigo</a:t>
            </a:r>
            <a:r>
              <a:rPr lang="es-ES_tradnl" sz="3200" dirty="0" smtClean="0">
                <a:solidFill>
                  <a:srgbClr val="FF0000"/>
                </a:solidFill>
              </a:rPr>
              <a:t>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Tú te gustan las manzanas y </a:t>
            </a:r>
            <a:r>
              <a:rPr lang="es-ES_tradnl" sz="3200" dirty="0" err="1" smtClean="0"/>
              <a:t>waffles</a:t>
            </a:r>
            <a:r>
              <a:rPr lang="es-ES_tradnl" sz="3200" dirty="0" smtClean="0"/>
              <a:t>. 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b="1" u="sng" dirty="0" smtClean="0">
                <a:solidFill>
                  <a:srgbClr val="FF0000"/>
                </a:solidFill>
              </a:rPr>
              <a:t>A ti</a:t>
            </a:r>
            <a:r>
              <a:rPr lang="es-ES_tradnl" sz="3200" dirty="0" smtClean="0">
                <a:solidFill>
                  <a:srgbClr val="FF0000"/>
                </a:solidFill>
              </a:rPr>
              <a:t> te gustan las manzanas y </a:t>
            </a:r>
            <a:r>
              <a:rPr lang="es-ES_tradnl" sz="3200" dirty="0" err="1" smtClean="0">
                <a:solidFill>
                  <a:srgbClr val="FF0000"/>
                </a:solidFill>
              </a:rPr>
              <a:t>waffles</a:t>
            </a:r>
            <a:r>
              <a:rPr lang="es-ES_tradnl" sz="3200" dirty="0" smtClean="0">
                <a:solidFill>
                  <a:srgbClr val="FF0000"/>
                </a:solidFill>
              </a:rPr>
              <a:t>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Tienes que levantarte </a:t>
            </a:r>
            <a:r>
              <a:rPr lang="es-ES_tradnl" sz="3200" dirty="0" err="1" smtClean="0"/>
              <a:t>sinmigo</a:t>
            </a:r>
            <a:r>
              <a:rPr lang="es-ES_tradnl" sz="3200" dirty="0" smtClean="0"/>
              <a:t>, las dos de la mañana es demasiado temprano.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>
                <a:solidFill>
                  <a:srgbClr val="FF0000"/>
                </a:solidFill>
              </a:rPr>
              <a:t>Tienes que </a:t>
            </a:r>
            <a:r>
              <a:rPr lang="es-ES_tradnl" sz="3200" dirty="0" smtClean="0">
                <a:solidFill>
                  <a:srgbClr val="FF0000"/>
                </a:solidFill>
              </a:rPr>
              <a:t>levantarte </a:t>
            </a:r>
            <a:r>
              <a:rPr lang="es-ES_tradnl" sz="3200" b="1" u="sng" dirty="0" smtClean="0">
                <a:solidFill>
                  <a:srgbClr val="FF0000"/>
                </a:solidFill>
              </a:rPr>
              <a:t>sin mi</a:t>
            </a:r>
            <a:r>
              <a:rPr lang="es-ES_tradnl" sz="3200" dirty="0" smtClean="0">
                <a:solidFill>
                  <a:srgbClr val="FF0000"/>
                </a:solidFill>
              </a:rPr>
              <a:t>, </a:t>
            </a:r>
            <a:r>
              <a:rPr lang="es-ES_tradnl" sz="3200" dirty="0">
                <a:solidFill>
                  <a:srgbClr val="FF0000"/>
                </a:solidFill>
              </a:rPr>
              <a:t>las dos de la mañana es demasiado temprano</a:t>
            </a:r>
            <a:r>
              <a:rPr lang="es-ES_tradnl" sz="3200" dirty="0" smtClean="0">
                <a:solidFill>
                  <a:srgbClr val="FF0000"/>
                </a:solidFill>
              </a:rPr>
              <a:t>.</a:t>
            </a:r>
            <a:endParaRPr lang="es-ES_tradnl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934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r>
              <a:rPr lang="es-HN" b="1" u="sng" dirty="0">
                <a:latin typeface="Calibri" charset="0"/>
              </a:rPr>
              <a:t>Pronouns After Prepositions Día 1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60413"/>
            <a:ext cx="8940800" cy="612776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err="1" smtClean="0"/>
              <a:t>Find</a:t>
            </a:r>
            <a:r>
              <a:rPr lang="es-ES_tradnl" sz="3200" b="1" dirty="0" smtClean="0"/>
              <a:t> and </a:t>
            </a:r>
            <a:r>
              <a:rPr lang="es-ES_tradnl" sz="3200" b="1" dirty="0" err="1" smtClean="0"/>
              <a:t>correct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the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errors</a:t>
            </a:r>
            <a:endParaRPr lang="es-ES_tradnl" sz="3200" b="1" dirty="0"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55601" y="1373188"/>
            <a:ext cx="8788400" cy="54848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Mi madre mí llama todos los días.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solidFill>
                  <a:srgbClr val="FF0000"/>
                </a:solidFill>
              </a:rPr>
              <a:t>Mi madre </a:t>
            </a:r>
            <a:r>
              <a:rPr lang="es-ES_tradnl" sz="3200" b="1" u="sng" dirty="0" smtClean="0">
                <a:solidFill>
                  <a:srgbClr val="FF0000"/>
                </a:solidFill>
              </a:rPr>
              <a:t>me</a:t>
            </a:r>
            <a:r>
              <a:rPr lang="es-ES_tradnl" sz="3200" dirty="0" smtClean="0">
                <a:solidFill>
                  <a:srgbClr val="FF0000"/>
                </a:solidFill>
              </a:rPr>
              <a:t> llama todos los días.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¿Verdad?  Tu madre te quiere a tú.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solidFill>
                  <a:srgbClr val="FF0000"/>
                </a:solidFill>
              </a:rPr>
              <a:t>¿Verdad?  Tu madre te quiere a </a:t>
            </a:r>
            <a:r>
              <a:rPr lang="es-ES_tradnl" sz="3200" b="1" u="sng" dirty="0" smtClean="0">
                <a:solidFill>
                  <a:srgbClr val="FF0000"/>
                </a:solidFill>
              </a:rPr>
              <a:t>ti</a:t>
            </a:r>
            <a:r>
              <a:rPr lang="es-ES_tradnl" sz="3200" dirty="0" smtClean="0">
                <a:solidFill>
                  <a:srgbClr val="FF0000"/>
                </a:solidFill>
              </a:rPr>
              <a:t>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Te parece que sí, pero cuando me llama por teléfono me llama por el nombre de mi perro, y para yo esto es peor que no llamarme.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>
                <a:solidFill>
                  <a:srgbClr val="FF0000"/>
                </a:solidFill>
              </a:rPr>
              <a:t>Te parece que sí, pero cuando me llama por teléfono me llama por el nombre de mi perro, y para </a:t>
            </a:r>
            <a:r>
              <a:rPr lang="es-ES_tradnl" sz="3200" b="1" dirty="0" smtClean="0">
                <a:solidFill>
                  <a:srgbClr val="FF0000"/>
                </a:solidFill>
              </a:rPr>
              <a:t>mi </a:t>
            </a:r>
            <a:r>
              <a:rPr lang="es-ES_tradnl" sz="3200" dirty="0" smtClean="0">
                <a:solidFill>
                  <a:srgbClr val="FF0000"/>
                </a:solidFill>
              </a:rPr>
              <a:t>esto </a:t>
            </a:r>
            <a:r>
              <a:rPr lang="es-ES_tradnl" sz="3200" dirty="0">
                <a:solidFill>
                  <a:srgbClr val="FF0000"/>
                </a:solidFill>
              </a:rPr>
              <a:t>es peor que no llamarme.</a:t>
            </a:r>
          </a:p>
        </p:txBody>
      </p:sp>
    </p:spTree>
    <p:extLst>
      <p:ext uri="{BB962C8B-B14F-4D97-AF65-F5344CB8AC3E}">
        <p14:creationId xmlns:p14="http://schemas.microsoft.com/office/powerpoint/2010/main" val="2707667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150 ex 6  write sentences  </a:t>
            </a:r>
          </a:p>
          <a:p>
            <a:r>
              <a:rPr lang="en-US" dirty="0" smtClean="0"/>
              <a:t>Page 151 exercise 8 and 9  write complete sentences </a:t>
            </a:r>
          </a:p>
          <a:p>
            <a:r>
              <a:rPr lang="en-US" dirty="0" smtClean="0"/>
              <a:t>155    exercise 13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0120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ctrTitle"/>
          </p:nvPr>
        </p:nvSpPr>
        <p:spPr>
          <a:xfrm>
            <a:off x="0" y="-279400"/>
            <a:ext cx="9144000" cy="1238250"/>
          </a:xfrm>
        </p:spPr>
        <p:txBody>
          <a:bodyPr/>
          <a:lstStyle/>
          <a:p>
            <a:r>
              <a:rPr lang="es-HN" b="1" u="sng" dirty="0">
                <a:latin typeface="Calibri" charset="0"/>
              </a:rPr>
              <a:t>Pronouns After Prepositions Día 1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2889144"/>
            <a:ext cx="8940800" cy="31035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err="1" smtClean="0"/>
              <a:t>Get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out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your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speaking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questions</a:t>
            </a:r>
            <a:r>
              <a:rPr lang="es-ES_tradnl" sz="3200" b="1" dirty="0" smtClean="0"/>
              <a:t>.  </a:t>
            </a:r>
            <a:r>
              <a:rPr lang="es-ES_tradnl" sz="3200" b="1" dirty="0" err="1" smtClean="0"/>
              <a:t>I’m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going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to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call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on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someone</a:t>
            </a:r>
            <a:r>
              <a:rPr lang="es-ES_tradnl" sz="3200" b="1" dirty="0" smtClean="0"/>
              <a:t> and </a:t>
            </a:r>
            <a:r>
              <a:rPr lang="es-ES_tradnl" sz="3200" b="1" dirty="0" err="1" smtClean="0"/>
              <a:t>give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them</a:t>
            </a:r>
            <a:r>
              <a:rPr lang="es-ES_tradnl" sz="3200" b="1" dirty="0" smtClean="0"/>
              <a:t> a </a:t>
            </a:r>
            <a:r>
              <a:rPr lang="es-ES_tradnl" sz="3200" b="1" dirty="0" err="1" smtClean="0"/>
              <a:t>question</a:t>
            </a:r>
            <a:r>
              <a:rPr lang="es-ES_tradnl" sz="3200" b="1" dirty="0" smtClean="0"/>
              <a:t>, </a:t>
            </a:r>
            <a:r>
              <a:rPr lang="es-ES_tradnl" sz="3200" b="1" dirty="0" err="1" smtClean="0"/>
              <a:t>then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they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call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on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someone</a:t>
            </a:r>
            <a:r>
              <a:rPr lang="es-ES_tradnl" sz="3200" b="1" dirty="0" smtClean="0"/>
              <a:t> and </a:t>
            </a:r>
            <a:r>
              <a:rPr lang="es-ES_tradnl" sz="3200" b="1" dirty="0" err="1" smtClean="0"/>
              <a:t>give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them</a:t>
            </a:r>
            <a:r>
              <a:rPr lang="es-ES_tradnl" sz="3200" b="1" dirty="0" smtClean="0"/>
              <a:t> a </a:t>
            </a:r>
            <a:r>
              <a:rPr lang="es-ES_tradnl" sz="3200" b="1" dirty="0" err="1" smtClean="0"/>
              <a:t>question</a:t>
            </a:r>
            <a:r>
              <a:rPr lang="es-ES_tradnl" sz="3200" b="1" smtClean="0"/>
              <a:t>.</a:t>
            </a:r>
            <a:endParaRPr lang="es-ES_tradnl" sz="3200" b="1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9460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-36513"/>
            <a:ext cx="9144000" cy="825501"/>
          </a:xfrm>
        </p:spPr>
        <p:txBody>
          <a:bodyPr/>
          <a:lstStyle/>
          <a:p>
            <a:pPr eaLnBrk="1" hangingPunct="1"/>
            <a:r>
              <a:rPr lang="es-HN" b="1" u="sng" dirty="0" smtClean="0">
                <a:latin typeface="Calibri" charset="0"/>
              </a:rPr>
              <a:t>Pronouns After Prepositions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88988"/>
            <a:ext cx="8940800" cy="6302375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Objetivo: </a:t>
            </a:r>
            <a:r>
              <a:rPr lang="es-ES_tradnl" sz="3200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/>
              <a:t>Estudiantes van </a:t>
            </a:r>
            <a:r>
              <a:rPr lang="es-ES_tradnl" sz="3200" dirty="0" smtClean="0"/>
              <a:t>cómo usar un pronombre después de una preposición. </a:t>
            </a:r>
            <a:endParaRPr lang="es-ES_tradnl" sz="3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1900" b="1" dirty="0">
                <a:latin typeface="+mn-lt"/>
                <a:ea typeface="+mn-ea"/>
                <a:cs typeface="+mn-cs"/>
              </a:rPr>
              <a:t>Standard </a:t>
            </a:r>
            <a:r>
              <a:rPr lang="es-ES_tradnl" sz="1900" b="1" dirty="0" err="1">
                <a:latin typeface="+mn-lt"/>
                <a:ea typeface="+mn-ea"/>
                <a:cs typeface="+mn-cs"/>
              </a:rPr>
              <a:t>Addressed</a:t>
            </a:r>
            <a:r>
              <a:rPr lang="es-ES_tradnl" sz="1900" dirty="0">
                <a:latin typeface="+mn-lt"/>
                <a:ea typeface="+mn-ea"/>
                <a:cs typeface="+mn-cs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ea typeface="+mn-ea"/>
                <a:cs typeface="+mn-cs"/>
              </a:rPr>
              <a:t>1.1 In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target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engage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in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conversations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provide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obtain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information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express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feelings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emotions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exchange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opinions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.</a:t>
            </a:r>
            <a:endParaRPr lang="es-ES_tradnl" sz="16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ea typeface="+mn-ea"/>
                <a:cs typeface="+mn-cs"/>
              </a:rPr>
              <a:t>4.1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Demonstrate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understanding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nature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through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comparisons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studied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their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own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Calentamiento: (5 min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)</a:t>
            </a:r>
            <a:br>
              <a:rPr lang="es-ES_tradnl" sz="3200" b="1" dirty="0" smtClean="0">
                <a:latin typeface="+mn-lt"/>
                <a:ea typeface="+mn-ea"/>
                <a:cs typeface="+mn-cs"/>
              </a:rPr>
            </a:br>
            <a:r>
              <a:rPr lang="es-ES_tradnl" sz="3200" b="1" dirty="0" smtClean="0">
                <a:latin typeface="+mn-lt"/>
                <a:ea typeface="+mn-ea"/>
                <a:cs typeface="+mn-cs"/>
              </a:rPr>
              <a:t>	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Find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and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correct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errors</a:t>
            </a:r>
            <a:endParaRPr lang="es-ES_tradnl" sz="3200" dirty="0"/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3200" dirty="0" smtClean="0"/>
              <a:t>Yo sé a aquella mujer.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200" dirty="0"/>
              <a:t>	</a:t>
            </a:r>
            <a:r>
              <a:rPr lang="es-ES_tradnl" sz="3200" dirty="0" smtClean="0">
                <a:solidFill>
                  <a:srgbClr val="FF0000"/>
                </a:solidFill>
              </a:rPr>
              <a:t>Yo </a:t>
            </a:r>
            <a:r>
              <a:rPr lang="es-ES_tradnl" sz="3200" u="sng" dirty="0" smtClean="0">
                <a:solidFill>
                  <a:srgbClr val="FF0000"/>
                </a:solidFill>
              </a:rPr>
              <a:t>conozco</a:t>
            </a:r>
            <a:r>
              <a:rPr lang="es-ES_tradnl" sz="3200" dirty="0" smtClean="0">
                <a:solidFill>
                  <a:srgbClr val="FF0000"/>
                </a:solidFill>
              </a:rPr>
              <a:t> a aquella mujer.</a:t>
            </a:r>
          </a:p>
        </p:txBody>
      </p:sp>
    </p:spTree>
    <p:extLst>
      <p:ext uri="{BB962C8B-B14F-4D97-AF65-F5344CB8AC3E}">
        <p14:creationId xmlns:p14="http://schemas.microsoft.com/office/powerpoint/2010/main" val="1170003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-36513"/>
            <a:ext cx="9144000" cy="825501"/>
          </a:xfrm>
        </p:spPr>
        <p:txBody>
          <a:bodyPr/>
          <a:lstStyle/>
          <a:p>
            <a:pPr eaLnBrk="1" hangingPunct="1"/>
            <a:r>
              <a:rPr lang="es-HN" b="1" u="sng" dirty="0" smtClean="0">
                <a:latin typeface="Calibri" charset="0"/>
              </a:rPr>
              <a:t>Pronouns After Prepositions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88988"/>
            <a:ext cx="8940800" cy="6302375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Objetivo: </a:t>
            </a:r>
            <a:r>
              <a:rPr lang="es-ES_tradnl" sz="3200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/>
              <a:t>Estudiantes van </a:t>
            </a:r>
            <a:r>
              <a:rPr lang="es-ES_tradnl" sz="3200" dirty="0" smtClean="0"/>
              <a:t>cómo usar un pronombre después de una preposición. </a:t>
            </a:r>
            <a:endParaRPr lang="es-ES_tradnl" sz="3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1900" b="1" dirty="0">
                <a:latin typeface="+mn-lt"/>
                <a:ea typeface="+mn-ea"/>
                <a:cs typeface="+mn-cs"/>
              </a:rPr>
              <a:t>Standard </a:t>
            </a:r>
            <a:r>
              <a:rPr lang="es-ES_tradnl" sz="1900" b="1" dirty="0" err="1">
                <a:latin typeface="+mn-lt"/>
                <a:ea typeface="+mn-ea"/>
                <a:cs typeface="+mn-cs"/>
              </a:rPr>
              <a:t>Addressed</a:t>
            </a:r>
            <a:r>
              <a:rPr lang="es-ES_tradnl" sz="1900" dirty="0">
                <a:latin typeface="+mn-lt"/>
                <a:ea typeface="+mn-ea"/>
                <a:cs typeface="+mn-cs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ea typeface="+mn-ea"/>
                <a:cs typeface="+mn-cs"/>
              </a:rPr>
              <a:t>1.1 In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target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engage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in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conversations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provide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obtain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information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express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feelings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emotions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exchange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opinions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.</a:t>
            </a:r>
            <a:endParaRPr lang="es-ES_tradnl" sz="16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ea typeface="+mn-ea"/>
                <a:cs typeface="+mn-cs"/>
              </a:rPr>
              <a:t>4.1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Demonstrate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understanding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nature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through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comparisons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studied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their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own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Calentamiento: (5 min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)</a:t>
            </a:r>
            <a:br>
              <a:rPr lang="es-ES_tradnl" sz="3200" b="1" dirty="0" smtClean="0">
                <a:latin typeface="+mn-lt"/>
                <a:ea typeface="+mn-ea"/>
                <a:cs typeface="+mn-cs"/>
              </a:rPr>
            </a:br>
            <a:r>
              <a:rPr lang="es-ES_tradnl" sz="3200" b="1" dirty="0" smtClean="0">
                <a:latin typeface="+mn-lt"/>
                <a:ea typeface="+mn-ea"/>
                <a:cs typeface="+mn-cs"/>
              </a:rPr>
              <a:t>	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Find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and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correct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errors</a:t>
            </a:r>
            <a:endParaRPr lang="es-ES_tradnl" sz="3200" dirty="0"/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1200" dirty="0" smtClean="0"/>
              <a:t>Yo sé aquella mujer.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3200" dirty="0" smtClean="0"/>
              <a:t>Carlos le gusta caminar.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200" dirty="0"/>
              <a:t>	</a:t>
            </a:r>
            <a:r>
              <a:rPr lang="es-ES_tradnl" sz="3200" u="sng" dirty="0" smtClean="0">
                <a:solidFill>
                  <a:srgbClr val="FF0000"/>
                </a:solidFill>
              </a:rPr>
              <a:t>A</a:t>
            </a:r>
            <a:r>
              <a:rPr lang="es-ES_tradnl" sz="3200" dirty="0" smtClean="0">
                <a:solidFill>
                  <a:srgbClr val="FF0000"/>
                </a:solidFill>
              </a:rPr>
              <a:t> Carlos le gusta caminar.</a:t>
            </a:r>
          </a:p>
        </p:txBody>
      </p:sp>
    </p:spTree>
    <p:extLst>
      <p:ext uri="{BB962C8B-B14F-4D97-AF65-F5344CB8AC3E}">
        <p14:creationId xmlns:p14="http://schemas.microsoft.com/office/powerpoint/2010/main" val="149939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-36513"/>
            <a:ext cx="9144000" cy="825501"/>
          </a:xfrm>
        </p:spPr>
        <p:txBody>
          <a:bodyPr/>
          <a:lstStyle/>
          <a:p>
            <a:pPr eaLnBrk="1" hangingPunct="1"/>
            <a:r>
              <a:rPr lang="es-HN" b="1" u="sng" dirty="0" smtClean="0">
                <a:latin typeface="Calibri" charset="0"/>
              </a:rPr>
              <a:t>Pronouns After Prepositions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88988"/>
            <a:ext cx="8940800" cy="6302375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Objetivo: </a:t>
            </a:r>
            <a:r>
              <a:rPr lang="es-ES_tradnl" sz="3200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/>
              <a:t>Estudiantes van </a:t>
            </a:r>
            <a:r>
              <a:rPr lang="es-ES_tradnl" sz="3200" dirty="0" smtClean="0"/>
              <a:t>cómo usar un pronombre después de una preposición. </a:t>
            </a:r>
            <a:endParaRPr lang="es-ES_tradnl" sz="3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1900" b="1" dirty="0">
                <a:latin typeface="+mn-lt"/>
                <a:ea typeface="+mn-ea"/>
                <a:cs typeface="+mn-cs"/>
              </a:rPr>
              <a:t>Standard </a:t>
            </a:r>
            <a:r>
              <a:rPr lang="es-ES_tradnl" sz="1900" b="1" dirty="0" err="1">
                <a:latin typeface="+mn-lt"/>
                <a:ea typeface="+mn-ea"/>
                <a:cs typeface="+mn-cs"/>
              </a:rPr>
              <a:t>Addressed</a:t>
            </a:r>
            <a:r>
              <a:rPr lang="es-ES_tradnl" sz="1900" dirty="0">
                <a:latin typeface="+mn-lt"/>
                <a:ea typeface="+mn-ea"/>
                <a:cs typeface="+mn-cs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ea typeface="+mn-ea"/>
                <a:cs typeface="+mn-cs"/>
              </a:rPr>
              <a:t>1.1 In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target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engage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in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conversations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provide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obtain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information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express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feelings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emotions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exchange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opinions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.</a:t>
            </a:r>
            <a:endParaRPr lang="es-ES_tradnl" sz="16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ea typeface="+mn-ea"/>
                <a:cs typeface="+mn-cs"/>
              </a:rPr>
              <a:t>4.1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Demonstrate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understanding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nature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through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comparisons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studied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their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own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Calentamiento: (5 min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)</a:t>
            </a:r>
            <a:br>
              <a:rPr lang="es-ES_tradnl" sz="3200" b="1" dirty="0" smtClean="0">
                <a:latin typeface="+mn-lt"/>
                <a:ea typeface="+mn-ea"/>
                <a:cs typeface="+mn-cs"/>
              </a:rPr>
            </a:br>
            <a:r>
              <a:rPr lang="es-ES_tradnl" sz="3200" b="1" dirty="0" smtClean="0">
                <a:latin typeface="+mn-lt"/>
                <a:ea typeface="+mn-ea"/>
                <a:cs typeface="+mn-cs"/>
              </a:rPr>
              <a:t>	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Find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and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correct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errors</a:t>
            </a:r>
            <a:endParaRPr lang="es-ES_tradnl" sz="3200" dirty="0"/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1200" dirty="0" smtClean="0"/>
              <a:t>Yo sé aquella mujer.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1200" dirty="0" smtClean="0"/>
              <a:t>Carlos le gusta caminar.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3200" dirty="0" smtClean="0"/>
              <a:t>Son hombres inteligente.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200" dirty="0">
                <a:solidFill>
                  <a:srgbClr val="FF0000"/>
                </a:solidFill>
              </a:rPr>
              <a:t>	</a:t>
            </a:r>
            <a:r>
              <a:rPr lang="es-ES_tradnl" sz="3200" dirty="0" smtClean="0">
                <a:solidFill>
                  <a:srgbClr val="FF0000"/>
                </a:solidFill>
              </a:rPr>
              <a:t>Son hombres </a:t>
            </a:r>
            <a:r>
              <a:rPr lang="es-ES_tradnl" sz="3200" u="sng" dirty="0" smtClean="0">
                <a:solidFill>
                  <a:srgbClr val="FF0000"/>
                </a:solidFill>
              </a:rPr>
              <a:t>inteligentes.</a:t>
            </a:r>
          </a:p>
        </p:txBody>
      </p:sp>
    </p:spTree>
    <p:extLst>
      <p:ext uri="{BB962C8B-B14F-4D97-AF65-F5344CB8AC3E}">
        <p14:creationId xmlns:p14="http://schemas.microsoft.com/office/powerpoint/2010/main" val="3435227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-36513"/>
            <a:ext cx="9144000" cy="825501"/>
          </a:xfrm>
        </p:spPr>
        <p:txBody>
          <a:bodyPr/>
          <a:lstStyle/>
          <a:p>
            <a:pPr eaLnBrk="1" hangingPunct="1"/>
            <a:r>
              <a:rPr lang="es-HN" b="1" u="sng" dirty="0" smtClean="0">
                <a:latin typeface="Calibri" charset="0"/>
              </a:rPr>
              <a:t>Pronouns After Prepositions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88988"/>
            <a:ext cx="8940800" cy="6302375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Objetivo: </a:t>
            </a:r>
            <a:r>
              <a:rPr lang="es-ES_tradnl" sz="3200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/>
              <a:t>Estudiantes van </a:t>
            </a:r>
            <a:r>
              <a:rPr lang="es-ES_tradnl" sz="3200" dirty="0" smtClean="0"/>
              <a:t>cómo usar un pronombre después de una preposición. </a:t>
            </a:r>
            <a:endParaRPr lang="es-ES_tradnl" sz="3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1900" b="1" dirty="0">
                <a:latin typeface="+mn-lt"/>
                <a:ea typeface="+mn-ea"/>
                <a:cs typeface="+mn-cs"/>
              </a:rPr>
              <a:t>Standard </a:t>
            </a:r>
            <a:r>
              <a:rPr lang="es-ES_tradnl" sz="1900" b="1" dirty="0" err="1">
                <a:latin typeface="+mn-lt"/>
                <a:ea typeface="+mn-ea"/>
                <a:cs typeface="+mn-cs"/>
              </a:rPr>
              <a:t>Addressed</a:t>
            </a:r>
            <a:r>
              <a:rPr lang="es-ES_tradnl" sz="1900" dirty="0">
                <a:latin typeface="+mn-lt"/>
                <a:ea typeface="+mn-ea"/>
                <a:cs typeface="+mn-cs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ea typeface="+mn-ea"/>
                <a:cs typeface="+mn-cs"/>
              </a:rPr>
              <a:t>1.1 In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target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engage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in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conversations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provide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obtain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information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express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feelings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emotions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exchange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opinions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.</a:t>
            </a:r>
            <a:endParaRPr lang="es-ES_tradnl" sz="16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ea typeface="+mn-ea"/>
                <a:cs typeface="+mn-cs"/>
              </a:rPr>
              <a:t>4.1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Demonstrate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understanding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nature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through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comparisons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studied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their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own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Calentamiento: (5 min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)</a:t>
            </a:r>
            <a:br>
              <a:rPr lang="es-ES_tradnl" sz="3200" b="1" dirty="0" smtClean="0">
                <a:latin typeface="+mn-lt"/>
                <a:ea typeface="+mn-ea"/>
                <a:cs typeface="+mn-cs"/>
              </a:rPr>
            </a:br>
            <a:r>
              <a:rPr lang="es-ES_tradnl" sz="3200" b="1" dirty="0" smtClean="0">
                <a:latin typeface="+mn-lt"/>
                <a:ea typeface="+mn-ea"/>
                <a:cs typeface="+mn-cs"/>
              </a:rPr>
              <a:t>	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Find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and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correct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errors</a:t>
            </a:r>
            <a:endParaRPr lang="es-ES_tradnl" sz="3200" dirty="0"/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1200" dirty="0" smtClean="0"/>
              <a:t>Yo sé aquella mujer.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1200" dirty="0" smtClean="0"/>
              <a:t>Carlos le gusta caminar.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1200" dirty="0" smtClean="0"/>
              <a:t>Son hombres inteligente.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3200" dirty="0" err="1" smtClean="0"/>
              <a:t>Tienemos</a:t>
            </a:r>
            <a:r>
              <a:rPr lang="es-ES_tradnl" sz="3200" dirty="0" smtClean="0"/>
              <a:t> muchas cosas.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200" dirty="0">
                <a:solidFill>
                  <a:srgbClr val="FF0000"/>
                </a:solidFill>
              </a:rPr>
              <a:t>	</a:t>
            </a:r>
            <a:r>
              <a:rPr lang="es-ES_tradnl" sz="3200" u="sng" dirty="0" smtClean="0">
                <a:solidFill>
                  <a:srgbClr val="FF0000"/>
                </a:solidFill>
              </a:rPr>
              <a:t>Tenemos</a:t>
            </a:r>
            <a:r>
              <a:rPr lang="es-ES_tradnl" sz="3200" dirty="0" smtClean="0">
                <a:solidFill>
                  <a:srgbClr val="FF0000"/>
                </a:solidFill>
              </a:rPr>
              <a:t> muchas cosas.</a:t>
            </a:r>
          </a:p>
        </p:txBody>
      </p:sp>
    </p:spTree>
    <p:extLst>
      <p:ext uri="{BB962C8B-B14F-4D97-AF65-F5344CB8AC3E}">
        <p14:creationId xmlns:p14="http://schemas.microsoft.com/office/powerpoint/2010/main" val="2958671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-36513"/>
            <a:ext cx="9144000" cy="825501"/>
          </a:xfrm>
        </p:spPr>
        <p:txBody>
          <a:bodyPr/>
          <a:lstStyle/>
          <a:p>
            <a:pPr eaLnBrk="1" hangingPunct="1"/>
            <a:r>
              <a:rPr lang="es-HN" b="1" u="sng" dirty="0" smtClean="0">
                <a:latin typeface="Calibri" charset="0"/>
              </a:rPr>
              <a:t>Pronouns After Prepositions Día 1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88988"/>
            <a:ext cx="8940800" cy="6302375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Objetivo: </a:t>
            </a:r>
            <a:r>
              <a:rPr lang="es-ES_tradnl" sz="3200" dirty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/>
              <a:t>Estudiantes van </a:t>
            </a:r>
            <a:r>
              <a:rPr lang="es-ES_tradnl" sz="3200" dirty="0" smtClean="0"/>
              <a:t>cómo usar un pronombre después de una preposición. </a:t>
            </a:r>
            <a:endParaRPr lang="es-ES_tradnl" sz="3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1900" b="1" dirty="0">
                <a:latin typeface="+mn-lt"/>
                <a:ea typeface="+mn-ea"/>
                <a:cs typeface="+mn-cs"/>
              </a:rPr>
              <a:t>Standard </a:t>
            </a:r>
            <a:r>
              <a:rPr lang="es-ES_tradnl" sz="1900" b="1" dirty="0" err="1">
                <a:latin typeface="+mn-lt"/>
                <a:ea typeface="+mn-ea"/>
                <a:cs typeface="+mn-cs"/>
              </a:rPr>
              <a:t>Addressed</a:t>
            </a:r>
            <a:r>
              <a:rPr lang="es-ES_tradnl" sz="1900" dirty="0">
                <a:latin typeface="+mn-lt"/>
                <a:ea typeface="+mn-ea"/>
                <a:cs typeface="+mn-cs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ea typeface="+mn-ea"/>
                <a:cs typeface="+mn-cs"/>
              </a:rPr>
              <a:t>1.1 In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target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engage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in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conversations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provide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obtain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information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express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feelings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emotions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,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exchange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opinions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.</a:t>
            </a:r>
            <a:endParaRPr lang="es-ES_tradnl" sz="16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i="1" dirty="0">
                <a:latin typeface="+mn-lt"/>
                <a:ea typeface="+mn-ea"/>
                <a:cs typeface="+mn-cs"/>
              </a:rPr>
              <a:t>4.1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Demonstrate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understanding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nature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through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comparisons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of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language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studied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and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their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 </a:t>
            </a:r>
            <a:r>
              <a:rPr lang="es-ES_tradnl" sz="1600" i="1" dirty="0" err="1">
                <a:latin typeface="+mn-lt"/>
                <a:ea typeface="+mn-ea"/>
                <a:cs typeface="+mn-cs"/>
              </a:rPr>
              <a:t>own</a:t>
            </a:r>
            <a:r>
              <a:rPr lang="es-ES_tradnl" sz="1600" i="1" dirty="0">
                <a:latin typeface="+mn-lt"/>
                <a:ea typeface="+mn-ea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200" b="1" dirty="0">
                <a:latin typeface="+mn-lt"/>
                <a:ea typeface="+mn-ea"/>
                <a:cs typeface="+mn-cs"/>
              </a:rPr>
              <a:t>Calentamiento: (5 min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)</a:t>
            </a:r>
            <a:br>
              <a:rPr lang="es-ES_tradnl" sz="3200" b="1" dirty="0" smtClean="0">
                <a:latin typeface="+mn-lt"/>
                <a:ea typeface="+mn-ea"/>
                <a:cs typeface="+mn-cs"/>
              </a:rPr>
            </a:br>
            <a:r>
              <a:rPr lang="es-ES_tradnl" sz="3200" b="1" dirty="0" smtClean="0">
                <a:latin typeface="+mn-lt"/>
                <a:ea typeface="+mn-ea"/>
                <a:cs typeface="+mn-cs"/>
              </a:rPr>
              <a:t>	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Find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and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correct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3200" b="1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b="1" dirty="0" err="1" smtClean="0">
                <a:latin typeface="+mn-lt"/>
                <a:ea typeface="+mn-ea"/>
                <a:cs typeface="+mn-cs"/>
              </a:rPr>
              <a:t>errors</a:t>
            </a:r>
            <a:endParaRPr lang="es-ES_tradnl" sz="3200" dirty="0"/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1200" dirty="0" smtClean="0"/>
              <a:t>Yo sé aquella mujer.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1200" dirty="0" smtClean="0"/>
              <a:t>Carlos le gusta caminar.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1200" dirty="0" smtClean="0"/>
              <a:t>Son hombres inteligente.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1200" dirty="0" err="1" smtClean="0"/>
              <a:t>Tienemos</a:t>
            </a:r>
            <a:r>
              <a:rPr lang="es-ES_tradnl" sz="1200" dirty="0" smtClean="0"/>
              <a:t> muchas cosas.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_tradnl" sz="3200" dirty="0" smtClean="0"/>
              <a:t>Mi hermana es alto y cómico.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200" dirty="0"/>
              <a:t>	</a:t>
            </a:r>
            <a:r>
              <a:rPr lang="es-ES_tradnl" sz="3200" dirty="0" smtClean="0">
                <a:solidFill>
                  <a:srgbClr val="FF0000"/>
                </a:solidFill>
              </a:rPr>
              <a:t>Mi hermana es </a:t>
            </a:r>
            <a:r>
              <a:rPr lang="es-ES_tradnl" sz="3200" u="sng" dirty="0" smtClean="0">
                <a:solidFill>
                  <a:srgbClr val="FF0000"/>
                </a:solidFill>
              </a:rPr>
              <a:t>alta</a:t>
            </a:r>
            <a:r>
              <a:rPr lang="es-ES_tradnl" sz="3200" dirty="0" smtClean="0">
                <a:solidFill>
                  <a:srgbClr val="FF0000"/>
                </a:solidFill>
              </a:rPr>
              <a:t> y </a:t>
            </a:r>
            <a:r>
              <a:rPr lang="es-ES_tradnl" sz="3200" u="sng" dirty="0" smtClean="0">
                <a:solidFill>
                  <a:srgbClr val="FF0000"/>
                </a:solidFill>
              </a:rPr>
              <a:t>cómica</a:t>
            </a:r>
            <a:r>
              <a:rPr lang="es-ES_tradnl" sz="3200" dirty="0" smtClean="0">
                <a:solidFill>
                  <a:srgbClr val="FF0000"/>
                </a:solidFill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200" dirty="0">
                <a:solidFill>
                  <a:srgbClr val="FF0000"/>
                </a:solidFill>
              </a:rPr>
              <a:t>	</a:t>
            </a:r>
            <a:r>
              <a:rPr lang="es-ES_tradnl" sz="3200" dirty="0" smtClean="0">
                <a:solidFill>
                  <a:srgbClr val="FF0000"/>
                </a:solidFill>
              </a:rPr>
              <a:t>		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200" dirty="0">
                <a:solidFill>
                  <a:srgbClr val="FF0000"/>
                </a:solidFill>
              </a:rPr>
              <a:t>	</a:t>
            </a:r>
            <a:r>
              <a:rPr lang="es-ES_tradnl" sz="3200" dirty="0" smtClean="0">
                <a:solidFill>
                  <a:srgbClr val="FF0000"/>
                </a:solidFill>
              </a:rPr>
              <a:t>Mi herman</a:t>
            </a:r>
            <a:r>
              <a:rPr lang="es-ES_tradnl" sz="3200" u="sng" dirty="0" smtClean="0">
                <a:solidFill>
                  <a:srgbClr val="FF0000"/>
                </a:solidFill>
              </a:rPr>
              <a:t>o</a:t>
            </a:r>
            <a:r>
              <a:rPr lang="es-ES_tradnl" sz="3200" dirty="0" smtClean="0">
                <a:solidFill>
                  <a:srgbClr val="FF0000"/>
                </a:solidFill>
              </a:rPr>
              <a:t> es alto y cómico.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2571512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h lord Jesus it's a quiz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8155"/>
            <a:ext cx="9144000" cy="5369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-36513"/>
            <a:ext cx="9144000" cy="825501"/>
          </a:xfrm>
        </p:spPr>
        <p:txBody>
          <a:bodyPr/>
          <a:lstStyle/>
          <a:p>
            <a:pPr eaLnBrk="1" hangingPunct="1"/>
            <a:r>
              <a:rPr lang="es-HN" b="1" u="sng" dirty="0">
                <a:latin typeface="Calibri" charset="0"/>
              </a:rPr>
              <a:t>Pronouns After Prepositions Día 1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88989"/>
            <a:ext cx="8940800" cy="582829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err="1" smtClean="0">
                <a:latin typeface="+mn-lt"/>
                <a:ea typeface="+mn-ea"/>
                <a:cs typeface="+mn-cs"/>
              </a:rPr>
              <a:t>What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is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a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preposition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?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es-ES_tradnl" sz="3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es-ES_tradnl" sz="3200" dirty="0" smtClean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es-ES_tradnl" sz="3200" dirty="0"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endParaRPr lang="es-ES_tradnl" sz="3200" dirty="0">
              <a:latin typeface="+mn-lt"/>
              <a:ea typeface="+mn-ea"/>
              <a:cs typeface="+mn-cs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765301" y="1329630"/>
            <a:ext cx="8043257" cy="2091687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It is a word that links nouns or pronouns to other words in the sentence to make phrases that are </a:t>
            </a:r>
            <a:r>
              <a:rPr lang="en-US" sz="320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either descriptive </a:t>
            </a:r>
            <a:r>
              <a:rPr lang="en-US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or can serve as direct or indirect objects.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64655" y="3459786"/>
            <a:ext cx="8043257" cy="1231721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dirty="0" err="1" smtClean="0">
                <a:latin typeface="+mn-lt"/>
                <a:ea typeface="+mn-ea"/>
                <a:cs typeface="+mn-cs"/>
              </a:rPr>
              <a:t>What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are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some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examples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of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common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prepositions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" y="4691507"/>
            <a:ext cx="8960958" cy="2091687"/>
          </a:xfrm>
          <a:prstGeom prst="rect">
            <a:avLst/>
          </a:prstGeom>
        </p:spPr>
        <p:txBody>
          <a:bodyPr numCol="2"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Para (</a:t>
            </a:r>
            <a:r>
              <a:rPr lang="es-ES_tradnl" sz="3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P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or (</a:t>
            </a:r>
            <a:r>
              <a:rPr lang="es-ES_tradnl" sz="3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for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De (</a:t>
            </a:r>
            <a:r>
              <a:rPr lang="es-ES_tradnl" sz="3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 (</a:t>
            </a:r>
            <a:r>
              <a:rPr lang="es-ES_tradnl" sz="3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to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Con (</a:t>
            </a:r>
            <a:r>
              <a:rPr lang="es-ES_tradnl" sz="3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with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Sin (</a:t>
            </a:r>
            <a:r>
              <a:rPr lang="es-ES_tradnl" sz="3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without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63619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-36513"/>
            <a:ext cx="9144000" cy="825501"/>
          </a:xfrm>
        </p:spPr>
        <p:txBody>
          <a:bodyPr/>
          <a:lstStyle/>
          <a:p>
            <a:pPr eaLnBrk="1" hangingPunct="1"/>
            <a:r>
              <a:rPr lang="es-HN" b="1" u="sng" dirty="0">
                <a:latin typeface="Calibri" charset="0"/>
              </a:rPr>
              <a:t>Pronouns After Prepositions Día 1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03200" y="788989"/>
            <a:ext cx="8940800" cy="17508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err="1" smtClean="0">
                <a:latin typeface="+mn-lt"/>
                <a:ea typeface="+mn-ea"/>
                <a:cs typeface="+mn-cs"/>
              </a:rPr>
              <a:t>After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a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preposition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,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you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may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have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to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use a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different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word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than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you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normally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would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for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pronoun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(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many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are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same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) </a:t>
            </a:r>
            <a:endParaRPr lang="es-ES_tradnl" sz="320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804234"/>
              </p:ext>
            </p:extLst>
          </p:nvPr>
        </p:nvGraphicFramePr>
        <p:xfrm>
          <a:off x="1232216" y="2539841"/>
          <a:ext cx="6096000" cy="3566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Mí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Nosotros</a:t>
                      </a:r>
                      <a:r>
                        <a:rPr lang="en-US" sz="3600" dirty="0" smtClean="0"/>
                        <a:t>(as)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Ti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Usted</a:t>
                      </a:r>
                      <a:endParaRPr lang="en-US" sz="3600" dirty="0" smtClean="0"/>
                    </a:p>
                    <a:p>
                      <a:r>
                        <a:rPr lang="en-US" sz="3600" dirty="0" err="1" smtClean="0"/>
                        <a:t>Él</a:t>
                      </a:r>
                      <a:endParaRPr lang="en-US" sz="3600" dirty="0" smtClean="0"/>
                    </a:p>
                    <a:p>
                      <a:r>
                        <a:rPr lang="en-US" sz="3600" dirty="0" smtClean="0"/>
                        <a:t>Ella</a:t>
                      </a:r>
                    </a:p>
                    <a:p>
                      <a:r>
                        <a:rPr lang="en-US" sz="3600" dirty="0" smtClean="0"/>
                        <a:t>(or names)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Ustedes</a:t>
                      </a:r>
                      <a:endParaRPr lang="en-US" sz="3600" dirty="0" smtClean="0"/>
                    </a:p>
                    <a:p>
                      <a:r>
                        <a:rPr lang="en-US" sz="3600" dirty="0" err="1" smtClean="0"/>
                        <a:t>Ellos</a:t>
                      </a:r>
                      <a:endParaRPr lang="en-US" sz="3600" dirty="0" smtClean="0"/>
                    </a:p>
                    <a:p>
                      <a:r>
                        <a:rPr lang="en-US" sz="3600" dirty="0" err="1" smtClean="0"/>
                        <a:t>Ellas</a:t>
                      </a:r>
                      <a:endParaRPr lang="en-US" sz="3600" dirty="0" smtClean="0"/>
                    </a:p>
                    <a:p>
                      <a:r>
                        <a:rPr lang="en-US" sz="3600" dirty="0" smtClean="0"/>
                        <a:t>(or names)</a:t>
                      </a:r>
                      <a:endParaRPr lang="en-US" sz="3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01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62229</TotalTime>
  <Words>951</Words>
  <Application>Microsoft Macintosh PowerPoint</Application>
  <PresentationFormat>On-screen Show (4:3)</PresentationFormat>
  <Paragraphs>157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Pronouns After Prepositions Día 1</vt:lpstr>
      <vt:lpstr>Pronouns After Prepositions Día 1</vt:lpstr>
      <vt:lpstr>Pronouns After Prepositions Día 1</vt:lpstr>
      <vt:lpstr>Pronouns After Prepositions Día 1</vt:lpstr>
      <vt:lpstr>Pronouns After Prepositions Día 1</vt:lpstr>
      <vt:lpstr>Pronouns After Prepositions Día 1</vt:lpstr>
      <vt:lpstr>PowerPoint Presentation</vt:lpstr>
      <vt:lpstr>Pronouns After Prepositions Día 1</vt:lpstr>
      <vt:lpstr>Pronouns After Prepositions Día 1</vt:lpstr>
      <vt:lpstr>Pronouns After Prepositions Día 1</vt:lpstr>
      <vt:lpstr>Pronouns After Prepositions Día 1</vt:lpstr>
      <vt:lpstr>Pronouns After Prepositions Día 1</vt:lpstr>
      <vt:lpstr>Pronouns After Prepositions Día 1</vt:lpstr>
      <vt:lpstr>Pronouns After Prepositions Día 1</vt:lpstr>
      <vt:lpstr>PowerPoint Presentation</vt:lpstr>
      <vt:lpstr>Pronouns After Prepositions Día 1</vt:lpstr>
      <vt:lpstr>PowerPoint Presentation</vt:lpstr>
    </vt:vector>
  </TitlesOfParts>
  <Company>Shelby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Trevor Gore</dc:creator>
  <cp:lastModifiedBy>`yq</cp:lastModifiedBy>
  <cp:revision>423</cp:revision>
  <dcterms:created xsi:type="dcterms:W3CDTF">2011-09-23T10:11:03Z</dcterms:created>
  <dcterms:modified xsi:type="dcterms:W3CDTF">2017-01-20T15:15:34Z</dcterms:modified>
</cp:coreProperties>
</file>