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05" r:id="rId2"/>
    <p:sldId id="306" r:id="rId3"/>
    <p:sldId id="307" r:id="rId4"/>
    <p:sldId id="308" r:id="rId5"/>
    <p:sldId id="30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383F0F4-A751-DB4B-83A5-A586D064A816}">
          <p14:sldIdLst>
            <p14:sldId id="305"/>
            <p14:sldId id="306"/>
            <p14:sldId id="307"/>
            <p14:sldId id="308"/>
            <p14:sldId id="30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1D182-BB8B-E14C-94AA-0920269E56CE}" type="datetimeFigureOut">
              <a:rPr lang="en-US" smtClean="0"/>
              <a:t>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DD6F4-3ABC-9E4B-8FC9-DD6A3EC03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3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>
                <a:latin typeface="Calibri" charset="0"/>
              </a:rPr>
              <a:t>Hit #8 Activating Prior Knowledge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FD6901-DECD-734E-91BD-B50F97B97F5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9041-67B6-8E40-B79D-1FA116FC9641}" type="datetimeFigureOut">
              <a:rPr lang="en-US" smtClean="0"/>
              <a:pPr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DBF73-67F2-104C-B671-EEC96C4CE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Palabras Posesivas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5"/>
            <a:ext cx="8940800" cy="4653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/>
              <a:t>In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 (as English) </a:t>
            </a:r>
            <a:r>
              <a:rPr lang="es-ES_tradnl" sz="3200" dirty="0" err="1" smtClean="0"/>
              <a:t>possessive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words</a:t>
            </a:r>
            <a:r>
              <a:rPr lang="es-ES_tradnl" sz="3200" dirty="0" smtClean="0"/>
              <a:t> come </a:t>
            </a:r>
            <a:r>
              <a:rPr lang="es-ES_tradnl" sz="3200" dirty="0" err="1" smtClean="0"/>
              <a:t>before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thing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that’s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owned</a:t>
            </a:r>
            <a:r>
              <a:rPr lang="es-ES_tradnl" sz="3200" dirty="0" smtClean="0"/>
              <a:t> (</a:t>
            </a: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</a:t>
            </a:r>
            <a:r>
              <a:rPr lang="es-ES_tradnl" sz="3200" dirty="0" smtClean="0"/>
              <a:t>, </a:t>
            </a:r>
            <a:br>
              <a:rPr lang="es-ES_tradnl" sz="3200" dirty="0" smtClean="0"/>
            </a:br>
            <a:r>
              <a:rPr lang="es-ES_tradnl" sz="3200" dirty="0" smtClean="0"/>
              <a:t>“</a:t>
            </a:r>
            <a:r>
              <a:rPr lang="es-ES_tradnl" sz="3200" b="1" dirty="0" err="1" smtClean="0"/>
              <a:t>my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toaster</a:t>
            </a:r>
            <a:r>
              <a:rPr lang="es-ES_tradnl" sz="3200" dirty="0" smtClean="0"/>
              <a:t>” has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“</a:t>
            </a:r>
            <a:r>
              <a:rPr lang="es-ES_tradnl" sz="3200" dirty="0" err="1" smtClean="0"/>
              <a:t>my</a:t>
            </a:r>
            <a:r>
              <a:rPr lang="es-ES_tradnl" sz="3200" dirty="0" smtClean="0"/>
              <a:t>” </a:t>
            </a:r>
            <a:r>
              <a:rPr lang="es-ES_tradnl" sz="3200" dirty="0" err="1" smtClean="0"/>
              <a:t>part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first</a:t>
            </a:r>
            <a:r>
              <a:rPr lang="es-ES_tradnl" sz="3200" dirty="0" smtClean="0"/>
              <a:t>.)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latin typeface="+mn-lt"/>
                <a:ea typeface="+mn-ea"/>
                <a:cs typeface="+mn-cs"/>
              </a:rPr>
              <a:t>I’m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telling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you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this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because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in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Spanish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descriptive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words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usually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go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____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thing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latin typeface="+mn-lt"/>
                <a:ea typeface="+mn-ea"/>
                <a:cs typeface="+mn-cs"/>
              </a:rPr>
              <a:t>they</a:t>
            </a:r>
            <a:r>
              <a:rPr lang="es-ES_tradnl" sz="3200" dirty="0" smtClean="0">
                <a:latin typeface="+mn-lt"/>
                <a:ea typeface="+mn-ea"/>
                <a:cs typeface="+mn-cs"/>
              </a:rPr>
              <a:t> describe.</a:t>
            </a:r>
            <a:endParaRPr lang="es-ES_tradnl" sz="320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55020"/>
              </p:ext>
            </p:extLst>
          </p:nvPr>
        </p:nvGraphicFramePr>
        <p:xfrm>
          <a:off x="310516" y="3342142"/>
          <a:ext cx="8512176" cy="35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mi(s)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Ella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2156" y="2764532"/>
            <a:ext cx="151041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after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22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Palabras Posesivas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5"/>
            <a:ext cx="8940800" cy="465355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3200" b="1" dirty="0" smtClean="0"/>
              <a:t>(</a:t>
            </a:r>
            <a:r>
              <a:rPr lang="es-ES_tradnl" sz="3200" b="1" dirty="0" err="1" smtClean="0"/>
              <a:t>anything</a:t>
            </a:r>
            <a:r>
              <a:rPr lang="es-ES_tradnl" sz="3200" b="1" dirty="0" smtClean="0"/>
              <a:t> in </a:t>
            </a:r>
            <a:r>
              <a:rPr lang="es-ES_tradnl" sz="3200" b="1" dirty="0" smtClean="0">
                <a:solidFill>
                  <a:srgbClr val="FF0000"/>
                </a:solidFill>
              </a:rPr>
              <a:t>red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needs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to</a:t>
            </a:r>
            <a:r>
              <a:rPr lang="es-ES_tradnl" sz="3200" b="1" dirty="0" smtClean="0"/>
              <a:t> </a:t>
            </a:r>
            <a:r>
              <a:rPr lang="es-ES_tradnl" sz="3200" b="1" dirty="0" err="1" smtClean="0"/>
              <a:t>go</a:t>
            </a:r>
            <a:r>
              <a:rPr lang="es-ES_tradnl" sz="3200" b="1" dirty="0" smtClean="0"/>
              <a:t> in </a:t>
            </a:r>
            <a:r>
              <a:rPr lang="es-ES_tradnl" sz="3200" b="1" dirty="0" err="1" smtClean="0"/>
              <a:t>your</a:t>
            </a:r>
            <a:r>
              <a:rPr lang="es-ES_tradnl" sz="3200" b="1" dirty="0" smtClean="0"/>
              <a:t> notes)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How</a:t>
            </a:r>
            <a:r>
              <a:rPr lang="es-ES_tradnl" sz="3200" dirty="0" smtClean="0"/>
              <a:t> can 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tell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difference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between</a:t>
            </a:r>
            <a:r>
              <a:rPr lang="es-ES_tradnl" sz="3200" dirty="0" smtClean="0"/>
              <a:t> “tú” </a:t>
            </a:r>
            <a:r>
              <a:rPr lang="es-ES_tradnl" sz="3200" dirty="0" err="1" smtClean="0"/>
              <a:t>when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means</a:t>
            </a:r>
            <a:r>
              <a:rPr lang="es-ES_tradnl" sz="3200" dirty="0" smtClean="0"/>
              <a:t> “</a:t>
            </a:r>
            <a:r>
              <a:rPr lang="es-ES_tradnl" sz="3200" dirty="0" err="1" smtClean="0"/>
              <a:t>you</a:t>
            </a:r>
            <a:r>
              <a:rPr lang="es-ES_tradnl" sz="3200" dirty="0" smtClean="0"/>
              <a:t>” and </a:t>
            </a:r>
            <a:r>
              <a:rPr lang="es-ES_tradnl" sz="3200" dirty="0" err="1" smtClean="0"/>
              <a:t>when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means</a:t>
            </a:r>
            <a:r>
              <a:rPr lang="es-ES_tradnl" sz="3200" dirty="0" smtClean="0"/>
              <a:t> “</a:t>
            </a:r>
            <a:r>
              <a:rPr lang="es-ES_tradnl" sz="3200" dirty="0" err="1" smtClean="0"/>
              <a:t>your</a:t>
            </a:r>
            <a:r>
              <a:rPr lang="es-ES_tradnl" sz="3200" dirty="0" smtClean="0"/>
              <a:t>”?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it’s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possessive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, “tu” has NO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accent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mark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084554"/>
              </p:ext>
            </p:extLst>
          </p:nvPr>
        </p:nvGraphicFramePr>
        <p:xfrm>
          <a:off x="306245" y="3124861"/>
          <a:ext cx="8512176" cy="35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mi(s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my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)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)  - 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our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)   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your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Ella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s    </a:t>
                      </a:r>
                      <a:r>
                        <a:rPr lang="en-US" sz="3600" b="0" dirty="0" smtClean="0">
                          <a:solidFill>
                            <a:srgbClr val="FF0000"/>
                          </a:solidFill>
                        </a:rPr>
                        <a:t>his/ her</a:t>
                      </a:r>
                      <a:r>
                        <a:rPr lang="en-US" sz="3600" b="0" baseline="0" dirty="0" smtClean="0">
                          <a:solidFill>
                            <a:srgbClr val="FF0000"/>
                          </a:solidFill>
                        </a:rPr>
                        <a:t>/your f.</a:t>
                      </a:r>
                    </a:p>
                    <a:p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OR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USE “de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”  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en-US" sz="3600" b="0" baseline="0" dirty="0" smtClean="0">
                          <a:solidFill>
                            <a:srgbClr val="FF0000"/>
                          </a:solidFill>
                        </a:rPr>
                        <a:t>their</a:t>
                      </a:r>
                      <a:endParaRPr lang="en-US" sz="3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2042489" y="4530527"/>
            <a:ext cx="480586" cy="3775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64331" y="4530527"/>
            <a:ext cx="480586" cy="37754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91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Palabras Posesivas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5"/>
            <a:ext cx="8940800" cy="4653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Why</a:t>
            </a:r>
            <a:r>
              <a:rPr lang="es-ES_tradnl" sz="3200" dirty="0" smtClean="0"/>
              <a:t> do I </a:t>
            </a:r>
            <a:r>
              <a:rPr lang="es-ES_tradnl" sz="3200" dirty="0" err="1" smtClean="0"/>
              <a:t>have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every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word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followed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by</a:t>
            </a:r>
            <a:r>
              <a:rPr lang="es-ES_tradnl" sz="3200" dirty="0" smtClean="0"/>
              <a:t> (s)?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thing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owned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plural,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possessive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word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u="sng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must</a:t>
            </a:r>
            <a:r>
              <a:rPr lang="es-ES_tradnl" sz="3200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be plural. </a:t>
            </a:r>
            <a:b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--Mi abuela.</a:t>
            </a:r>
            <a:b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		--Mi</a:t>
            </a:r>
            <a:r>
              <a:rPr lang="es-ES_tradnl" sz="32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abuela</a:t>
            </a:r>
            <a:r>
              <a:rPr lang="es-ES_tradnl" sz="32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.</a:t>
            </a:r>
            <a:endParaRPr lang="es-ES_tradnl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90764"/>
              </p:ext>
            </p:extLst>
          </p:nvPr>
        </p:nvGraphicFramePr>
        <p:xfrm>
          <a:off x="310516" y="3359303"/>
          <a:ext cx="8512176" cy="35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mi(s)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Ella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61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Palabras Posesivas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5"/>
            <a:ext cx="8940800" cy="4653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Why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there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an</a:t>
            </a:r>
            <a:r>
              <a:rPr lang="es-ES_tradnl" sz="3200" dirty="0" smtClean="0"/>
              <a:t> (a)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(as) </a:t>
            </a:r>
            <a:r>
              <a:rPr lang="es-ES_tradnl" sz="3200" dirty="0" err="1" smtClean="0"/>
              <a:t>after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forms</a:t>
            </a:r>
            <a:r>
              <a:rPr lang="es-ES_tradnl" sz="3200" dirty="0" smtClean="0"/>
              <a:t> of nuestro?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Nuestro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MUST </a:t>
            </a:r>
            <a:r>
              <a:rPr lang="es-ES_tradnl" sz="3200" dirty="0" err="1" smtClean="0">
                <a:solidFill>
                  <a:srgbClr val="FF0000"/>
                </a:solidFill>
              </a:rPr>
              <a:t>also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agree</a:t>
            </a:r>
            <a:r>
              <a:rPr lang="es-ES_tradnl" sz="3200" dirty="0" smtClean="0">
                <a:solidFill>
                  <a:srgbClr val="FF0000"/>
                </a:solidFill>
              </a:rPr>
              <a:t> in </a:t>
            </a:r>
            <a:r>
              <a:rPr lang="es-ES_tradnl" sz="3200" dirty="0" err="1" smtClean="0">
                <a:solidFill>
                  <a:srgbClr val="FF0000"/>
                </a:solidFill>
              </a:rPr>
              <a:t>gender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with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what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is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owned</a:t>
            </a:r>
            <a:r>
              <a:rPr lang="es-ES_tradnl" sz="3200" dirty="0" smtClean="0">
                <a:solidFill>
                  <a:srgbClr val="FF0000"/>
                </a:solidFill>
              </a:rPr>
              <a:t>.  </a:t>
            </a:r>
            <a:r>
              <a:rPr lang="es-ES_tradnl" sz="3200" dirty="0" err="1" smtClean="0">
                <a:solidFill>
                  <a:srgbClr val="FF0000"/>
                </a:solidFill>
              </a:rPr>
              <a:t>Even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guys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will</a:t>
            </a:r>
            <a:r>
              <a:rPr lang="es-ES_tradnl" sz="3200" dirty="0" smtClean="0">
                <a:solidFill>
                  <a:srgbClr val="FF0000"/>
                </a:solidFill>
              </a:rPr>
              <a:t> use “nuestras” </a:t>
            </a:r>
            <a:r>
              <a:rPr lang="es-ES_tradnl" sz="3200" dirty="0" err="1" smtClean="0">
                <a:solidFill>
                  <a:srgbClr val="FF0000"/>
                </a:solidFill>
              </a:rPr>
              <a:t>if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they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talk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about</a:t>
            </a:r>
            <a:r>
              <a:rPr lang="es-ES_tradnl" sz="3200" dirty="0" smtClean="0">
                <a:solidFill>
                  <a:srgbClr val="FF0000"/>
                </a:solidFill>
              </a:rPr>
              <a:t> “nuestras abuelas.”</a:t>
            </a:r>
            <a:endParaRPr lang="es-ES_tradnl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579318"/>
              </p:ext>
            </p:extLst>
          </p:nvPr>
        </p:nvGraphicFramePr>
        <p:xfrm>
          <a:off x="310516" y="3359303"/>
          <a:ext cx="8512176" cy="35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mi(s)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Ella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90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40893"/>
          </a:xfrm>
        </p:spPr>
        <p:txBody>
          <a:bodyPr>
            <a:normAutofit/>
          </a:bodyPr>
          <a:lstStyle/>
          <a:p>
            <a:r>
              <a:rPr lang="es-ES_tradnl" b="1" u="sng" dirty="0" smtClean="0"/>
              <a:t>Palabras Posesivas</a:t>
            </a:r>
            <a:endParaRPr lang="es-HN" b="1" u="sng" dirty="0">
              <a:latin typeface="Calibri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03200" y="730145"/>
            <a:ext cx="8940800" cy="46535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err="1" smtClean="0"/>
              <a:t>For</a:t>
            </a:r>
            <a:r>
              <a:rPr lang="es-ES_tradnl" sz="3200" dirty="0" smtClean="0"/>
              <a:t> Usted/él/ella, </a:t>
            </a:r>
            <a:r>
              <a:rPr lang="es-ES_tradnl" sz="3200" dirty="0" err="1" smtClean="0"/>
              <a:t>what</a:t>
            </a:r>
            <a:r>
              <a:rPr lang="es-ES_tradnl" sz="3200" dirty="0" smtClean="0"/>
              <a:t> do I mean </a:t>
            </a:r>
            <a:r>
              <a:rPr lang="es-ES_tradnl" sz="3200" dirty="0" err="1" smtClean="0"/>
              <a:t>by</a:t>
            </a:r>
            <a:r>
              <a:rPr lang="es-ES_tradnl" sz="3200" dirty="0" smtClean="0"/>
              <a:t> </a:t>
            </a:r>
            <a:br>
              <a:rPr lang="es-ES_tradnl" sz="3200" dirty="0" smtClean="0"/>
            </a:br>
            <a:r>
              <a:rPr lang="es-ES_tradnl" sz="3200" dirty="0" smtClean="0"/>
              <a:t>“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use de”?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“De”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means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“of” and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used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like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use    ‘s</a:t>
            </a:r>
            <a:b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 --</a:t>
            </a:r>
            <a:r>
              <a:rPr lang="es-ES_tradnl" sz="3200" dirty="0" err="1" smtClean="0">
                <a:solidFill>
                  <a:srgbClr val="FF0000"/>
                </a:solidFill>
              </a:rPr>
              <a:t>Gabriela</a:t>
            </a:r>
            <a:r>
              <a:rPr lang="es-ES_tradnl" sz="3200" b="1" u="sng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’s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book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= el libro </a:t>
            </a:r>
            <a:r>
              <a:rPr lang="es-ES_tradnl" sz="3200" b="1" u="sng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de</a:t>
            </a:r>
            <a:r>
              <a:rPr lang="es-ES_tradnl" sz="3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Gabriela</a:t>
            </a:r>
            <a:endParaRPr lang="es-ES_tradnl" sz="3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534830"/>
              </p:ext>
            </p:extLst>
          </p:nvPr>
        </p:nvGraphicFramePr>
        <p:xfrm>
          <a:off x="310516" y="3359303"/>
          <a:ext cx="8512176" cy="35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088"/>
                <a:gridCol w="4256088"/>
              </a:tblGrid>
              <a:tr h="64014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Yo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mi(s)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</a:rPr>
                        <a:t>Nosotros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nuestros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(as)</a:t>
                      </a:r>
                      <a:endParaRPr 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147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Tú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tu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Skip—skip—skip------</a:t>
                      </a:r>
                      <a:endParaRPr lang="en-US" sz="3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7543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Él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Ella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</a:rPr>
                        <a:t>Ustedes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/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Ellos</a:t>
                      </a:r>
                      <a:r>
                        <a:rPr lang="en-US" sz="3600" b="1" baseline="0" dirty="0" smtClean="0">
                          <a:solidFill>
                            <a:schemeClr val="tx1"/>
                          </a:solidFill>
                        </a:rPr>
                        <a:t> / </a:t>
                      </a:r>
                      <a:r>
                        <a:rPr lang="en-US" sz="3600" b="1" baseline="0" dirty="0" err="1" smtClean="0">
                          <a:solidFill>
                            <a:schemeClr val="tx1"/>
                          </a:solidFill>
                        </a:rPr>
                        <a:t>Ellas</a:t>
                      </a:r>
                      <a:endParaRPr lang="en-US" sz="3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3600" b="1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en-US" sz="3600" b="0" dirty="0" err="1" smtClean="0">
                          <a:solidFill>
                            <a:schemeClr val="tx1"/>
                          </a:solidFill>
                        </a:rPr>
                        <a:t>su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(s)</a:t>
                      </a:r>
                      <a:br>
                        <a:rPr lang="en-US" sz="3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              OR USE “de”</a:t>
                      </a:r>
                      <a:endParaRPr 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25" marB="4572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01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16888</TotalTime>
  <Words>441</Words>
  <Application>Microsoft Macintosh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Palabras Posesivas</vt:lpstr>
      <vt:lpstr>Palabras Posesivas</vt:lpstr>
      <vt:lpstr>Palabras Posesivas</vt:lpstr>
      <vt:lpstr>Palabras Posesivas</vt:lpstr>
      <vt:lpstr>Palabras Posesivas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Trevor Gore</dc:creator>
  <cp:lastModifiedBy>`yq</cp:lastModifiedBy>
  <cp:revision>116</cp:revision>
  <dcterms:created xsi:type="dcterms:W3CDTF">2011-09-23T10:11:03Z</dcterms:created>
  <dcterms:modified xsi:type="dcterms:W3CDTF">2016-02-19T20:20:09Z</dcterms:modified>
</cp:coreProperties>
</file>