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89" r:id="rId19"/>
    <p:sldId id="393" r:id="rId20"/>
    <p:sldId id="388" r:id="rId21"/>
    <p:sldId id="395" r:id="rId22"/>
    <p:sldId id="390" r:id="rId23"/>
    <p:sldId id="392" r:id="rId24"/>
    <p:sldId id="397" r:id="rId25"/>
    <p:sldId id="387" r:id="rId26"/>
    <p:sldId id="394" r:id="rId27"/>
    <p:sldId id="391" r:id="rId28"/>
    <p:sldId id="396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400" r:id="rId37"/>
    <p:sldId id="398" r:id="rId38"/>
    <p:sldId id="402" r:id="rId39"/>
    <p:sldId id="404" r:id="rId40"/>
    <p:sldId id="399" r:id="rId41"/>
    <p:sldId id="403" r:id="rId42"/>
    <p:sldId id="401" r:id="rId43"/>
    <p:sldId id="381" r:id="rId44"/>
    <p:sldId id="382" r:id="rId45"/>
    <p:sldId id="383" r:id="rId46"/>
    <p:sldId id="384" r:id="rId47"/>
    <p:sldId id="385" r:id="rId48"/>
    <p:sldId id="386" r:id="rId49"/>
    <p:sldId id="35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83F0F4-A751-DB4B-83A5-A586D064A816}">
          <p14:sldIdLst>
            <p14:sldId id="256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89"/>
            <p14:sldId id="393"/>
            <p14:sldId id="388"/>
            <p14:sldId id="395"/>
            <p14:sldId id="390"/>
            <p14:sldId id="392"/>
            <p14:sldId id="397"/>
            <p14:sldId id="387"/>
            <p14:sldId id="394"/>
            <p14:sldId id="391"/>
            <p14:sldId id="396"/>
            <p14:sldId id="374"/>
            <p14:sldId id="375"/>
            <p14:sldId id="376"/>
            <p14:sldId id="377"/>
            <p14:sldId id="378"/>
            <p14:sldId id="379"/>
            <p14:sldId id="380"/>
            <p14:sldId id="400"/>
            <p14:sldId id="398"/>
            <p14:sldId id="402"/>
            <p14:sldId id="404"/>
            <p14:sldId id="399"/>
            <p14:sldId id="403"/>
            <p14:sldId id="401"/>
            <p14:sldId id="381"/>
            <p14:sldId id="382"/>
            <p14:sldId id="383"/>
            <p14:sldId id="384"/>
            <p14:sldId id="385"/>
            <p14:sldId id="386"/>
            <p14:sldId id="3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7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EA32F-A6DB-2E4F-9407-29DA71EDEBA7}" type="datetimeFigureOut">
              <a:rPr lang="en-US" smtClean="0"/>
              <a:t>8/13/15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ACFFC-60B8-7C4B-A59B-0D63EC9C6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5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E9041-67B6-8E40-B79D-1FA116FC9641}" type="datetimeFigureOut">
              <a:rPr lang="en-US" smtClean="0"/>
              <a:pPr/>
              <a:t>8/13/15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dirty="0" smtClean="0"/>
              <a:t>Números y Días</a:t>
            </a:r>
            <a:endParaRPr lang="es-HN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69" y="589483"/>
            <a:ext cx="8941331" cy="658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  <a:r>
              <a:rPr lang="es-ES_tradnl" sz="3200" b="1" dirty="0" smtClean="0"/>
              <a:t>  </a:t>
            </a:r>
            <a:r>
              <a:rPr lang="es-ES_tradnl" sz="3200" dirty="0"/>
              <a:t>Estudiantes van a saber contar hasta 10 y los días de la </a:t>
            </a:r>
            <a:r>
              <a:rPr lang="es-ES_tradnl" sz="3200" dirty="0" smtClean="0"/>
              <a:t>semana.</a:t>
            </a:r>
            <a:endParaRPr lang="en-US" sz="3200" dirty="0" smtClean="0"/>
          </a:p>
          <a:p>
            <a:pPr lvl="0">
              <a:spcBef>
                <a:spcPct val="20000"/>
              </a:spcBef>
              <a:defRPr/>
            </a:pPr>
            <a:r>
              <a:rPr lang="en-US" sz="1900" b="1" dirty="0" smtClean="0"/>
              <a:t>Standard Addressed</a:t>
            </a:r>
            <a:r>
              <a:rPr lang="en-US" sz="1900" dirty="0" smtClean="0"/>
              <a:t>: </a:t>
            </a:r>
          </a:p>
          <a:p>
            <a:r>
              <a:rPr lang="en-US" sz="1600" i="1" dirty="0"/>
              <a:t>1.1 In the target language, engage in conversations, provide and obtain information, express feelings and emotions, and exchange opinions</a:t>
            </a:r>
            <a:r>
              <a:rPr lang="en-US" sz="1600" i="1" dirty="0" smtClean="0"/>
              <a:t>.</a:t>
            </a:r>
            <a:endParaRPr lang="en-US" sz="1600" dirty="0"/>
          </a:p>
          <a:p>
            <a:r>
              <a:rPr lang="en-US" sz="1600" i="1" dirty="0"/>
              <a:t>4.1 Demonstrate understanding of the nature of language through comparisons of the language studied and their own</a:t>
            </a:r>
            <a:r>
              <a:rPr lang="en-US" sz="1600" i="1" dirty="0" smtClean="0"/>
              <a:t>.</a:t>
            </a:r>
          </a:p>
          <a:p>
            <a:r>
              <a:rPr lang="en-US" sz="3200" b="1" dirty="0" err="1" smtClean="0"/>
              <a:t>Calentamiento</a:t>
            </a:r>
            <a:r>
              <a:rPr lang="en-US" sz="3200" b="1" dirty="0" smtClean="0"/>
              <a:t>: (5 min</a:t>
            </a:r>
            <a:r>
              <a:rPr lang="en-US" sz="3200" b="1" dirty="0"/>
              <a:t>)</a:t>
            </a:r>
            <a:endParaRPr lang="en-US" sz="3000" dirty="0">
              <a:solidFill>
                <a:srgbClr val="FF000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s-ES_tradnl" sz="3600" dirty="0"/>
              <a:t>¿De dónde eres?</a:t>
            </a:r>
            <a:endParaRPr lang="en-US" sz="36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3600" dirty="0"/>
              <a:t>¿Cómo te llamas?</a:t>
            </a:r>
            <a:endParaRPr lang="en-US" sz="36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3600" dirty="0"/>
              <a:t>¿Cómo se </a:t>
            </a:r>
            <a:r>
              <a:rPr lang="es-ES_tradnl" sz="3600" dirty="0" smtClean="0"/>
              <a:t>escribe tu nombre?</a:t>
            </a:r>
            <a:endParaRPr lang="en-US" sz="36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3600" dirty="0"/>
              <a:t>¿Cómo estás?</a:t>
            </a:r>
            <a:endParaRPr lang="en-US" sz="36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3600" dirty="0" err="1"/>
              <a:t>What</a:t>
            </a:r>
            <a:r>
              <a:rPr lang="es-ES_tradnl" sz="3600" dirty="0"/>
              <a:t> do </a:t>
            </a:r>
            <a:r>
              <a:rPr lang="es-ES_tradnl" sz="3600" dirty="0" err="1"/>
              <a:t>you</a:t>
            </a:r>
            <a:r>
              <a:rPr lang="es-ES_tradnl" sz="3600" dirty="0"/>
              <a:t> </a:t>
            </a:r>
            <a:r>
              <a:rPr lang="es-ES_tradnl" sz="3600" dirty="0" err="1"/>
              <a:t>respond</a:t>
            </a:r>
            <a:r>
              <a:rPr lang="es-ES_tradnl" sz="3600" dirty="0"/>
              <a:t> </a:t>
            </a:r>
            <a:r>
              <a:rPr lang="es-ES_tradnl" sz="3600" dirty="0" err="1"/>
              <a:t>when</a:t>
            </a:r>
            <a:r>
              <a:rPr lang="es-ES_tradnl" sz="3600" dirty="0"/>
              <a:t> </a:t>
            </a:r>
            <a:r>
              <a:rPr lang="es-ES_tradnl" sz="3600" dirty="0" err="1"/>
              <a:t>someone</a:t>
            </a:r>
            <a:r>
              <a:rPr lang="es-ES_tradnl" sz="3600" dirty="0"/>
              <a:t> </a:t>
            </a:r>
            <a:r>
              <a:rPr lang="es-ES_tradnl" sz="3600" dirty="0" smtClean="0"/>
              <a:t/>
            </a:r>
            <a:br>
              <a:rPr lang="es-ES_tradnl" sz="3600" dirty="0" smtClean="0"/>
            </a:br>
            <a:r>
              <a:rPr lang="es-ES_tradnl" sz="3600" dirty="0" smtClean="0"/>
              <a:t>			</a:t>
            </a:r>
            <a:r>
              <a:rPr lang="es-ES_tradnl" sz="3600" dirty="0" err="1" smtClean="0"/>
              <a:t>says</a:t>
            </a:r>
            <a:r>
              <a:rPr lang="es-ES_tradnl" sz="3600" dirty="0" smtClean="0"/>
              <a:t> </a:t>
            </a:r>
            <a:r>
              <a:rPr lang="en-US" sz="3600" dirty="0"/>
              <a:t>“mucho </a:t>
            </a:r>
            <a:r>
              <a:rPr lang="en-US" sz="3600" dirty="0" smtClean="0"/>
              <a:t>gusto”?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Números 1-10</a:t>
            </a:r>
            <a:endParaRPr lang="es-HN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68" y="2332470"/>
            <a:ext cx="3742556" cy="3742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2611" y="583478"/>
            <a:ext cx="27462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/>
              <a:t>Tres</a:t>
            </a:r>
            <a:endParaRPr lang="en-US" sz="8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462" y1="76289" x2="97692" y2="28351"/>
                        <a14:foregroundMark x1="16538" y1="89691" x2="35385" y2="75773"/>
                        <a14:foregroundMark x1="9231" y1="88144" x2="15769" y2="88144"/>
                        <a14:foregroundMark x1="8846" y1="69072" x2="88462" y2="9794"/>
                        <a14:foregroundMark x1="5385" y1="76289" x2="6923" y2="69072"/>
                        <a14:foregroundMark x1="5000" y1="77835" x2="11923" y2="88660"/>
                        <a14:foregroundMark x1="91538" y1="10309" x2="98846" y2="28866"/>
                        <a14:foregroundMark x1="25769" y1="26804" x2="25769" y2="26804"/>
                        <a14:foregroundMark x1="25769" y1="26804" x2="25769" y2="268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6939" y="2197100"/>
            <a:ext cx="3104274" cy="2316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462" y1="76289" x2="97692" y2="28351"/>
                        <a14:foregroundMark x1="16538" y1="89691" x2="35385" y2="75773"/>
                        <a14:foregroundMark x1="9231" y1="88144" x2="15769" y2="88144"/>
                        <a14:foregroundMark x1="8846" y1="69072" x2="88462" y2="9794"/>
                        <a14:foregroundMark x1="5385" y1="76289" x2="6923" y2="69072"/>
                        <a14:foregroundMark x1="5000" y1="77835" x2="11923" y2="88660"/>
                        <a14:foregroundMark x1="91538" y1="10309" x2="98846" y2="28866"/>
                        <a14:foregroundMark x1="25769" y1="26804" x2="25769" y2="26804"/>
                        <a14:foregroundMark x1="25769" y1="26804" x2="25769" y2="268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9632" y="2984461"/>
            <a:ext cx="3104274" cy="2316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462" y1="76289" x2="97692" y2="28351"/>
                        <a14:foregroundMark x1="16538" y1="89691" x2="35385" y2="75773"/>
                        <a14:foregroundMark x1="9231" y1="88144" x2="15769" y2="88144"/>
                        <a14:foregroundMark x1="8846" y1="69072" x2="88462" y2="9794"/>
                        <a14:foregroundMark x1="5385" y1="76289" x2="6923" y2="69072"/>
                        <a14:foregroundMark x1="5000" y1="77835" x2="11923" y2="88660"/>
                        <a14:foregroundMark x1="91538" y1="10309" x2="98846" y2="28866"/>
                        <a14:foregroundMark x1="25769" y1="26804" x2="25769" y2="26804"/>
                        <a14:foregroundMark x1="25769" y1="26804" x2="25769" y2="268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5746" y="3660033"/>
            <a:ext cx="3104274" cy="231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Números 1-10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/>
              <a:t>Cuatro</a:t>
            </a:r>
            <a:endParaRPr lang="en-US" sz="8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9436"/>
            <a:ext cx="372453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 smtClean="0"/>
              <a:t>4</a:t>
            </a:r>
            <a:endParaRPr lang="en-US" sz="1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828" y="1894310"/>
            <a:ext cx="46736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1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25006">
            <a:off x="782707" y="2397795"/>
            <a:ext cx="8303482" cy="3520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Números 1-10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8800" b="1" dirty="0" smtClean="0"/>
              <a:t>Cinco</a:t>
            </a:r>
            <a:endParaRPr lang="es-HN" sz="8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9436"/>
            <a:ext cx="372453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 smtClean="0"/>
              <a:t>5</a:t>
            </a:r>
            <a:endParaRPr lang="en-US" sz="12000" b="1" dirty="0"/>
          </a:p>
        </p:txBody>
      </p:sp>
    </p:spTree>
    <p:extLst>
      <p:ext uri="{BB962C8B-B14F-4D97-AF65-F5344CB8AC3E}">
        <p14:creationId xmlns:p14="http://schemas.microsoft.com/office/powerpoint/2010/main" val="132431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705"/>
          <a:stretch/>
        </p:blipFill>
        <p:spPr>
          <a:xfrm>
            <a:off x="3278281" y="1836236"/>
            <a:ext cx="5865718" cy="5021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Números 1-10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/>
              <a:t>Seis</a:t>
            </a:r>
            <a:endParaRPr lang="en-US" sz="8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9436"/>
            <a:ext cx="372453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/>
              <a:t>6</a:t>
            </a:r>
            <a:endParaRPr lang="en-US" sz="1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9140" y="1836236"/>
            <a:ext cx="281485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Paquete</a:t>
            </a:r>
            <a:r>
              <a:rPr lang="en-US" sz="4000" dirty="0" smtClean="0"/>
              <a:t> de </a:t>
            </a:r>
            <a:r>
              <a:rPr lang="en-US" sz="4000" dirty="0" err="1" smtClean="0"/>
              <a:t>seis</a:t>
            </a:r>
            <a:endParaRPr lang="en-US" sz="4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277649" y="3159675"/>
            <a:ext cx="519205" cy="787377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73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Números 1-10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/>
              <a:t>Siete</a:t>
            </a:r>
            <a:endParaRPr lang="en-US" sz="8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9436"/>
            <a:ext cx="372453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/>
              <a:t>7</a:t>
            </a:r>
            <a:endParaRPr lang="en-US" sz="12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2080" y="4187306"/>
            <a:ext cx="2763367" cy="0"/>
          </a:xfrm>
          <a:prstGeom prst="line">
            <a:avLst/>
          </a:prstGeom>
          <a:ln w="317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754" y="2649636"/>
            <a:ext cx="5711245" cy="39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Números 1-10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/>
              <a:t>Ocho</a:t>
            </a:r>
            <a:endParaRPr lang="en-US" sz="8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9436"/>
            <a:ext cx="372453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/>
              <a:t>8</a:t>
            </a:r>
            <a:endParaRPr lang="en-US" sz="1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669" r="19596"/>
          <a:stretch/>
        </p:blipFill>
        <p:spPr>
          <a:xfrm>
            <a:off x="3535737" y="1740942"/>
            <a:ext cx="5608262" cy="51170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14018" y="3054674"/>
            <a:ext cx="1441757" cy="394705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3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Números 1-10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/>
              <a:t>Nueve</a:t>
            </a:r>
            <a:endParaRPr lang="en-US" sz="8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9436"/>
            <a:ext cx="372453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/>
              <a:t>9</a:t>
            </a:r>
            <a:endParaRPr lang="en-US" sz="1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7296" b="11387"/>
          <a:stretch/>
        </p:blipFill>
        <p:spPr>
          <a:xfrm>
            <a:off x="4571999" y="1967089"/>
            <a:ext cx="4572000" cy="48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00" y="3276600"/>
            <a:ext cx="5397500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Números 1-10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8800" b="1" dirty="0" smtClean="0"/>
              <a:t>Diez</a:t>
            </a:r>
            <a:endParaRPr lang="es-HN" sz="8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03926"/>
            <a:ext cx="72946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57773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Números 1-10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312611" y="583478"/>
            <a:ext cx="27462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Dos</a:t>
            </a:r>
            <a:endParaRPr lang="en-US" sz="8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9436"/>
            <a:ext cx="372453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/>
              <a:t>2</a:t>
            </a:r>
            <a:endParaRPr lang="en-US" sz="1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807" y="3019382"/>
            <a:ext cx="6020193" cy="38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7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705"/>
          <a:stretch/>
        </p:blipFill>
        <p:spPr>
          <a:xfrm>
            <a:off x="3278281" y="1836236"/>
            <a:ext cx="5865718" cy="5021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Números 1-10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/>
              <a:t>Seis</a:t>
            </a:r>
            <a:endParaRPr lang="en-US" sz="8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9436"/>
            <a:ext cx="372453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/>
              <a:t>6</a:t>
            </a:r>
            <a:endParaRPr lang="en-US" sz="1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9140" y="1836236"/>
            <a:ext cx="281485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Paquete</a:t>
            </a:r>
            <a:r>
              <a:rPr lang="en-US" sz="4000" dirty="0" smtClean="0"/>
              <a:t> de </a:t>
            </a:r>
            <a:r>
              <a:rPr lang="en-US" sz="4000" dirty="0" err="1" smtClean="0"/>
              <a:t>seis</a:t>
            </a:r>
            <a:endParaRPr lang="en-US" sz="4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277649" y="3159675"/>
            <a:ext cx="519205" cy="787377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50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dirty="0" smtClean="0"/>
              <a:t>Números y Días</a:t>
            </a:r>
            <a:endParaRPr lang="es-HN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69" y="589483"/>
            <a:ext cx="8941331" cy="658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  <a:r>
              <a:rPr lang="es-ES_tradnl" sz="3200" b="1" dirty="0" smtClean="0"/>
              <a:t>  </a:t>
            </a:r>
            <a:r>
              <a:rPr lang="es-ES_tradnl" sz="3200" dirty="0"/>
              <a:t>Estudiantes van a saber contar hasta 10 y los días de la </a:t>
            </a:r>
            <a:r>
              <a:rPr lang="es-ES_tradnl" sz="3200" dirty="0" smtClean="0"/>
              <a:t>semana.</a:t>
            </a:r>
            <a:endParaRPr lang="en-US" sz="3200" dirty="0" smtClean="0"/>
          </a:p>
          <a:p>
            <a:pPr lvl="0">
              <a:spcBef>
                <a:spcPct val="20000"/>
              </a:spcBef>
              <a:defRPr/>
            </a:pPr>
            <a:r>
              <a:rPr lang="en-US" sz="1900" b="1" dirty="0" smtClean="0"/>
              <a:t>Standard Addressed</a:t>
            </a:r>
            <a:r>
              <a:rPr lang="en-US" sz="1900" dirty="0" smtClean="0"/>
              <a:t>: </a:t>
            </a:r>
          </a:p>
          <a:p>
            <a:r>
              <a:rPr lang="en-US" sz="1600" i="1" dirty="0"/>
              <a:t>1.1 In the target language, engage in conversations, provide and obtain information, express feelings and emotions, and exchange opinions</a:t>
            </a:r>
            <a:r>
              <a:rPr lang="en-US" sz="1600" i="1" dirty="0" smtClean="0"/>
              <a:t>.</a:t>
            </a:r>
            <a:endParaRPr lang="en-US" sz="1600" dirty="0"/>
          </a:p>
          <a:p>
            <a:r>
              <a:rPr lang="en-US" sz="1600" i="1" dirty="0"/>
              <a:t>4.1 Demonstrate understanding of the nature of language through comparisons of the language studied and their own</a:t>
            </a:r>
            <a:r>
              <a:rPr lang="en-US" sz="1600" i="1" dirty="0" smtClean="0"/>
              <a:t>.</a:t>
            </a:r>
          </a:p>
          <a:p>
            <a:r>
              <a:rPr lang="en-US" sz="3200" b="1" dirty="0" err="1" smtClean="0"/>
              <a:t>Calentamiento</a:t>
            </a:r>
            <a:r>
              <a:rPr lang="en-US" sz="3200" b="1" dirty="0" smtClean="0"/>
              <a:t>: (5 min</a:t>
            </a:r>
            <a:r>
              <a:rPr lang="en-US" sz="3200" b="1" dirty="0"/>
              <a:t>)</a:t>
            </a:r>
            <a:endParaRPr lang="en-US" sz="3000" dirty="0">
              <a:solidFill>
                <a:srgbClr val="FF000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s-ES_tradnl" sz="3600" dirty="0"/>
              <a:t>¿De dónde eres</a:t>
            </a:r>
            <a:r>
              <a:rPr lang="es-ES_tradnl" sz="3600" dirty="0" smtClean="0"/>
              <a:t>?</a:t>
            </a:r>
          </a:p>
          <a:p>
            <a:pPr lvl="0"/>
            <a:r>
              <a:rPr lang="es-ES_tradnl" sz="3600" dirty="0">
                <a:solidFill>
                  <a:srgbClr val="FF0000"/>
                </a:solidFill>
              </a:rPr>
              <a:t>	</a:t>
            </a:r>
            <a:r>
              <a:rPr lang="es-ES_tradnl" sz="3600" dirty="0" smtClean="0">
                <a:solidFill>
                  <a:srgbClr val="FF0000"/>
                </a:solidFill>
              </a:rPr>
              <a:t>	Soy de __</a:t>
            </a:r>
            <a:r>
              <a:rPr lang="es-ES_tradnl" sz="3600" u="sng" dirty="0" smtClean="0">
                <a:solidFill>
                  <a:srgbClr val="FF0000"/>
                </a:solidFill>
              </a:rPr>
              <a:t>(TN / Memphis / </a:t>
            </a:r>
            <a:r>
              <a:rPr lang="es-ES_tradnl" sz="3600" u="sng" dirty="0" err="1" smtClean="0">
                <a:solidFill>
                  <a:srgbClr val="FF0000"/>
                </a:solidFill>
              </a:rPr>
              <a:t>etc</a:t>
            </a:r>
            <a:r>
              <a:rPr lang="es-ES_tradnl" sz="3600" u="sng" dirty="0" smtClean="0">
                <a:solidFill>
                  <a:srgbClr val="FF0000"/>
                </a:solidFill>
              </a:rPr>
              <a:t>)</a:t>
            </a:r>
            <a:r>
              <a:rPr lang="es-ES_tradnl" sz="3600" dirty="0" smtClean="0">
                <a:solidFill>
                  <a:srgbClr val="FF0000"/>
                </a:solidFill>
              </a:rPr>
              <a:t>__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299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Números 1-10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312611" y="583478"/>
            <a:ext cx="27462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Uno</a:t>
            </a:r>
            <a:endParaRPr lang="en-US" sz="8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59" y="1760359"/>
            <a:ext cx="5097641" cy="50976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9436"/>
            <a:ext cx="372453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 smtClean="0"/>
              <a:t>1</a:t>
            </a:r>
            <a:endParaRPr lang="en-US" sz="12000" b="1" dirty="0"/>
          </a:p>
        </p:txBody>
      </p:sp>
    </p:spTree>
    <p:extLst>
      <p:ext uri="{BB962C8B-B14F-4D97-AF65-F5344CB8AC3E}">
        <p14:creationId xmlns:p14="http://schemas.microsoft.com/office/powerpoint/2010/main" val="406887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Números 1-10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/>
              <a:t>Ocho</a:t>
            </a:r>
            <a:endParaRPr lang="en-US" sz="8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9436"/>
            <a:ext cx="372453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/>
              <a:t>8</a:t>
            </a:r>
            <a:endParaRPr lang="en-US" sz="1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669" r="19596"/>
          <a:stretch/>
        </p:blipFill>
        <p:spPr>
          <a:xfrm>
            <a:off x="3535737" y="1740942"/>
            <a:ext cx="5608262" cy="51170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14018" y="3054674"/>
            <a:ext cx="1441757" cy="394705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5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Números 1-10</a:t>
            </a:r>
            <a:endParaRPr lang="es-HN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68" y="2332470"/>
            <a:ext cx="3742556" cy="3742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2611" y="583478"/>
            <a:ext cx="27462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/>
              <a:t>Tres</a:t>
            </a:r>
            <a:endParaRPr lang="en-US" sz="8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462" y1="76289" x2="97692" y2="28351"/>
                        <a14:foregroundMark x1="16538" y1="89691" x2="35385" y2="75773"/>
                        <a14:foregroundMark x1="9231" y1="88144" x2="15769" y2="88144"/>
                        <a14:foregroundMark x1="8846" y1="69072" x2="88462" y2="9794"/>
                        <a14:foregroundMark x1="5385" y1="76289" x2="6923" y2="69072"/>
                        <a14:foregroundMark x1="5000" y1="77835" x2="11923" y2="88660"/>
                        <a14:foregroundMark x1="91538" y1="10309" x2="98846" y2="28866"/>
                        <a14:foregroundMark x1="25769" y1="26804" x2="25769" y2="26804"/>
                        <a14:foregroundMark x1="25769" y1="26804" x2="25769" y2="268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6939" y="2197100"/>
            <a:ext cx="3104274" cy="2316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462" y1="76289" x2="97692" y2="28351"/>
                        <a14:foregroundMark x1="16538" y1="89691" x2="35385" y2="75773"/>
                        <a14:foregroundMark x1="9231" y1="88144" x2="15769" y2="88144"/>
                        <a14:foregroundMark x1="8846" y1="69072" x2="88462" y2="9794"/>
                        <a14:foregroundMark x1="5385" y1="76289" x2="6923" y2="69072"/>
                        <a14:foregroundMark x1="5000" y1="77835" x2="11923" y2="88660"/>
                        <a14:foregroundMark x1="91538" y1="10309" x2="98846" y2="28866"/>
                        <a14:foregroundMark x1="25769" y1="26804" x2="25769" y2="26804"/>
                        <a14:foregroundMark x1="25769" y1="26804" x2="25769" y2="268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9632" y="2984461"/>
            <a:ext cx="3104274" cy="2316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462" y1="76289" x2="97692" y2="28351"/>
                        <a14:foregroundMark x1="16538" y1="89691" x2="35385" y2="75773"/>
                        <a14:foregroundMark x1="9231" y1="88144" x2="15769" y2="88144"/>
                        <a14:foregroundMark x1="8846" y1="69072" x2="88462" y2="9794"/>
                        <a14:foregroundMark x1="5385" y1="76289" x2="6923" y2="69072"/>
                        <a14:foregroundMark x1="5000" y1="77835" x2="11923" y2="88660"/>
                        <a14:foregroundMark x1="91538" y1="10309" x2="98846" y2="28866"/>
                        <a14:foregroundMark x1="25769" y1="26804" x2="25769" y2="26804"/>
                        <a14:foregroundMark x1="25769" y1="26804" x2="25769" y2="268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5746" y="3660033"/>
            <a:ext cx="3104274" cy="231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4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25006">
            <a:off x="782707" y="2397795"/>
            <a:ext cx="8303482" cy="3520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Números 1-10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8800" b="1" dirty="0" smtClean="0"/>
              <a:t>Cinco</a:t>
            </a:r>
            <a:endParaRPr lang="es-HN" sz="8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9436"/>
            <a:ext cx="372453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 smtClean="0"/>
              <a:t>5</a:t>
            </a:r>
            <a:endParaRPr lang="en-US" sz="12000" b="1" dirty="0"/>
          </a:p>
        </p:txBody>
      </p:sp>
    </p:spTree>
    <p:extLst>
      <p:ext uri="{BB962C8B-B14F-4D97-AF65-F5344CB8AC3E}">
        <p14:creationId xmlns:p14="http://schemas.microsoft.com/office/powerpoint/2010/main" val="29786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00" y="3276600"/>
            <a:ext cx="5397500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Números 1-10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8800" b="1" dirty="0" smtClean="0"/>
              <a:t>Diez</a:t>
            </a:r>
            <a:endParaRPr lang="es-HN" sz="8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03926"/>
            <a:ext cx="72946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331071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54474" y="1839855"/>
            <a:ext cx="9298474" cy="501814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62" y="1839855"/>
            <a:ext cx="4767238" cy="5018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Números 1-10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312611" y="583478"/>
            <a:ext cx="27462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Cero</a:t>
            </a:r>
            <a:endParaRPr lang="en-US" sz="8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9436"/>
            <a:ext cx="372453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 smtClean="0">
                <a:solidFill>
                  <a:srgbClr val="FFFFFF"/>
                </a:solidFill>
              </a:rPr>
              <a:t>0</a:t>
            </a:r>
            <a:endParaRPr lang="en-US" sz="1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12611" y="3655312"/>
            <a:ext cx="5234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bg1"/>
                </a:solidFill>
              </a:rPr>
              <a:t>gasolina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77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Números 1-10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/>
              <a:t>Siete</a:t>
            </a:r>
            <a:endParaRPr lang="en-US" sz="8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9436"/>
            <a:ext cx="372453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/>
              <a:t>7</a:t>
            </a:r>
            <a:endParaRPr lang="en-US" sz="12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2080" y="4187306"/>
            <a:ext cx="2763367" cy="0"/>
          </a:xfrm>
          <a:prstGeom prst="line">
            <a:avLst/>
          </a:prstGeom>
          <a:ln w="317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754" y="2649636"/>
            <a:ext cx="5711245" cy="39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0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Números 1-10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/>
              <a:t>Cuatro</a:t>
            </a:r>
            <a:endParaRPr lang="en-US" sz="8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9436"/>
            <a:ext cx="372453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 smtClean="0"/>
              <a:t>4</a:t>
            </a:r>
            <a:endParaRPr lang="en-US" sz="1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828" y="1894310"/>
            <a:ext cx="46736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Números 1-10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/>
              <a:t>Nueve</a:t>
            </a:r>
            <a:endParaRPr lang="en-US" sz="8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9436"/>
            <a:ext cx="372453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/>
              <a:t>9</a:t>
            </a:r>
            <a:endParaRPr lang="en-US" sz="1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7296" b="11387"/>
          <a:stretch/>
        </p:blipFill>
        <p:spPr>
          <a:xfrm>
            <a:off x="4571999" y="1967089"/>
            <a:ext cx="4572000" cy="48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1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Días de la semana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8800" b="1" dirty="0" smtClean="0"/>
              <a:t>Lunes</a:t>
            </a:r>
            <a:endParaRPr lang="es-HN" sz="8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40" y="1824918"/>
            <a:ext cx="6806396" cy="50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dirty="0" smtClean="0"/>
              <a:t>Números y Días</a:t>
            </a:r>
            <a:endParaRPr lang="es-HN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69" y="589483"/>
            <a:ext cx="8941331" cy="658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  <a:r>
              <a:rPr lang="es-ES_tradnl" sz="3200" b="1" dirty="0" smtClean="0"/>
              <a:t>  </a:t>
            </a:r>
            <a:r>
              <a:rPr lang="es-ES_tradnl" sz="3200" dirty="0"/>
              <a:t>Estudiantes van a saber contar hasta 10 y los días de la </a:t>
            </a:r>
            <a:r>
              <a:rPr lang="es-ES_tradnl" sz="3200" dirty="0" smtClean="0"/>
              <a:t>semana.</a:t>
            </a:r>
            <a:endParaRPr lang="en-US" sz="3200" dirty="0" smtClean="0"/>
          </a:p>
          <a:p>
            <a:pPr lvl="0">
              <a:spcBef>
                <a:spcPct val="20000"/>
              </a:spcBef>
              <a:defRPr/>
            </a:pPr>
            <a:r>
              <a:rPr lang="en-US" sz="1900" b="1" dirty="0" smtClean="0"/>
              <a:t>Standard Addressed</a:t>
            </a:r>
            <a:r>
              <a:rPr lang="en-US" sz="1900" dirty="0" smtClean="0"/>
              <a:t>: </a:t>
            </a:r>
          </a:p>
          <a:p>
            <a:r>
              <a:rPr lang="en-US" sz="1600" i="1" dirty="0"/>
              <a:t>1.1 In the target language, engage in conversations, provide and obtain information, express feelings and emotions, and exchange opinions</a:t>
            </a:r>
            <a:r>
              <a:rPr lang="en-US" sz="1600" i="1" dirty="0" smtClean="0"/>
              <a:t>.</a:t>
            </a:r>
            <a:endParaRPr lang="en-US" sz="1600" dirty="0"/>
          </a:p>
          <a:p>
            <a:r>
              <a:rPr lang="en-US" sz="1600" i="1" dirty="0"/>
              <a:t>4.1 Demonstrate understanding of the nature of language through comparisons of the language studied and their own</a:t>
            </a:r>
            <a:r>
              <a:rPr lang="en-US" sz="1600" i="1" dirty="0" smtClean="0"/>
              <a:t>.</a:t>
            </a:r>
          </a:p>
          <a:p>
            <a:r>
              <a:rPr lang="en-US" sz="3200" b="1" dirty="0" err="1" smtClean="0"/>
              <a:t>Calentamiento</a:t>
            </a:r>
            <a:r>
              <a:rPr lang="en-US" sz="3200" b="1" dirty="0" smtClean="0"/>
              <a:t>: (5 min</a:t>
            </a:r>
            <a:r>
              <a:rPr lang="en-US" sz="3200" b="1" dirty="0"/>
              <a:t>)</a:t>
            </a:r>
            <a:endParaRPr lang="en-US" sz="3000" dirty="0">
              <a:solidFill>
                <a:srgbClr val="FF000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s-ES_tradnl" sz="1200" dirty="0"/>
              <a:t>¿De dónde eres?</a:t>
            </a:r>
            <a:endParaRPr lang="en-US" sz="12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3600" dirty="0"/>
              <a:t>¿Cómo te llamas</a:t>
            </a:r>
            <a:r>
              <a:rPr lang="es-ES_tradnl" sz="3600" dirty="0" smtClean="0"/>
              <a:t>?</a:t>
            </a:r>
            <a:endParaRPr lang="es-ES_tradnl" sz="3600" dirty="0"/>
          </a:p>
          <a:p>
            <a:pPr lvl="0"/>
            <a:r>
              <a:rPr lang="es-ES_tradnl" sz="3600" dirty="0" smtClean="0">
                <a:solidFill>
                  <a:srgbClr val="FF0000"/>
                </a:solidFill>
              </a:rPr>
              <a:t>		Me llamo ____</a:t>
            </a:r>
            <a:r>
              <a:rPr lang="es-ES_tradnl" sz="3600" u="sng" dirty="0" smtClean="0">
                <a:solidFill>
                  <a:srgbClr val="FF0000"/>
                </a:solidFill>
              </a:rPr>
              <a:t>(Sr. Gore)</a:t>
            </a:r>
            <a:r>
              <a:rPr lang="es-ES_tradnl" sz="3600" dirty="0" smtClean="0">
                <a:solidFill>
                  <a:srgbClr val="FF0000"/>
                </a:solidFill>
              </a:rPr>
              <a:t>____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299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Días de la semana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8800" b="1" dirty="0" smtClean="0"/>
              <a:t>Martes</a:t>
            </a:r>
            <a:endParaRPr lang="es-HN" sz="8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2287649"/>
            <a:ext cx="66675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7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Días de la semana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8800" b="1" dirty="0" smtClean="0"/>
              <a:t>Miércoles</a:t>
            </a:r>
            <a:endParaRPr lang="es-HN" sz="8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640" y="1903653"/>
            <a:ext cx="7250264" cy="495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7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Días de la semana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8800" b="1" dirty="0" smtClean="0"/>
              <a:t>Jueves</a:t>
            </a:r>
            <a:endParaRPr lang="es-HN" sz="8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-1" y="2030028"/>
            <a:ext cx="9390151" cy="4827971"/>
            <a:chOff x="184851" y="2011154"/>
            <a:chExt cx="9426862" cy="48468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851" y="2030028"/>
              <a:ext cx="6513930" cy="48279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12363" t="11270" r="17246"/>
            <a:stretch/>
          </p:blipFill>
          <p:spPr>
            <a:xfrm>
              <a:off x="6698781" y="2011154"/>
              <a:ext cx="2912932" cy="4846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657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Días de la semana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8800" b="1" dirty="0" smtClean="0"/>
              <a:t>Viernes</a:t>
            </a:r>
            <a:endParaRPr lang="es-HN" sz="8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2451100"/>
            <a:ext cx="66040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7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Días de la semana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8800" b="1" dirty="0" smtClean="0"/>
              <a:t>Sábado</a:t>
            </a:r>
            <a:endParaRPr lang="es-HN" sz="8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899455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7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Días de la semana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8800" b="1" dirty="0" smtClean="0"/>
              <a:t>Domingo</a:t>
            </a:r>
            <a:endParaRPr lang="es-HN" sz="8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78000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7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Días de la semana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8800" b="1" dirty="0" smtClean="0"/>
              <a:t>Miércoles</a:t>
            </a:r>
            <a:endParaRPr lang="es-HN" sz="8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640" y="1903653"/>
            <a:ext cx="7250264" cy="495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8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Días de la semana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8800" b="1" dirty="0" smtClean="0"/>
              <a:t>Lunes</a:t>
            </a:r>
            <a:endParaRPr lang="es-HN" sz="8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40" y="1824918"/>
            <a:ext cx="6806396" cy="50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7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Días de la semana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8800" b="1" dirty="0" smtClean="0"/>
              <a:t>Viernes</a:t>
            </a:r>
            <a:endParaRPr lang="es-HN" sz="8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2451100"/>
            <a:ext cx="66040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1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Días de la semana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8800" b="1" dirty="0" smtClean="0"/>
              <a:t>Domingo</a:t>
            </a:r>
            <a:endParaRPr lang="es-HN" sz="8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78000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0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dirty="0" smtClean="0"/>
              <a:t>Números y Días</a:t>
            </a:r>
            <a:endParaRPr lang="es-HN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69" y="589483"/>
            <a:ext cx="8941331" cy="658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  <a:r>
              <a:rPr lang="es-ES_tradnl" sz="3200" b="1" dirty="0" smtClean="0"/>
              <a:t>  </a:t>
            </a:r>
            <a:r>
              <a:rPr lang="es-ES_tradnl" sz="3200" dirty="0"/>
              <a:t>Estudiantes van a saber contar hasta 10 y los días de la </a:t>
            </a:r>
            <a:r>
              <a:rPr lang="es-ES_tradnl" sz="3200" dirty="0" smtClean="0"/>
              <a:t>semana.</a:t>
            </a:r>
            <a:endParaRPr lang="en-US" sz="3200" dirty="0" smtClean="0"/>
          </a:p>
          <a:p>
            <a:pPr lvl="0">
              <a:spcBef>
                <a:spcPct val="20000"/>
              </a:spcBef>
              <a:defRPr/>
            </a:pPr>
            <a:r>
              <a:rPr lang="en-US" sz="1900" b="1" dirty="0" smtClean="0"/>
              <a:t>Standard Addressed</a:t>
            </a:r>
            <a:r>
              <a:rPr lang="en-US" sz="1900" dirty="0" smtClean="0"/>
              <a:t>: </a:t>
            </a:r>
          </a:p>
          <a:p>
            <a:r>
              <a:rPr lang="en-US" sz="1600" i="1" dirty="0"/>
              <a:t>1.1 In the target language, engage in conversations, provide and obtain information, express feelings and emotions, and exchange opinions</a:t>
            </a:r>
            <a:r>
              <a:rPr lang="en-US" sz="1600" i="1" dirty="0" smtClean="0"/>
              <a:t>.</a:t>
            </a:r>
            <a:endParaRPr lang="en-US" sz="1600" dirty="0"/>
          </a:p>
          <a:p>
            <a:r>
              <a:rPr lang="en-US" sz="1600" i="1" dirty="0"/>
              <a:t>4.1 Demonstrate understanding of the nature of language through comparisons of the language studied and their own</a:t>
            </a:r>
            <a:r>
              <a:rPr lang="en-US" sz="1600" i="1" dirty="0" smtClean="0"/>
              <a:t>.</a:t>
            </a:r>
          </a:p>
          <a:p>
            <a:r>
              <a:rPr lang="en-US" sz="3200" b="1" dirty="0" err="1" smtClean="0"/>
              <a:t>Calentamiento</a:t>
            </a:r>
            <a:r>
              <a:rPr lang="en-US" sz="3200" b="1" dirty="0" smtClean="0"/>
              <a:t>: (5 min</a:t>
            </a:r>
            <a:r>
              <a:rPr lang="en-US" sz="3200" b="1" dirty="0"/>
              <a:t>)</a:t>
            </a:r>
            <a:endParaRPr lang="en-US" sz="3000" dirty="0">
              <a:solidFill>
                <a:srgbClr val="FF000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s-ES_tradnl" sz="1200" dirty="0"/>
              <a:t>¿De dónde eres?</a:t>
            </a:r>
            <a:endParaRPr lang="en-US" sz="12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1200" dirty="0"/>
              <a:t>¿Cómo te llamas?</a:t>
            </a:r>
            <a:endParaRPr lang="en-US" sz="12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3600" dirty="0"/>
              <a:t>¿Cómo se </a:t>
            </a:r>
            <a:r>
              <a:rPr lang="es-ES_tradnl" sz="3600" dirty="0" smtClean="0"/>
              <a:t>escribe tu nombre?</a:t>
            </a:r>
            <a:endParaRPr lang="es-ES_tradnl" sz="3600" dirty="0"/>
          </a:p>
          <a:p>
            <a:pPr lvl="0"/>
            <a:r>
              <a:rPr lang="es-ES_tradnl" sz="3600" dirty="0" smtClean="0">
                <a:solidFill>
                  <a:srgbClr val="FF0000"/>
                </a:solidFill>
              </a:rPr>
              <a:t>		Se </a:t>
            </a:r>
            <a:r>
              <a:rPr lang="es-ES_tradnl" sz="3600" dirty="0" err="1" smtClean="0">
                <a:solidFill>
                  <a:srgbClr val="FF0000"/>
                </a:solidFill>
              </a:rPr>
              <a:t>escibe</a:t>
            </a:r>
            <a:r>
              <a:rPr lang="es-ES_tradnl" sz="3600" dirty="0" smtClean="0">
                <a:solidFill>
                  <a:srgbClr val="FF0000"/>
                </a:solidFill>
              </a:rPr>
              <a:t> 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dirty="0" err="1" smtClean="0">
                <a:solidFill>
                  <a:srgbClr val="FF0000"/>
                </a:solidFill>
              </a:rPr>
              <a:t>cee</a:t>
            </a:r>
            <a:r>
              <a:rPr lang="es-ES_tradnl" sz="3600" dirty="0" smtClean="0">
                <a:solidFill>
                  <a:srgbClr val="FF0000"/>
                </a:solidFill>
              </a:rPr>
              <a:t>- o-o-pe-ere , </a:t>
            </a:r>
            <a:r>
              <a:rPr lang="es-ES_tradnl" sz="3600" dirty="0" err="1" smtClean="0">
                <a:solidFill>
                  <a:srgbClr val="FF0000"/>
                </a:solidFill>
              </a:rPr>
              <a:t>cooper</a:t>
            </a:r>
            <a:r>
              <a:rPr lang="es-ES_tradnl" sz="3600" dirty="0" smtClean="0">
                <a:solidFill>
                  <a:srgbClr val="FF0000"/>
                </a:solidFill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299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Días de la semana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8800" b="1" dirty="0" smtClean="0"/>
              <a:t>Martes</a:t>
            </a:r>
            <a:endParaRPr lang="es-HN" sz="8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2287649"/>
            <a:ext cx="66675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9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Días de la semana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8800" b="1" dirty="0" smtClean="0"/>
              <a:t>Sábado</a:t>
            </a:r>
            <a:endParaRPr lang="es-HN" sz="8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899455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Días de la semana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8800" b="1" dirty="0" smtClean="0"/>
              <a:t>Jueves</a:t>
            </a:r>
            <a:endParaRPr lang="es-HN" sz="8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-1" y="2030028"/>
            <a:ext cx="9390151" cy="4827971"/>
            <a:chOff x="184851" y="2011154"/>
            <a:chExt cx="9426862" cy="48468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851" y="2030028"/>
              <a:ext cx="6513930" cy="48279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12363" t="11270" r="17246"/>
            <a:stretch/>
          </p:blipFill>
          <p:spPr>
            <a:xfrm>
              <a:off x="6698781" y="2011154"/>
              <a:ext cx="2912932" cy="4846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129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Muestra los dedos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8976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4000" i="1" dirty="0" smtClean="0"/>
              <a:t>As I read the number, hold up the correct number of fingers.</a:t>
            </a:r>
            <a:endParaRPr lang="es-HN" sz="4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750405"/>
            <a:ext cx="88242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/>
              <a:t>Cinco</a:t>
            </a:r>
            <a:endParaRPr lang="en-US" sz="3200" b="1" dirty="0"/>
          </a:p>
          <a:p>
            <a:r>
              <a:rPr lang="es-ES_tradnl" sz="3200" b="1" dirty="0" smtClean="0"/>
              <a:t>			</a:t>
            </a:r>
            <a:r>
              <a:rPr lang="es-ES_tradnl" sz="3200" b="1" dirty="0" smtClean="0">
                <a:solidFill>
                  <a:srgbClr val="FF0000"/>
                </a:solidFill>
              </a:rPr>
              <a:t>5</a:t>
            </a:r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200" b="1" dirty="0" smtClean="0"/>
              <a:t>Uno</a:t>
            </a:r>
            <a:endParaRPr lang="en-US" sz="3200" b="1" dirty="0"/>
          </a:p>
          <a:p>
            <a:r>
              <a:rPr lang="es-ES_tradnl" sz="3200" b="1" dirty="0" smtClean="0"/>
              <a:t>			</a:t>
            </a:r>
            <a:r>
              <a:rPr lang="es-ES_tradnl" sz="3200" b="1" dirty="0" smtClean="0">
                <a:solidFill>
                  <a:srgbClr val="FF0000"/>
                </a:solidFill>
              </a:rPr>
              <a:t>1</a:t>
            </a:r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200" b="1" dirty="0" smtClean="0"/>
              <a:t>Ocho</a:t>
            </a:r>
            <a:endParaRPr lang="en-US" sz="3200" b="1" dirty="0"/>
          </a:p>
          <a:p>
            <a:r>
              <a:rPr lang="es-ES_tradnl" sz="3200" b="1" dirty="0" smtClean="0"/>
              <a:t>			</a:t>
            </a:r>
            <a:r>
              <a:rPr lang="es-ES_tradnl" sz="3200" b="1" dirty="0" smtClean="0">
                <a:solidFill>
                  <a:srgbClr val="FF0000"/>
                </a:solidFill>
              </a:rPr>
              <a:t>8</a:t>
            </a:r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200" b="1" dirty="0" smtClean="0"/>
              <a:t>Cero</a:t>
            </a:r>
            <a:endParaRPr lang="en-US" sz="3200" b="1" dirty="0"/>
          </a:p>
          <a:p>
            <a:r>
              <a:rPr lang="es-ES_tradnl" sz="3200" b="1" dirty="0" smtClean="0"/>
              <a:t>			</a:t>
            </a:r>
            <a:r>
              <a:rPr lang="es-ES_tradnl" sz="3200" b="1" dirty="0" smtClean="0">
                <a:solidFill>
                  <a:srgbClr val="FF0000"/>
                </a:solidFill>
              </a:rPr>
              <a:t>0</a:t>
            </a:r>
            <a:r>
              <a:rPr lang="es-ES_tradnl" sz="3200" b="1" dirty="0" smtClean="0"/>
              <a:t/>
            </a:r>
            <a:br>
              <a:rPr lang="es-ES_tradnl" sz="3200" b="1" dirty="0" smtClean="0"/>
            </a:b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9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Muestra los dedos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8976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4000" i="1" dirty="0" smtClean="0"/>
              <a:t>As I read the number, hold up the correct number of fingers.</a:t>
            </a:r>
            <a:endParaRPr lang="es-HN" sz="4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784727"/>
            <a:ext cx="8824253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/>
              <a:t>Diez</a:t>
            </a:r>
            <a:endParaRPr lang="en-US" sz="3200" b="1" dirty="0"/>
          </a:p>
          <a:p>
            <a:r>
              <a:rPr lang="es-ES_tradnl" sz="3200" b="1" dirty="0" smtClean="0"/>
              <a:t>			</a:t>
            </a:r>
            <a:r>
              <a:rPr lang="es-ES_tradnl" sz="3200" b="1" dirty="0" smtClean="0">
                <a:solidFill>
                  <a:srgbClr val="FF0000"/>
                </a:solidFill>
              </a:rPr>
              <a:t>10</a:t>
            </a:r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200" b="1" dirty="0" smtClean="0"/>
              <a:t>Siete</a:t>
            </a:r>
            <a:endParaRPr lang="en-US" sz="3200" b="1" dirty="0"/>
          </a:p>
          <a:p>
            <a:r>
              <a:rPr lang="es-ES_tradnl" sz="3200" b="1" dirty="0" smtClean="0">
                <a:solidFill>
                  <a:srgbClr val="FF0000"/>
                </a:solidFill>
              </a:rPr>
              <a:t>			7</a:t>
            </a:r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200" b="1" dirty="0" smtClean="0"/>
              <a:t>Cuatro</a:t>
            </a:r>
            <a:endParaRPr lang="en-US" sz="3200" b="1" dirty="0"/>
          </a:p>
          <a:p>
            <a:r>
              <a:rPr lang="es-ES_tradnl" sz="3200" b="1" dirty="0" smtClean="0"/>
              <a:t>			</a:t>
            </a:r>
            <a:r>
              <a:rPr lang="es-ES_tradnl" sz="3200" b="1" dirty="0" smtClean="0">
                <a:solidFill>
                  <a:srgbClr val="FF0000"/>
                </a:solidFill>
              </a:rPr>
              <a:t>4</a:t>
            </a:r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200" b="1" dirty="0" smtClean="0"/>
              <a:t>Cero</a:t>
            </a:r>
            <a:endParaRPr lang="en-US" sz="3200" b="1" dirty="0"/>
          </a:p>
          <a:p>
            <a:r>
              <a:rPr lang="es-ES_tradnl" sz="3200" b="1" dirty="0" smtClean="0"/>
              <a:t>			</a:t>
            </a:r>
            <a:r>
              <a:rPr lang="es-ES_tradnl" sz="3200" b="1" dirty="0" smtClean="0">
                <a:solidFill>
                  <a:srgbClr val="FF0000"/>
                </a:solidFill>
              </a:rPr>
              <a:t>0</a:t>
            </a:r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200" b="1" dirty="0" smtClean="0"/>
              <a:t>Dos</a:t>
            </a:r>
            <a:endParaRPr lang="en-US" sz="3200" b="1" dirty="0"/>
          </a:p>
          <a:p>
            <a:r>
              <a:rPr lang="es-ES_tradnl" sz="3200" b="1" dirty="0" smtClean="0"/>
              <a:t>			</a:t>
            </a:r>
            <a:r>
              <a:rPr lang="es-ES_tradnl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5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Muestra los dedos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8976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4000" i="1" dirty="0" smtClean="0"/>
              <a:t>As I read the number, hold up the correct number of fingers.</a:t>
            </a:r>
            <a:endParaRPr lang="es-HN" sz="4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784727"/>
            <a:ext cx="8824253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/>
              <a:t>Tres</a:t>
            </a:r>
            <a:endParaRPr lang="en-US" sz="3200" b="1" dirty="0"/>
          </a:p>
          <a:p>
            <a:r>
              <a:rPr lang="es-ES_tradnl" sz="3200" b="1" dirty="0" smtClean="0"/>
              <a:t>			</a:t>
            </a:r>
            <a:r>
              <a:rPr lang="es-ES_tradnl" sz="3200" b="1" dirty="0" smtClean="0">
                <a:solidFill>
                  <a:srgbClr val="FF0000"/>
                </a:solidFill>
              </a:rPr>
              <a:t>3</a:t>
            </a:r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200" b="1" dirty="0" smtClean="0"/>
              <a:t>Nueve</a:t>
            </a:r>
            <a:endParaRPr lang="en-US" sz="3200" b="1" dirty="0"/>
          </a:p>
          <a:p>
            <a:r>
              <a:rPr lang="es-ES_tradnl" sz="3200" b="1" dirty="0" smtClean="0"/>
              <a:t>			</a:t>
            </a:r>
            <a:r>
              <a:rPr lang="es-ES_tradnl" sz="3200" b="1" dirty="0" smtClean="0">
                <a:solidFill>
                  <a:srgbClr val="FF0000"/>
                </a:solidFill>
              </a:rPr>
              <a:t>9</a:t>
            </a:r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200" b="1" dirty="0" smtClean="0"/>
              <a:t>Ocho</a:t>
            </a:r>
            <a:endParaRPr lang="en-US" sz="3200" b="1" dirty="0"/>
          </a:p>
          <a:p>
            <a:r>
              <a:rPr lang="es-ES_tradnl" sz="3200" b="1" dirty="0" smtClean="0"/>
              <a:t>			</a:t>
            </a:r>
            <a:r>
              <a:rPr lang="es-ES_tradnl" sz="3200" b="1" dirty="0" smtClean="0">
                <a:solidFill>
                  <a:srgbClr val="FF0000"/>
                </a:solidFill>
              </a:rPr>
              <a:t>8</a:t>
            </a:r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200" b="1" dirty="0" smtClean="0"/>
              <a:t>Cinco</a:t>
            </a:r>
            <a:endParaRPr lang="en-US" sz="3200" b="1" dirty="0"/>
          </a:p>
          <a:p>
            <a:r>
              <a:rPr lang="es-ES_tradnl" sz="3200" b="1" dirty="0" smtClean="0"/>
              <a:t>			</a:t>
            </a:r>
            <a:r>
              <a:rPr lang="es-ES_tradnl" sz="3200" b="1" dirty="0" smtClean="0">
                <a:solidFill>
                  <a:srgbClr val="FF0000"/>
                </a:solidFill>
              </a:rPr>
              <a:t>5</a:t>
            </a:r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200" b="1" dirty="0" smtClean="0"/>
              <a:t>Dos</a:t>
            </a:r>
            <a:endParaRPr lang="en-US" sz="3200" b="1" dirty="0"/>
          </a:p>
          <a:p>
            <a:r>
              <a:rPr lang="es-ES_tradnl" sz="3200" b="1" dirty="0" smtClean="0"/>
              <a:t>			</a:t>
            </a:r>
            <a:r>
              <a:rPr lang="es-ES_tradnl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0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Muestra los dedos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8976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4000" i="1" dirty="0" smtClean="0"/>
              <a:t>As I read the number, hold up the correct number of fingers.</a:t>
            </a:r>
            <a:endParaRPr lang="es-HN" sz="4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784727"/>
            <a:ext cx="88242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/>
              <a:t>Seis</a:t>
            </a:r>
            <a:endParaRPr lang="en-US" sz="3200" b="1" dirty="0"/>
          </a:p>
          <a:p>
            <a:r>
              <a:rPr lang="es-ES_tradnl" sz="3200" b="1" dirty="0" smtClean="0"/>
              <a:t>			</a:t>
            </a:r>
            <a:r>
              <a:rPr lang="es-ES_tradnl" sz="3200" b="1" dirty="0" smtClean="0">
                <a:solidFill>
                  <a:srgbClr val="FF0000"/>
                </a:solidFill>
              </a:rPr>
              <a:t>6</a:t>
            </a:r>
            <a:br>
              <a:rPr lang="es-ES_tradnl" sz="3200" b="1" dirty="0" smtClean="0">
                <a:solidFill>
                  <a:srgbClr val="FF0000"/>
                </a:solidFill>
              </a:rPr>
            </a:br>
            <a:r>
              <a:rPr lang="es-ES_tradnl" sz="3200" b="1" dirty="0" smtClean="0"/>
              <a:t>Diez</a:t>
            </a:r>
          </a:p>
          <a:p>
            <a:r>
              <a:rPr lang="es-ES_tradnl" sz="3200" b="1" dirty="0"/>
              <a:t>	</a:t>
            </a:r>
            <a:r>
              <a:rPr lang="es-ES_tradnl" sz="3200" b="1" dirty="0" smtClean="0"/>
              <a:t>		</a:t>
            </a:r>
            <a:r>
              <a:rPr lang="es-ES_tradnl" sz="3200" b="1" dirty="0" smtClean="0">
                <a:solidFill>
                  <a:srgbClr val="FF0000"/>
                </a:solidFill>
              </a:rPr>
              <a:t>10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¿Cuál día es?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8976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4000" i="1" dirty="0" smtClean="0"/>
              <a:t>Use el calendario abajo. ¿Cuál día de la semana es?</a:t>
            </a:r>
            <a:endParaRPr lang="es-HN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8952"/>
          <a:stretch/>
        </p:blipFill>
        <p:spPr>
          <a:xfrm>
            <a:off x="0" y="3357138"/>
            <a:ext cx="9144000" cy="350086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155790" y="1270083"/>
            <a:ext cx="0" cy="177096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706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554" t="35283" r="17455" b="43197"/>
          <a:stretch/>
        </p:blipFill>
        <p:spPr>
          <a:xfrm>
            <a:off x="-600732" y="1234403"/>
            <a:ext cx="9744732" cy="5623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¿Cuál país es?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78"/>
            <a:ext cx="8976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4000" i="1" dirty="0" smtClean="0"/>
              <a:t>Use el mapa abajo. ¿Cuál país es?</a:t>
            </a:r>
            <a:endParaRPr lang="es-HN" sz="4000" i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20975" y="1171237"/>
            <a:ext cx="0" cy="647839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06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72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dirty="0" smtClean="0"/>
              <a:t>Números y Días</a:t>
            </a:r>
            <a:endParaRPr lang="es-HN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69" y="589483"/>
            <a:ext cx="8941331" cy="658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  <a:r>
              <a:rPr lang="es-ES_tradnl" sz="3200" b="1" dirty="0" smtClean="0"/>
              <a:t>  </a:t>
            </a:r>
            <a:r>
              <a:rPr lang="es-ES_tradnl" sz="3200" dirty="0"/>
              <a:t>Estudiantes van a saber contar hasta 10 y los días de la </a:t>
            </a:r>
            <a:r>
              <a:rPr lang="es-ES_tradnl" sz="3200" dirty="0" smtClean="0"/>
              <a:t>semana.</a:t>
            </a:r>
            <a:endParaRPr lang="en-US" sz="3200" dirty="0" smtClean="0"/>
          </a:p>
          <a:p>
            <a:pPr lvl="0">
              <a:spcBef>
                <a:spcPct val="20000"/>
              </a:spcBef>
              <a:defRPr/>
            </a:pPr>
            <a:r>
              <a:rPr lang="en-US" sz="1900" b="1" dirty="0" smtClean="0"/>
              <a:t>Standard Addressed</a:t>
            </a:r>
            <a:r>
              <a:rPr lang="en-US" sz="1900" dirty="0" smtClean="0"/>
              <a:t>: </a:t>
            </a:r>
          </a:p>
          <a:p>
            <a:r>
              <a:rPr lang="en-US" sz="1600" i="1" dirty="0"/>
              <a:t>1.1 In the target language, engage in conversations, provide and obtain information, express feelings and emotions, and exchange opinions</a:t>
            </a:r>
            <a:r>
              <a:rPr lang="en-US" sz="1600" i="1" dirty="0" smtClean="0"/>
              <a:t>.</a:t>
            </a:r>
            <a:endParaRPr lang="en-US" sz="1600" dirty="0"/>
          </a:p>
          <a:p>
            <a:r>
              <a:rPr lang="en-US" sz="1600" i="1" dirty="0"/>
              <a:t>4.1 Demonstrate understanding of the nature of language through comparisons of the language studied and their own</a:t>
            </a:r>
            <a:r>
              <a:rPr lang="en-US" sz="1600" i="1" dirty="0" smtClean="0"/>
              <a:t>.</a:t>
            </a:r>
          </a:p>
          <a:p>
            <a:r>
              <a:rPr lang="en-US" sz="3200" b="1" dirty="0" err="1" smtClean="0"/>
              <a:t>Calentamiento</a:t>
            </a:r>
            <a:r>
              <a:rPr lang="en-US" sz="3200" b="1" dirty="0" smtClean="0"/>
              <a:t>: (5 min</a:t>
            </a:r>
            <a:r>
              <a:rPr lang="en-US" sz="3200" b="1" dirty="0"/>
              <a:t>)</a:t>
            </a:r>
            <a:endParaRPr lang="en-US" sz="3000" dirty="0">
              <a:solidFill>
                <a:srgbClr val="FF000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s-ES_tradnl" sz="1200" dirty="0"/>
              <a:t>¿De dónde eres?</a:t>
            </a:r>
            <a:endParaRPr lang="en-US" sz="12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1200" dirty="0"/>
              <a:t>¿Cómo te llamas?</a:t>
            </a:r>
            <a:endParaRPr lang="en-US" sz="12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1200" dirty="0"/>
              <a:t>¿Cómo se llama el </a:t>
            </a:r>
            <a:r>
              <a:rPr lang="es-ES_tradnl" sz="1200" dirty="0" smtClean="0"/>
              <a:t>presidente</a:t>
            </a:r>
            <a:r>
              <a:rPr lang="es-ES_tradnl" sz="1200" dirty="0"/>
              <a:t> de los Estados Unidos</a:t>
            </a:r>
            <a:r>
              <a:rPr lang="es-ES_tradnl" sz="1200" dirty="0" smtClean="0"/>
              <a:t>?</a:t>
            </a:r>
            <a:endParaRPr lang="en-US" sz="12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3600" dirty="0"/>
              <a:t>¿Cómo estás</a:t>
            </a:r>
            <a:r>
              <a:rPr lang="es-ES_tradnl" sz="3600" dirty="0" smtClean="0"/>
              <a:t>?</a:t>
            </a:r>
            <a:endParaRPr lang="es-ES_tradnl" sz="3600" dirty="0"/>
          </a:p>
          <a:p>
            <a:pPr lvl="0"/>
            <a:r>
              <a:rPr lang="es-ES_tradnl" sz="3600" dirty="0" smtClean="0">
                <a:solidFill>
                  <a:srgbClr val="FF0000"/>
                </a:solidFill>
              </a:rPr>
              <a:t>		Estoy __</a:t>
            </a:r>
            <a:r>
              <a:rPr lang="es-ES_tradnl" sz="3600" u="sng" dirty="0" smtClean="0">
                <a:solidFill>
                  <a:srgbClr val="FF0000"/>
                </a:solidFill>
              </a:rPr>
              <a:t>(bien / regular / así así / </a:t>
            </a:r>
            <a:br>
              <a:rPr lang="es-ES_tradnl" sz="3600" u="sng" dirty="0" smtClean="0">
                <a:solidFill>
                  <a:srgbClr val="FF0000"/>
                </a:solidFill>
              </a:rPr>
            </a:br>
            <a:r>
              <a:rPr lang="es-ES_tradnl" sz="3600" dirty="0" smtClean="0">
                <a:solidFill>
                  <a:srgbClr val="FF0000"/>
                </a:solidFill>
              </a:rPr>
              <a:t>					</a:t>
            </a:r>
            <a:r>
              <a:rPr lang="es-ES_tradnl" sz="3600" u="sng" dirty="0" smtClean="0">
                <a:solidFill>
                  <a:srgbClr val="FF0000"/>
                </a:solidFill>
              </a:rPr>
              <a:t>	más o menos / mal)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299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dirty="0" smtClean="0"/>
              <a:t>Números y Días</a:t>
            </a:r>
            <a:endParaRPr lang="es-HN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69" y="589483"/>
            <a:ext cx="8941331" cy="658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  <a:r>
              <a:rPr lang="es-ES_tradnl" sz="3200" b="1" dirty="0" smtClean="0"/>
              <a:t>  </a:t>
            </a:r>
            <a:r>
              <a:rPr lang="es-ES_tradnl" sz="3200" dirty="0"/>
              <a:t>Estudiantes van a saber contar hasta 10 y los días de la </a:t>
            </a:r>
            <a:r>
              <a:rPr lang="es-ES_tradnl" sz="3200" dirty="0" smtClean="0"/>
              <a:t>semana.</a:t>
            </a:r>
            <a:endParaRPr lang="en-US" sz="3200" dirty="0" smtClean="0"/>
          </a:p>
          <a:p>
            <a:pPr lvl="0">
              <a:spcBef>
                <a:spcPct val="20000"/>
              </a:spcBef>
              <a:defRPr/>
            </a:pPr>
            <a:r>
              <a:rPr lang="en-US" sz="1900" b="1" dirty="0" smtClean="0"/>
              <a:t>Standard Addressed</a:t>
            </a:r>
            <a:r>
              <a:rPr lang="en-US" sz="1900" dirty="0" smtClean="0"/>
              <a:t>: </a:t>
            </a:r>
          </a:p>
          <a:p>
            <a:r>
              <a:rPr lang="en-US" sz="1600" i="1" dirty="0"/>
              <a:t>1.1 In the target language, engage in conversations, provide and obtain information, express feelings and emotions, and exchange opinions</a:t>
            </a:r>
            <a:r>
              <a:rPr lang="en-US" sz="1600" i="1" dirty="0" smtClean="0"/>
              <a:t>.</a:t>
            </a:r>
            <a:endParaRPr lang="en-US" sz="1600" dirty="0"/>
          </a:p>
          <a:p>
            <a:r>
              <a:rPr lang="en-US" sz="1600" i="1" dirty="0"/>
              <a:t>4.1 Demonstrate understanding of the nature of language through comparisons of the language studied and their own</a:t>
            </a:r>
            <a:r>
              <a:rPr lang="en-US" sz="1600" i="1" dirty="0" smtClean="0"/>
              <a:t>.</a:t>
            </a:r>
          </a:p>
          <a:p>
            <a:r>
              <a:rPr lang="en-US" sz="3200" b="1" dirty="0" err="1" smtClean="0"/>
              <a:t>Calentamiento</a:t>
            </a:r>
            <a:r>
              <a:rPr lang="en-US" sz="3200" b="1" dirty="0" smtClean="0"/>
              <a:t>: (5 min</a:t>
            </a:r>
            <a:r>
              <a:rPr lang="en-US" sz="3200" b="1" dirty="0"/>
              <a:t>)</a:t>
            </a:r>
            <a:endParaRPr lang="en-US" sz="3000" dirty="0">
              <a:solidFill>
                <a:srgbClr val="FF000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s-ES_tradnl" sz="1200" dirty="0"/>
              <a:t>¿De dónde eres?</a:t>
            </a:r>
            <a:endParaRPr lang="en-US" sz="12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1200" dirty="0"/>
              <a:t>¿Cómo te llamas?</a:t>
            </a:r>
            <a:endParaRPr lang="en-US" sz="12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1200" dirty="0"/>
              <a:t>¿Cómo se llama el </a:t>
            </a:r>
            <a:r>
              <a:rPr lang="es-ES_tradnl" sz="1200" dirty="0" smtClean="0"/>
              <a:t>presidente</a:t>
            </a:r>
            <a:r>
              <a:rPr lang="es-ES_tradnl" sz="1200" dirty="0"/>
              <a:t> de los Estados Unidos</a:t>
            </a:r>
            <a:r>
              <a:rPr lang="es-ES_tradnl" sz="1200" dirty="0" smtClean="0"/>
              <a:t>?</a:t>
            </a:r>
            <a:endParaRPr lang="en-US" sz="12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1200" dirty="0"/>
              <a:t>¿Cómo estás?</a:t>
            </a:r>
            <a:endParaRPr lang="en-US" sz="1200" dirty="0"/>
          </a:p>
          <a:p>
            <a:pPr marL="742950" lvl="0" indent="-742950">
              <a:buFont typeface="+mj-lt"/>
              <a:buAutoNum type="arabicPeriod"/>
            </a:pPr>
            <a:r>
              <a:rPr lang="es-ES_tradnl" sz="3600" dirty="0" err="1"/>
              <a:t>What</a:t>
            </a:r>
            <a:r>
              <a:rPr lang="es-ES_tradnl" sz="3600" dirty="0"/>
              <a:t> do </a:t>
            </a:r>
            <a:r>
              <a:rPr lang="es-ES_tradnl" sz="3600" dirty="0" err="1"/>
              <a:t>you</a:t>
            </a:r>
            <a:r>
              <a:rPr lang="es-ES_tradnl" sz="3600" dirty="0"/>
              <a:t> </a:t>
            </a:r>
            <a:r>
              <a:rPr lang="es-ES_tradnl" sz="3600" dirty="0" err="1"/>
              <a:t>respond</a:t>
            </a:r>
            <a:r>
              <a:rPr lang="es-ES_tradnl" sz="3600" dirty="0"/>
              <a:t> </a:t>
            </a:r>
            <a:r>
              <a:rPr lang="es-ES_tradnl" sz="3600" dirty="0" err="1"/>
              <a:t>when</a:t>
            </a:r>
            <a:r>
              <a:rPr lang="es-ES_tradnl" sz="3600" dirty="0"/>
              <a:t> </a:t>
            </a:r>
            <a:r>
              <a:rPr lang="es-ES_tradnl" sz="3600" dirty="0" err="1"/>
              <a:t>someone</a:t>
            </a:r>
            <a:r>
              <a:rPr lang="es-ES_tradnl" sz="3600" dirty="0"/>
              <a:t> </a:t>
            </a:r>
            <a:r>
              <a:rPr lang="es-ES_tradnl" sz="3600" dirty="0" smtClean="0"/>
              <a:t/>
            </a:r>
            <a:br>
              <a:rPr lang="es-ES_tradnl" sz="3600" dirty="0" smtClean="0"/>
            </a:br>
            <a:r>
              <a:rPr lang="es-ES_tradnl" sz="3600" dirty="0" smtClean="0"/>
              <a:t>			</a:t>
            </a:r>
            <a:r>
              <a:rPr lang="es-ES_tradnl" sz="3600" dirty="0" err="1" smtClean="0"/>
              <a:t>says</a:t>
            </a:r>
            <a:r>
              <a:rPr lang="es-ES_tradnl" sz="3600" dirty="0" smtClean="0"/>
              <a:t> </a:t>
            </a:r>
            <a:r>
              <a:rPr lang="en-US" sz="3600" dirty="0"/>
              <a:t>“mucho </a:t>
            </a:r>
            <a:r>
              <a:rPr lang="en-US" sz="3600" dirty="0" smtClean="0"/>
              <a:t>gusto”?</a:t>
            </a:r>
            <a:endParaRPr lang="en-US" sz="3600" dirty="0"/>
          </a:p>
          <a:p>
            <a:pPr lvl="0"/>
            <a:r>
              <a:rPr lang="en-US" sz="3600" dirty="0" smtClean="0">
                <a:solidFill>
                  <a:srgbClr val="FF0000"/>
                </a:solidFill>
              </a:rPr>
              <a:t>		</a:t>
            </a:r>
            <a:r>
              <a:rPr lang="en-US" sz="3600" dirty="0" err="1" smtClean="0">
                <a:solidFill>
                  <a:srgbClr val="FF0000"/>
                </a:solidFill>
              </a:rPr>
              <a:t>Igualmente</a:t>
            </a:r>
            <a:r>
              <a:rPr lang="en-US" sz="3600" dirty="0" smtClean="0">
                <a:solidFill>
                  <a:srgbClr val="FF0000"/>
                </a:solidFill>
              </a:rPr>
              <a:t> / el gusto </a:t>
            </a:r>
            <a:r>
              <a:rPr lang="en-US" sz="3600" dirty="0" err="1" smtClean="0">
                <a:solidFill>
                  <a:srgbClr val="FF0000"/>
                </a:solidFill>
              </a:rPr>
              <a:t>es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mío</a:t>
            </a:r>
            <a:r>
              <a:rPr lang="en-US" sz="3600" dirty="0" smtClean="0">
                <a:solidFill>
                  <a:srgbClr val="FF0000"/>
                </a:solidFill>
              </a:rPr>
              <a:t> /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			</a:t>
            </a:r>
            <a:r>
              <a:rPr lang="en-US" sz="3600" dirty="0" err="1" smtClean="0">
                <a:solidFill>
                  <a:srgbClr val="FF0000"/>
                </a:solidFill>
              </a:rPr>
              <a:t>encantado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299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54474" y="1839855"/>
            <a:ext cx="9298474" cy="501814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62" y="1839855"/>
            <a:ext cx="4767238" cy="5018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Números 1-10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312611" y="583478"/>
            <a:ext cx="27462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Cero</a:t>
            </a:r>
            <a:endParaRPr lang="en-US" sz="8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9436"/>
            <a:ext cx="372453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 smtClean="0">
                <a:solidFill>
                  <a:srgbClr val="FFFFFF"/>
                </a:solidFill>
              </a:rPr>
              <a:t>0</a:t>
            </a:r>
            <a:endParaRPr lang="en-US" sz="1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12611" y="3655312"/>
            <a:ext cx="5234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bg1"/>
                </a:solidFill>
              </a:rPr>
              <a:t>gasolina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6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Números 1-10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312611" y="583478"/>
            <a:ext cx="27462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Uno</a:t>
            </a:r>
            <a:endParaRPr lang="en-US" sz="8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59" y="1760359"/>
            <a:ext cx="5097641" cy="50976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9436"/>
            <a:ext cx="372453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 smtClean="0"/>
              <a:t>1</a:t>
            </a:r>
            <a:endParaRPr lang="en-US" sz="12000" b="1" dirty="0"/>
          </a:p>
        </p:txBody>
      </p:sp>
    </p:spTree>
    <p:extLst>
      <p:ext uri="{BB962C8B-B14F-4D97-AF65-F5344CB8AC3E}">
        <p14:creationId xmlns:p14="http://schemas.microsoft.com/office/powerpoint/2010/main" val="36837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u="sng" dirty="0" smtClean="0"/>
              <a:t>Números 1-10</a:t>
            </a:r>
            <a:endParaRPr lang="es-HN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312611" y="583478"/>
            <a:ext cx="27462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Dos</a:t>
            </a:r>
            <a:endParaRPr lang="en-US" sz="8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9436"/>
            <a:ext cx="372453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/>
              <a:t>2</a:t>
            </a:r>
            <a:endParaRPr lang="en-US" sz="1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807" y="3019382"/>
            <a:ext cx="6020193" cy="38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42557</TotalTime>
  <Words>1184</Words>
  <Application>Microsoft Macintosh PowerPoint</Application>
  <PresentationFormat>On-screen Show (4:3)</PresentationFormat>
  <Paragraphs>285</Paragraphs>
  <Slides>49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Números y Días</vt:lpstr>
      <vt:lpstr>Números y Días</vt:lpstr>
      <vt:lpstr>Números y Días</vt:lpstr>
      <vt:lpstr>Números y Días</vt:lpstr>
      <vt:lpstr>Números y Días</vt:lpstr>
      <vt:lpstr>Números y Días</vt:lpstr>
      <vt:lpstr>Números 1-10</vt:lpstr>
      <vt:lpstr>Números 1-10</vt:lpstr>
      <vt:lpstr>Números 1-10</vt:lpstr>
      <vt:lpstr>Números 1-10</vt:lpstr>
      <vt:lpstr>Números 1-10</vt:lpstr>
      <vt:lpstr>Números 1-10</vt:lpstr>
      <vt:lpstr>Números 1-10</vt:lpstr>
      <vt:lpstr>Números 1-10</vt:lpstr>
      <vt:lpstr>Números 1-10</vt:lpstr>
      <vt:lpstr>Números 1-10</vt:lpstr>
      <vt:lpstr>Números 1-10</vt:lpstr>
      <vt:lpstr>Números 1-10</vt:lpstr>
      <vt:lpstr>Números 1-10</vt:lpstr>
      <vt:lpstr>Números 1-10</vt:lpstr>
      <vt:lpstr>Números 1-10</vt:lpstr>
      <vt:lpstr>Números 1-10</vt:lpstr>
      <vt:lpstr>Números 1-10</vt:lpstr>
      <vt:lpstr>Números 1-10</vt:lpstr>
      <vt:lpstr>Números 1-10</vt:lpstr>
      <vt:lpstr>Números 1-10</vt:lpstr>
      <vt:lpstr>Números 1-10</vt:lpstr>
      <vt:lpstr>Números 1-10</vt:lpstr>
      <vt:lpstr>Días de la semana</vt:lpstr>
      <vt:lpstr>Días de la semana</vt:lpstr>
      <vt:lpstr>Días de la semana</vt:lpstr>
      <vt:lpstr>Días de la semana</vt:lpstr>
      <vt:lpstr>Días de la semana</vt:lpstr>
      <vt:lpstr>Días de la semana</vt:lpstr>
      <vt:lpstr>Días de la semana</vt:lpstr>
      <vt:lpstr>Días de la semana</vt:lpstr>
      <vt:lpstr>Días de la semana</vt:lpstr>
      <vt:lpstr>Días de la semana</vt:lpstr>
      <vt:lpstr>Días de la semana</vt:lpstr>
      <vt:lpstr>Días de la semana</vt:lpstr>
      <vt:lpstr>Días de la semana</vt:lpstr>
      <vt:lpstr>Días de la semana</vt:lpstr>
      <vt:lpstr>Muestra los dedos</vt:lpstr>
      <vt:lpstr>Muestra los dedos</vt:lpstr>
      <vt:lpstr>Muestra los dedos</vt:lpstr>
      <vt:lpstr>Muestra los dedos</vt:lpstr>
      <vt:lpstr>¿Cuál día es?</vt:lpstr>
      <vt:lpstr>¿Cuál país es?</vt:lpstr>
      <vt:lpstr>PowerPoint Presentation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Trevor Gore</dc:creator>
  <cp:lastModifiedBy>`yq</cp:lastModifiedBy>
  <cp:revision>262</cp:revision>
  <dcterms:created xsi:type="dcterms:W3CDTF">2011-09-23T10:11:03Z</dcterms:created>
  <dcterms:modified xsi:type="dcterms:W3CDTF">2015-08-14T12:10:09Z</dcterms:modified>
</cp:coreProperties>
</file>