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363" r:id="rId2"/>
    <p:sldId id="369" r:id="rId3"/>
    <p:sldId id="367" r:id="rId4"/>
    <p:sldId id="376" r:id="rId5"/>
    <p:sldId id="366" r:id="rId6"/>
    <p:sldId id="374" r:id="rId7"/>
    <p:sldId id="375" r:id="rId8"/>
    <p:sldId id="370" r:id="rId9"/>
    <p:sldId id="371" r:id="rId1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-12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582D1DC-47D8-B040-8921-5704E9808855}" type="datetimeFigureOut">
              <a:rPr lang="en-US"/>
              <a:pPr>
                <a:defRPr/>
              </a:pPr>
              <a:t>1/6/16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noProof="0" smtClean="0"/>
              <a:t>Click to edit Master text styles</a:t>
            </a:r>
          </a:p>
          <a:p>
            <a:pPr lvl="1"/>
            <a:r>
              <a:rPr lang="es-ES_tradnl" noProof="0" smtClean="0"/>
              <a:t>Second level</a:t>
            </a:r>
          </a:p>
          <a:p>
            <a:pPr lvl="2"/>
            <a:r>
              <a:rPr lang="es-ES_tradnl" noProof="0" smtClean="0"/>
              <a:t>Third level</a:t>
            </a:r>
          </a:p>
          <a:p>
            <a:pPr lvl="3"/>
            <a:r>
              <a:rPr lang="es-ES_tradnl" noProof="0" smtClean="0"/>
              <a:t>Fourth level</a:t>
            </a:r>
          </a:p>
          <a:p>
            <a:pPr lvl="4"/>
            <a:r>
              <a:rPr lang="es-ES_tradnl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BE18AE2-18DE-6149-9526-A98BBDBAE8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5763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12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>
                <a:latin typeface="Calibri" charset="0"/>
              </a:rPr>
              <a:t>Hit #8 Activating Prior Knowledge</a:t>
            </a:r>
          </a:p>
        </p:txBody>
      </p:sp>
      <p:sp>
        <p:nvSpPr>
          <p:cNvPr id="51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8FD6901-DECD-734E-91BD-B50F97B97F5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>
                <a:latin typeface="Calibri" charset="0"/>
              </a:rPr>
              <a:t>Hit #8 Activating Prior Knowledge</a:t>
            </a:r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CDD660C8-4196-2C4F-BF20-6D5727031FE6}" type="slidenum">
              <a:rPr lang="en-US" sz="120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>
                <a:latin typeface="Calibri" charset="0"/>
              </a:rPr>
              <a:t>Hit #8 Activating Prior Knowledge</a:t>
            </a:r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CDD660C8-4196-2C4F-BF20-6D5727031FE6}" type="slidenum">
              <a:rPr lang="en-US" sz="120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>
                <a:latin typeface="Calibri" charset="0"/>
              </a:rPr>
              <a:t>Hit #8 Activating Prior Knowledge</a:t>
            </a:r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CDD660C8-4196-2C4F-BF20-6D5727031FE6}" type="slidenum">
              <a:rPr lang="en-US" sz="120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>
                <a:latin typeface="Calibri" charset="0"/>
              </a:rPr>
              <a:t>Hit #8 Activating Prior Knowledge</a:t>
            </a:r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CDD660C8-4196-2C4F-BF20-6D5727031FE6}" type="slidenum">
              <a:rPr lang="en-US" sz="120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>
                <a:latin typeface="Calibri" charset="0"/>
              </a:rPr>
              <a:t>Hit #8 Activating Prior Knowledge</a:t>
            </a:r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CDD660C8-4196-2C4F-BF20-6D5727031FE6}" type="slidenum">
              <a:rPr lang="en-US" sz="120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>
                <a:latin typeface="Calibri" charset="0"/>
              </a:rPr>
              <a:t>Hit #8 Activating Prior Knowledge</a:t>
            </a:r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CDD660C8-4196-2C4F-BF20-6D5727031FE6}" type="slidenum">
              <a:rPr lang="en-US" sz="120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>
                <a:latin typeface="Calibri" charset="0"/>
              </a:rPr>
              <a:t>Hit #8 Activating Prior Knowledge</a:t>
            </a:r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70E0DF7F-6DB3-AD4F-B4AF-53956B78E758}" type="slidenum">
              <a:rPr lang="en-US" sz="120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>
                <a:latin typeface="Calibri" charset="0"/>
              </a:rPr>
              <a:t>Hit #8 Activating Prior Knowledge</a:t>
            </a:r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70E0DF7F-6DB3-AD4F-B4AF-53956B78E758}" type="slidenum">
              <a:rPr lang="en-US" sz="120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0FEF5-3D39-054D-AFBD-0D1029558B74}" type="datetimeFigureOut">
              <a:rPr lang="en-US"/>
              <a:pPr>
                <a:defRPr/>
              </a:pPr>
              <a:t>1/6/16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9BAA5-0555-724A-862C-5EFEE12568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142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92AE5-4C5B-004F-8D06-E6B45FD8EC29}" type="datetimeFigureOut">
              <a:rPr lang="en-US"/>
              <a:pPr>
                <a:defRPr/>
              </a:pPr>
              <a:t>1/6/16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CAE53-D38E-5E48-9763-F2B662D7FF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442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C1F24-C05D-AD48-B1BA-B0D9523D115F}" type="datetimeFigureOut">
              <a:rPr lang="en-US"/>
              <a:pPr>
                <a:defRPr/>
              </a:pPr>
              <a:t>1/6/16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18736-4AAF-B643-B949-F6F76646D7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42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5366F0-42F3-BA4A-A5D5-A6453948745A}" type="datetimeFigureOut">
              <a:rPr lang="en-US"/>
              <a:pPr>
                <a:defRPr/>
              </a:pPr>
              <a:t>1/6/16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B2B47-6701-8146-8206-62394BE7DF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445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4C739-6B1A-3E4F-AFD0-FE3B6DD64BD6}" type="datetimeFigureOut">
              <a:rPr lang="en-US"/>
              <a:pPr>
                <a:defRPr/>
              </a:pPr>
              <a:t>1/6/16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510EB-350A-354E-8C7D-1C96F69991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593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11F39-063A-6041-9BDE-3E7436524E01}" type="datetimeFigureOut">
              <a:rPr lang="en-US"/>
              <a:pPr>
                <a:defRPr/>
              </a:pPr>
              <a:t>1/6/16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57ABD-BA5D-FB45-BB04-B2CDBC0A2D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346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029D1-57A6-7B42-8F36-5A4731081929}" type="datetimeFigureOut">
              <a:rPr lang="en-US"/>
              <a:pPr>
                <a:defRPr/>
              </a:pPr>
              <a:t>1/6/16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FAE02-8AC3-F64E-AAAF-5FA64A065B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311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5254A-ABF1-BC4C-B5C5-2243E183B184}" type="datetimeFigureOut">
              <a:rPr lang="en-US"/>
              <a:pPr>
                <a:defRPr/>
              </a:pPr>
              <a:t>1/6/16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4A3E3-00CA-684D-A9CE-AA30977B52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725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09B7C-F1BC-E24F-AD82-499010A72183}" type="datetimeFigureOut">
              <a:rPr lang="en-US"/>
              <a:pPr>
                <a:defRPr/>
              </a:pPr>
              <a:t>1/6/16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1FBC4-7C8A-EF46-9C3F-79684D7DAC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945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47356-72CD-B948-B4AE-AF7F75831438}" type="datetimeFigureOut">
              <a:rPr lang="en-US"/>
              <a:pPr>
                <a:defRPr/>
              </a:pPr>
              <a:t>1/6/16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114FB7-E3E5-134E-A997-7AA3679EEC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464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04308-37C3-4349-8936-BD1E11E27C8E}" type="datetimeFigureOut">
              <a:rPr lang="en-US"/>
              <a:pPr>
                <a:defRPr/>
              </a:pPr>
              <a:t>1/6/16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EC427-57B1-A244-A316-809CB391C2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329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7650C3A-1888-C64B-B0BC-A4B03A1217AF}" type="datetimeFigureOut">
              <a:rPr lang="en-US"/>
              <a:pPr>
                <a:defRPr/>
              </a:pPr>
              <a:t>1/6/16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EE19344-2314-3446-92AB-CC9B3AF7E1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itle 1"/>
          <p:cNvSpPr>
            <a:spLocks noGrp="1"/>
          </p:cNvSpPr>
          <p:nvPr>
            <p:ph type="ctrTitle"/>
          </p:nvPr>
        </p:nvSpPr>
        <p:spPr>
          <a:xfrm>
            <a:off x="0" y="-279400"/>
            <a:ext cx="9144000" cy="1238250"/>
          </a:xfrm>
        </p:spPr>
        <p:txBody>
          <a:bodyPr/>
          <a:lstStyle/>
          <a:p>
            <a:r>
              <a:rPr lang="es-HN" b="1" u="sng" dirty="0" smtClean="0">
                <a:latin typeface="Calibri" charset="0"/>
              </a:rPr>
              <a:t>Ir Día 1</a:t>
            </a:r>
            <a:endParaRPr lang="es-HN" b="1" u="sng" dirty="0">
              <a:latin typeface="Calibri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03200" y="737927"/>
            <a:ext cx="8940800" cy="643598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s-ES_tradnl" sz="3200" dirty="0" smtClean="0">
                <a:latin typeface="+mn-lt"/>
                <a:ea typeface="+mn-ea"/>
                <a:cs typeface="+mn-cs"/>
              </a:rPr>
              <a:t>Ir quiere decir________</a:t>
            </a: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s-ES_tradnl" sz="3200" dirty="0" smtClean="0">
                <a:latin typeface="+mn-lt"/>
                <a:ea typeface="+mn-ea"/>
                <a:cs typeface="+mn-cs"/>
              </a:rPr>
              <a:t>Use ir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to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talk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about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where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you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_______</a:t>
            </a:r>
            <a:br>
              <a:rPr lang="es-ES_tradnl" sz="3200" dirty="0" smtClean="0">
                <a:latin typeface="+mn-lt"/>
                <a:ea typeface="+mn-ea"/>
                <a:cs typeface="+mn-cs"/>
              </a:rPr>
            </a:br>
            <a:r>
              <a:rPr lang="es-ES_tradnl" sz="3200" dirty="0" smtClean="0">
                <a:latin typeface="+mn-lt"/>
                <a:ea typeface="+mn-ea"/>
                <a:cs typeface="+mn-cs"/>
              </a:rPr>
              <a:t>			</a:t>
            </a:r>
            <a:r>
              <a:rPr lang="es-ES_tradnl" sz="3200" u="sng" dirty="0" smtClean="0">
                <a:latin typeface="+mn-lt"/>
                <a:ea typeface="+mn-ea"/>
                <a:cs typeface="+mn-cs"/>
              </a:rPr>
              <a:t>OR</a:t>
            </a:r>
            <a:r>
              <a:rPr lang="es-ES_tradnl" sz="3200" dirty="0"/>
              <a:t/>
            </a:r>
            <a:br>
              <a:rPr lang="es-ES_tradnl" sz="3200" dirty="0"/>
            </a:br>
            <a:r>
              <a:rPr lang="es-ES_tradnl" sz="3200" dirty="0" err="1" smtClean="0"/>
              <a:t>What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you</a:t>
            </a:r>
            <a:r>
              <a:rPr lang="es-ES_tradnl" sz="3200" dirty="0" smtClean="0"/>
              <a:t> are _________ </a:t>
            </a:r>
            <a:r>
              <a:rPr lang="es-ES_tradnl" sz="3200" dirty="0" err="1" smtClean="0"/>
              <a:t>to</a:t>
            </a:r>
            <a:r>
              <a:rPr lang="es-ES_tradnl" sz="3200" dirty="0" smtClean="0"/>
              <a:t> do.</a:t>
            </a: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s-ES_tradnl" sz="3200" dirty="0" err="1" smtClean="0">
                <a:latin typeface="+mn-lt"/>
                <a:ea typeface="+mn-ea"/>
                <a:cs typeface="+mn-cs"/>
              </a:rPr>
              <a:t>When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you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talk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about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the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future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(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what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you´re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going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to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do), use ____ +  _____ +  _________</a:t>
            </a: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s-ES_tradnl" sz="3200" dirty="0" err="1" smtClean="0">
                <a:latin typeface="+mn-lt"/>
                <a:ea typeface="+mn-ea"/>
                <a:cs typeface="+mn-cs"/>
              </a:rPr>
              <a:t>What’s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an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infinitive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? _____________________</a:t>
            </a: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s-ES_tradnl" sz="3200" dirty="0" err="1" smtClean="0">
                <a:latin typeface="+mn-lt"/>
                <a:ea typeface="+mn-ea"/>
                <a:cs typeface="+mn-cs"/>
              </a:rPr>
              <a:t>If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you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ever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have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the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word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___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followed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by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____,</a:t>
            </a:r>
            <a:r>
              <a:rPr lang="es-ES_tradnl" sz="3200" dirty="0">
                <a:latin typeface="+mn-lt"/>
                <a:ea typeface="+mn-ea"/>
                <a:cs typeface="+mn-cs"/>
              </a:rPr>
              <a:t/>
            </a:r>
            <a:br>
              <a:rPr lang="es-ES_tradnl" sz="3200" dirty="0">
                <a:latin typeface="+mn-lt"/>
                <a:ea typeface="+mn-ea"/>
                <a:cs typeface="+mn-cs"/>
              </a:rPr>
            </a:br>
            <a:r>
              <a:rPr lang="es-ES_tradnl" sz="3200" dirty="0" err="1" smtClean="0">
                <a:latin typeface="+mn-lt"/>
                <a:ea typeface="+mn-ea"/>
                <a:cs typeface="+mn-cs"/>
              </a:rPr>
              <a:t>they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combine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to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become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_____</a:t>
            </a: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s-ES_tradnl" sz="3200" dirty="0" err="1" smtClean="0">
                <a:latin typeface="+mn-lt"/>
                <a:ea typeface="+mn-ea"/>
                <a:cs typeface="+mn-cs"/>
              </a:rPr>
              <a:t>If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you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want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to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ask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where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someone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is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going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(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to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where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), use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the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question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word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________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072315" y="737927"/>
            <a:ext cx="123579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To go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39574" y="1322703"/>
            <a:ext cx="123579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go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13517" y="2228892"/>
            <a:ext cx="123579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going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70973" y="3292879"/>
            <a:ext cx="63713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</a:rPr>
              <a:t>ir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73840" y="3309289"/>
            <a:ext cx="53415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a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85831" y="3292879"/>
            <a:ext cx="189008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infinitive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08106" y="3876904"/>
            <a:ext cx="406781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An unconjugated verb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73840" y="4461680"/>
            <a:ext cx="61789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a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878168" y="4478090"/>
            <a:ext cx="61789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el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85947" y="5028544"/>
            <a:ext cx="123579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al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39574" y="6055814"/>
            <a:ext cx="183859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FF0000"/>
                </a:solidFill>
              </a:rPr>
              <a:t>a</a:t>
            </a:r>
            <a:r>
              <a:rPr lang="en-US" sz="3200" dirty="0" err="1" smtClean="0">
                <a:solidFill>
                  <a:srgbClr val="FF0000"/>
                </a:solidFill>
              </a:rPr>
              <a:t>dónde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664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2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ctrTitle"/>
          </p:nvPr>
        </p:nvSpPr>
        <p:spPr>
          <a:xfrm>
            <a:off x="0" y="-279400"/>
            <a:ext cx="9144000" cy="1238250"/>
          </a:xfrm>
        </p:spPr>
        <p:txBody>
          <a:bodyPr/>
          <a:lstStyle/>
          <a:p>
            <a:pPr eaLnBrk="1" hangingPunct="1"/>
            <a:r>
              <a:rPr lang="es-HN" b="1" u="sng" dirty="0" smtClean="0">
                <a:latin typeface="Calibri" charset="0"/>
              </a:rPr>
              <a:t>Ir </a:t>
            </a:r>
            <a:r>
              <a:rPr lang="es-HN" b="1" u="sng" dirty="0">
                <a:latin typeface="Calibri" charset="0"/>
              </a:rPr>
              <a:t>Día 1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03200" y="760413"/>
            <a:ext cx="8940800" cy="1916717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3200" b="1" dirty="0" err="1">
                <a:latin typeface="+mn-lt"/>
                <a:ea typeface="+mn-ea"/>
                <a:cs typeface="+mn-cs"/>
              </a:rPr>
              <a:t>Conjugating</a:t>
            </a:r>
            <a:r>
              <a:rPr lang="es-ES_tradnl" sz="3200" b="1" dirty="0">
                <a:latin typeface="+mn-lt"/>
                <a:ea typeface="+mn-ea"/>
                <a:cs typeface="+mn-cs"/>
              </a:rPr>
              <a:t> </a:t>
            </a:r>
            <a:r>
              <a:rPr lang="es-ES_tradnl" sz="3200" b="1" dirty="0" smtClean="0">
                <a:latin typeface="+mn-lt"/>
                <a:ea typeface="+mn-ea"/>
                <a:cs typeface="+mn-cs"/>
              </a:rPr>
              <a:t>ir</a:t>
            </a:r>
            <a:br>
              <a:rPr lang="es-ES_tradnl" sz="3200" b="1" dirty="0" smtClean="0">
                <a:latin typeface="+mn-lt"/>
                <a:ea typeface="+mn-ea"/>
                <a:cs typeface="+mn-cs"/>
              </a:rPr>
            </a:br>
            <a:r>
              <a:rPr lang="es-ES_tradnl" sz="3200" b="1" dirty="0" smtClean="0">
                <a:latin typeface="+mn-lt"/>
                <a:ea typeface="+mn-ea"/>
                <a:cs typeface="+mn-cs"/>
              </a:rPr>
              <a:t>		--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With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a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name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like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“Ir,”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it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has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to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be irregular.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3200" dirty="0">
                <a:latin typeface="+mn-lt"/>
                <a:ea typeface="+mn-ea"/>
                <a:cs typeface="+mn-cs"/>
              </a:rPr>
              <a:t>	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	--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Memorize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these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forms</a:t>
            </a:r>
            <a:endParaRPr lang="es-ES_tradnl" sz="3200" dirty="0">
              <a:latin typeface="+mn-lt"/>
              <a:ea typeface="+mn-ea"/>
              <a:cs typeface="+mn-cs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0074617"/>
              </p:ext>
            </p:extLst>
          </p:nvPr>
        </p:nvGraphicFramePr>
        <p:xfrm>
          <a:off x="395288" y="2677130"/>
          <a:ext cx="8512176" cy="30178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6088"/>
                <a:gridCol w="4256088"/>
              </a:tblGrid>
              <a:tr h="640147"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solidFill>
                            <a:schemeClr val="tx1"/>
                          </a:solidFill>
                        </a:rPr>
                        <a:t>Yo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solidFill>
                            <a:schemeClr val="tx1"/>
                          </a:solidFill>
                        </a:rPr>
                        <a:t>Nosotros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147">
                <a:tc>
                  <a:txBody>
                    <a:bodyPr/>
                    <a:lstStyle/>
                    <a:p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</a:rPr>
                        <a:t>Tú</a:t>
                      </a:r>
                      <a:endParaRPr 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Skip—skip—skip------</a:t>
                      </a:r>
                      <a:endParaRPr lang="en-US" sz="36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37543">
                <a:tc>
                  <a:txBody>
                    <a:bodyPr/>
                    <a:lstStyle/>
                    <a:p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</a:rPr>
                        <a:t>Usted</a:t>
                      </a:r>
                      <a:endParaRPr lang="en-US" sz="36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</a:rPr>
                        <a:t>Él</a:t>
                      </a:r>
                      <a:endParaRPr lang="en-US" sz="36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3600" b="1" dirty="0" smtClean="0">
                          <a:solidFill>
                            <a:schemeClr val="tx1"/>
                          </a:solidFill>
                        </a:rPr>
                        <a:t>Ella</a:t>
                      </a:r>
                      <a:endParaRPr 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</a:rPr>
                        <a:t>Ustedes</a:t>
                      </a:r>
                      <a:endParaRPr lang="en-US" sz="36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</a:rPr>
                        <a:t>Ellos</a:t>
                      </a:r>
                      <a:endParaRPr lang="en-US" sz="36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</a:rPr>
                        <a:t>Ellas</a:t>
                      </a:r>
                      <a:endParaRPr 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80619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ctrTitle"/>
          </p:nvPr>
        </p:nvSpPr>
        <p:spPr>
          <a:xfrm>
            <a:off x="0" y="-279400"/>
            <a:ext cx="9144000" cy="1238250"/>
          </a:xfrm>
        </p:spPr>
        <p:txBody>
          <a:bodyPr/>
          <a:lstStyle/>
          <a:p>
            <a:pPr eaLnBrk="1" hangingPunct="1"/>
            <a:r>
              <a:rPr lang="es-HN" b="1" u="sng" dirty="0" smtClean="0">
                <a:latin typeface="Calibri" charset="0"/>
              </a:rPr>
              <a:t>Ir </a:t>
            </a:r>
            <a:r>
              <a:rPr lang="es-HN" b="1" u="sng" dirty="0">
                <a:latin typeface="Calibri" charset="0"/>
              </a:rPr>
              <a:t>Día 1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03200" y="760413"/>
            <a:ext cx="8940800" cy="1916717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3200" b="1" dirty="0" err="1">
                <a:latin typeface="+mn-lt"/>
                <a:ea typeface="+mn-ea"/>
                <a:cs typeface="+mn-cs"/>
              </a:rPr>
              <a:t>Conjugating</a:t>
            </a:r>
            <a:r>
              <a:rPr lang="es-ES_tradnl" sz="3200" b="1" dirty="0">
                <a:latin typeface="+mn-lt"/>
                <a:ea typeface="+mn-ea"/>
                <a:cs typeface="+mn-cs"/>
              </a:rPr>
              <a:t> </a:t>
            </a:r>
            <a:r>
              <a:rPr lang="es-ES_tradnl" sz="3200" b="1" dirty="0" smtClean="0">
                <a:latin typeface="+mn-lt"/>
                <a:ea typeface="+mn-ea"/>
                <a:cs typeface="+mn-cs"/>
              </a:rPr>
              <a:t>ir</a:t>
            </a:r>
            <a:br>
              <a:rPr lang="es-ES_tradnl" sz="3200" b="1" dirty="0" smtClean="0">
                <a:latin typeface="+mn-lt"/>
                <a:ea typeface="+mn-ea"/>
                <a:cs typeface="+mn-cs"/>
              </a:rPr>
            </a:br>
            <a:r>
              <a:rPr lang="es-ES_tradnl" sz="3200" b="1" dirty="0" smtClean="0">
                <a:latin typeface="+mn-lt"/>
                <a:ea typeface="+mn-ea"/>
                <a:cs typeface="+mn-cs"/>
              </a:rPr>
              <a:t>		--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With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a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name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like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“Ir,”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it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has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to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be irregular.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3200" dirty="0">
                <a:latin typeface="+mn-lt"/>
                <a:ea typeface="+mn-ea"/>
                <a:cs typeface="+mn-cs"/>
              </a:rPr>
              <a:t>	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	--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Memorize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these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forms</a:t>
            </a:r>
            <a:endParaRPr lang="es-ES_tradnl" sz="3200" dirty="0">
              <a:latin typeface="+mn-lt"/>
              <a:ea typeface="+mn-ea"/>
              <a:cs typeface="+mn-cs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0954520"/>
              </p:ext>
            </p:extLst>
          </p:nvPr>
        </p:nvGraphicFramePr>
        <p:xfrm>
          <a:off x="395288" y="2677130"/>
          <a:ext cx="8512176" cy="30178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6088"/>
                <a:gridCol w="4256088"/>
              </a:tblGrid>
              <a:tr h="640147"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solidFill>
                            <a:schemeClr val="tx1"/>
                          </a:solidFill>
                        </a:rPr>
                        <a:t>Yo</a:t>
                      </a:r>
                      <a:r>
                        <a:rPr lang="en-US" sz="3600" dirty="0" smtClean="0">
                          <a:solidFill>
                            <a:schemeClr val="tx1"/>
                          </a:solidFill>
                        </a:rPr>
                        <a:t>           </a:t>
                      </a:r>
                      <a:r>
                        <a:rPr lang="en-US" sz="3600" b="0" dirty="0" err="1" smtClean="0">
                          <a:solidFill>
                            <a:schemeClr val="tx1"/>
                          </a:solidFill>
                        </a:rPr>
                        <a:t>voy</a:t>
                      </a:r>
                      <a:endParaRPr lang="en-US" sz="3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solidFill>
                            <a:schemeClr val="tx1"/>
                          </a:solidFill>
                        </a:rPr>
                        <a:t>Nosotros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147">
                <a:tc>
                  <a:txBody>
                    <a:bodyPr/>
                    <a:lstStyle/>
                    <a:p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</a:rPr>
                        <a:t>Tú</a:t>
                      </a:r>
                      <a:endParaRPr 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Skip—skip—skip------</a:t>
                      </a:r>
                      <a:endParaRPr lang="en-US" sz="36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37543">
                <a:tc>
                  <a:txBody>
                    <a:bodyPr/>
                    <a:lstStyle/>
                    <a:p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</a:rPr>
                        <a:t>Usted</a:t>
                      </a:r>
                      <a:endParaRPr lang="en-US" sz="36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</a:rPr>
                        <a:t>Él</a:t>
                      </a:r>
                      <a:endParaRPr lang="en-US" sz="36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3600" b="1" dirty="0" smtClean="0">
                          <a:solidFill>
                            <a:schemeClr val="tx1"/>
                          </a:solidFill>
                        </a:rPr>
                        <a:t>Ella</a:t>
                      </a:r>
                      <a:endParaRPr 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</a:rPr>
                        <a:t>Ustedes</a:t>
                      </a:r>
                      <a:endParaRPr lang="en-US" sz="36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</a:rPr>
                        <a:t>Ellos</a:t>
                      </a:r>
                      <a:endParaRPr lang="en-US" sz="36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</a:rPr>
                        <a:t>Ellas</a:t>
                      </a:r>
                      <a:endParaRPr 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5495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ctrTitle"/>
          </p:nvPr>
        </p:nvSpPr>
        <p:spPr>
          <a:xfrm>
            <a:off x="0" y="-279400"/>
            <a:ext cx="9144000" cy="1238250"/>
          </a:xfrm>
        </p:spPr>
        <p:txBody>
          <a:bodyPr/>
          <a:lstStyle/>
          <a:p>
            <a:pPr eaLnBrk="1" hangingPunct="1"/>
            <a:r>
              <a:rPr lang="es-HN" b="1" u="sng" dirty="0" smtClean="0">
                <a:latin typeface="Calibri" charset="0"/>
              </a:rPr>
              <a:t>Ir </a:t>
            </a:r>
            <a:r>
              <a:rPr lang="es-HN" b="1" u="sng" dirty="0">
                <a:latin typeface="Calibri" charset="0"/>
              </a:rPr>
              <a:t>Día 1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03200" y="760413"/>
            <a:ext cx="8940800" cy="1916717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3200" b="1" dirty="0" err="1">
                <a:latin typeface="+mn-lt"/>
                <a:ea typeface="+mn-ea"/>
                <a:cs typeface="+mn-cs"/>
              </a:rPr>
              <a:t>Conjugating</a:t>
            </a:r>
            <a:r>
              <a:rPr lang="es-ES_tradnl" sz="3200" b="1" dirty="0">
                <a:latin typeface="+mn-lt"/>
                <a:ea typeface="+mn-ea"/>
                <a:cs typeface="+mn-cs"/>
              </a:rPr>
              <a:t> </a:t>
            </a:r>
            <a:r>
              <a:rPr lang="es-ES_tradnl" sz="3200" b="1" dirty="0" smtClean="0">
                <a:latin typeface="+mn-lt"/>
                <a:ea typeface="+mn-ea"/>
                <a:cs typeface="+mn-cs"/>
              </a:rPr>
              <a:t>ir</a:t>
            </a:r>
            <a:br>
              <a:rPr lang="es-ES_tradnl" sz="3200" b="1" dirty="0" smtClean="0">
                <a:latin typeface="+mn-lt"/>
                <a:ea typeface="+mn-ea"/>
                <a:cs typeface="+mn-cs"/>
              </a:rPr>
            </a:br>
            <a:r>
              <a:rPr lang="es-ES_tradnl" sz="3200" b="1" dirty="0" smtClean="0">
                <a:latin typeface="+mn-lt"/>
                <a:ea typeface="+mn-ea"/>
                <a:cs typeface="+mn-cs"/>
              </a:rPr>
              <a:t>		--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With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a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name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like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“Ir,”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it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has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to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be irregular.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3200" dirty="0">
                <a:latin typeface="+mn-lt"/>
                <a:ea typeface="+mn-ea"/>
                <a:cs typeface="+mn-cs"/>
              </a:rPr>
              <a:t>	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	--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Memorize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these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forms</a:t>
            </a:r>
            <a:endParaRPr lang="es-ES_tradnl" sz="3200" dirty="0">
              <a:latin typeface="+mn-lt"/>
              <a:ea typeface="+mn-ea"/>
              <a:cs typeface="+mn-cs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0780347"/>
              </p:ext>
            </p:extLst>
          </p:nvPr>
        </p:nvGraphicFramePr>
        <p:xfrm>
          <a:off x="395288" y="2677130"/>
          <a:ext cx="8512176" cy="30178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6088"/>
                <a:gridCol w="4256088"/>
              </a:tblGrid>
              <a:tr h="640147"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solidFill>
                            <a:schemeClr val="tx1"/>
                          </a:solidFill>
                        </a:rPr>
                        <a:t>Yo</a:t>
                      </a:r>
                      <a:r>
                        <a:rPr lang="en-US" sz="3600" dirty="0" smtClean="0">
                          <a:solidFill>
                            <a:schemeClr val="tx1"/>
                          </a:solidFill>
                        </a:rPr>
                        <a:t>           </a:t>
                      </a:r>
                      <a:r>
                        <a:rPr lang="en-US" sz="3600" b="0" dirty="0" err="1" smtClean="0">
                          <a:solidFill>
                            <a:schemeClr val="tx1"/>
                          </a:solidFill>
                        </a:rPr>
                        <a:t>voy</a:t>
                      </a:r>
                      <a:endParaRPr lang="en-US" sz="3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solidFill>
                            <a:schemeClr val="tx1"/>
                          </a:solidFill>
                        </a:rPr>
                        <a:t>Nosotros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147">
                <a:tc>
                  <a:txBody>
                    <a:bodyPr/>
                    <a:lstStyle/>
                    <a:p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</a:rPr>
                        <a:t>Tú</a:t>
                      </a:r>
                      <a:r>
                        <a:rPr lang="en-US" sz="3600" b="1" dirty="0" smtClean="0">
                          <a:solidFill>
                            <a:schemeClr val="tx1"/>
                          </a:solidFill>
                        </a:rPr>
                        <a:t>          </a:t>
                      </a:r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 vas</a:t>
                      </a:r>
                      <a:endParaRPr 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Skip—skip—skip------</a:t>
                      </a:r>
                      <a:endParaRPr lang="en-US" sz="36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37543">
                <a:tc>
                  <a:txBody>
                    <a:bodyPr/>
                    <a:lstStyle/>
                    <a:p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</a:rPr>
                        <a:t>Usted</a:t>
                      </a:r>
                      <a:endParaRPr lang="en-US" sz="36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</a:rPr>
                        <a:t>Él</a:t>
                      </a:r>
                      <a:endParaRPr lang="en-US" sz="36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3600" b="1" dirty="0" smtClean="0">
                          <a:solidFill>
                            <a:schemeClr val="tx1"/>
                          </a:solidFill>
                        </a:rPr>
                        <a:t>Ella</a:t>
                      </a:r>
                      <a:endParaRPr 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</a:rPr>
                        <a:t>Ustedes</a:t>
                      </a:r>
                      <a:endParaRPr lang="en-US" sz="36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</a:rPr>
                        <a:t>Ellos</a:t>
                      </a:r>
                      <a:endParaRPr lang="en-US" sz="36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</a:rPr>
                        <a:t>Ellas</a:t>
                      </a:r>
                      <a:endParaRPr 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2540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ctrTitle"/>
          </p:nvPr>
        </p:nvSpPr>
        <p:spPr>
          <a:xfrm>
            <a:off x="0" y="-279400"/>
            <a:ext cx="9144000" cy="1238250"/>
          </a:xfrm>
        </p:spPr>
        <p:txBody>
          <a:bodyPr/>
          <a:lstStyle/>
          <a:p>
            <a:pPr eaLnBrk="1" hangingPunct="1"/>
            <a:r>
              <a:rPr lang="es-HN" b="1" u="sng" dirty="0" smtClean="0">
                <a:latin typeface="Calibri" charset="0"/>
              </a:rPr>
              <a:t>Ir </a:t>
            </a:r>
            <a:r>
              <a:rPr lang="es-HN" b="1" u="sng" dirty="0">
                <a:latin typeface="Calibri" charset="0"/>
              </a:rPr>
              <a:t>Día 1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03200" y="760413"/>
            <a:ext cx="8940800" cy="1916717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3200" b="1" dirty="0" err="1">
                <a:latin typeface="+mn-lt"/>
                <a:ea typeface="+mn-ea"/>
                <a:cs typeface="+mn-cs"/>
              </a:rPr>
              <a:t>Conjugating</a:t>
            </a:r>
            <a:r>
              <a:rPr lang="es-ES_tradnl" sz="3200" b="1" dirty="0">
                <a:latin typeface="+mn-lt"/>
                <a:ea typeface="+mn-ea"/>
                <a:cs typeface="+mn-cs"/>
              </a:rPr>
              <a:t> </a:t>
            </a:r>
            <a:r>
              <a:rPr lang="es-ES_tradnl" sz="3200" b="1" dirty="0" smtClean="0">
                <a:latin typeface="+mn-lt"/>
                <a:ea typeface="+mn-ea"/>
                <a:cs typeface="+mn-cs"/>
              </a:rPr>
              <a:t>ir</a:t>
            </a:r>
            <a:br>
              <a:rPr lang="es-ES_tradnl" sz="3200" b="1" dirty="0" smtClean="0">
                <a:latin typeface="+mn-lt"/>
                <a:ea typeface="+mn-ea"/>
                <a:cs typeface="+mn-cs"/>
              </a:rPr>
            </a:br>
            <a:r>
              <a:rPr lang="es-ES_tradnl" sz="3200" b="1" dirty="0" smtClean="0">
                <a:latin typeface="+mn-lt"/>
                <a:ea typeface="+mn-ea"/>
                <a:cs typeface="+mn-cs"/>
              </a:rPr>
              <a:t>		--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With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a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name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like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“Ir,”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it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has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to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be irregular.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3200" dirty="0">
                <a:latin typeface="+mn-lt"/>
                <a:ea typeface="+mn-ea"/>
                <a:cs typeface="+mn-cs"/>
              </a:rPr>
              <a:t>	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	--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Memorize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these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forms</a:t>
            </a:r>
            <a:endParaRPr lang="es-ES_tradnl" sz="3200" dirty="0">
              <a:latin typeface="+mn-lt"/>
              <a:ea typeface="+mn-ea"/>
              <a:cs typeface="+mn-cs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0732245"/>
              </p:ext>
            </p:extLst>
          </p:nvPr>
        </p:nvGraphicFramePr>
        <p:xfrm>
          <a:off x="395288" y="2677130"/>
          <a:ext cx="8512176" cy="30178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6088"/>
                <a:gridCol w="4256088"/>
              </a:tblGrid>
              <a:tr h="640147"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solidFill>
                            <a:schemeClr val="tx1"/>
                          </a:solidFill>
                        </a:rPr>
                        <a:t>Yo</a:t>
                      </a:r>
                      <a:r>
                        <a:rPr lang="en-US" sz="3600" dirty="0" smtClean="0">
                          <a:solidFill>
                            <a:schemeClr val="tx1"/>
                          </a:solidFill>
                        </a:rPr>
                        <a:t>           </a:t>
                      </a:r>
                      <a:r>
                        <a:rPr lang="en-US" sz="3600" b="0" dirty="0" err="1" smtClean="0">
                          <a:solidFill>
                            <a:schemeClr val="tx1"/>
                          </a:solidFill>
                        </a:rPr>
                        <a:t>voy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solidFill>
                            <a:schemeClr val="tx1"/>
                          </a:solidFill>
                        </a:rPr>
                        <a:t>Nosotros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147">
                <a:tc>
                  <a:txBody>
                    <a:bodyPr/>
                    <a:lstStyle/>
                    <a:p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</a:rPr>
                        <a:t>Tú</a:t>
                      </a:r>
                      <a:r>
                        <a:rPr lang="en-US" sz="3600" b="1" dirty="0" smtClean="0">
                          <a:solidFill>
                            <a:schemeClr val="tx1"/>
                          </a:solidFill>
                        </a:rPr>
                        <a:t>          </a:t>
                      </a:r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 vas</a:t>
                      </a:r>
                      <a:endParaRPr 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Skip—skip—skip------</a:t>
                      </a:r>
                      <a:endParaRPr lang="en-US" sz="36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37543">
                <a:tc>
                  <a:txBody>
                    <a:bodyPr/>
                    <a:lstStyle/>
                    <a:p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</a:rPr>
                        <a:t>Usted</a:t>
                      </a:r>
                      <a:endParaRPr lang="en-US" sz="36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</a:rPr>
                        <a:t>Él</a:t>
                      </a:r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             </a:t>
                      </a:r>
                      <a:r>
                        <a:rPr lang="en-US" sz="3600" b="0" dirty="0" err="1" smtClean="0">
                          <a:solidFill>
                            <a:schemeClr val="tx1"/>
                          </a:solidFill>
                        </a:rPr>
                        <a:t>va</a:t>
                      </a:r>
                      <a:endParaRPr lang="en-US" sz="36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3600" b="1" dirty="0" smtClean="0">
                          <a:solidFill>
                            <a:schemeClr val="tx1"/>
                          </a:solidFill>
                        </a:rPr>
                        <a:t>Ella</a:t>
                      </a:r>
                      <a:endParaRPr 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</a:rPr>
                        <a:t>Ustedes</a:t>
                      </a:r>
                      <a:endParaRPr lang="en-US" sz="36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</a:rPr>
                        <a:t>Ellos</a:t>
                      </a:r>
                      <a:endParaRPr lang="en-US" sz="36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</a:rPr>
                        <a:t>Ellas</a:t>
                      </a:r>
                      <a:endParaRPr 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65723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ctrTitle"/>
          </p:nvPr>
        </p:nvSpPr>
        <p:spPr>
          <a:xfrm>
            <a:off x="0" y="-279400"/>
            <a:ext cx="9144000" cy="1238250"/>
          </a:xfrm>
        </p:spPr>
        <p:txBody>
          <a:bodyPr/>
          <a:lstStyle/>
          <a:p>
            <a:pPr eaLnBrk="1" hangingPunct="1"/>
            <a:r>
              <a:rPr lang="es-HN" b="1" u="sng" dirty="0" smtClean="0">
                <a:latin typeface="Calibri" charset="0"/>
              </a:rPr>
              <a:t>Ir </a:t>
            </a:r>
            <a:r>
              <a:rPr lang="es-HN" b="1" u="sng" dirty="0">
                <a:latin typeface="Calibri" charset="0"/>
              </a:rPr>
              <a:t>Día 1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03200" y="760413"/>
            <a:ext cx="8940800" cy="1916717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3200" b="1" dirty="0" err="1">
                <a:latin typeface="+mn-lt"/>
                <a:ea typeface="+mn-ea"/>
                <a:cs typeface="+mn-cs"/>
              </a:rPr>
              <a:t>Conjugating</a:t>
            </a:r>
            <a:r>
              <a:rPr lang="es-ES_tradnl" sz="3200" b="1" dirty="0">
                <a:latin typeface="+mn-lt"/>
                <a:ea typeface="+mn-ea"/>
                <a:cs typeface="+mn-cs"/>
              </a:rPr>
              <a:t> </a:t>
            </a:r>
            <a:r>
              <a:rPr lang="es-ES_tradnl" sz="3200" b="1" dirty="0" smtClean="0">
                <a:latin typeface="+mn-lt"/>
                <a:ea typeface="+mn-ea"/>
                <a:cs typeface="+mn-cs"/>
              </a:rPr>
              <a:t>ir</a:t>
            </a:r>
            <a:br>
              <a:rPr lang="es-ES_tradnl" sz="3200" b="1" dirty="0" smtClean="0">
                <a:latin typeface="+mn-lt"/>
                <a:ea typeface="+mn-ea"/>
                <a:cs typeface="+mn-cs"/>
              </a:rPr>
            </a:br>
            <a:r>
              <a:rPr lang="es-ES_tradnl" sz="3200" b="1" dirty="0" smtClean="0">
                <a:latin typeface="+mn-lt"/>
                <a:ea typeface="+mn-ea"/>
                <a:cs typeface="+mn-cs"/>
              </a:rPr>
              <a:t>		--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With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a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name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like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“Ir,”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it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has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to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be irregular.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3200" dirty="0">
                <a:latin typeface="+mn-lt"/>
                <a:ea typeface="+mn-ea"/>
                <a:cs typeface="+mn-cs"/>
              </a:rPr>
              <a:t>	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	--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Memorize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these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forms</a:t>
            </a:r>
            <a:endParaRPr lang="es-ES_tradnl" sz="3200" dirty="0">
              <a:latin typeface="+mn-lt"/>
              <a:ea typeface="+mn-ea"/>
              <a:cs typeface="+mn-cs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6136399"/>
              </p:ext>
            </p:extLst>
          </p:nvPr>
        </p:nvGraphicFramePr>
        <p:xfrm>
          <a:off x="395288" y="2677130"/>
          <a:ext cx="8512176" cy="30178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6088"/>
                <a:gridCol w="4256088"/>
              </a:tblGrid>
              <a:tr h="640147"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solidFill>
                            <a:schemeClr val="tx1"/>
                          </a:solidFill>
                        </a:rPr>
                        <a:t>Yo</a:t>
                      </a:r>
                      <a:r>
                        <a:rPr lang="en-US" sz="3600" dirty="0" smtClean="0">
                          <a:solidFill>
                            <a:schemeClr val="tx1"/>
                          </a:solidFill>
                        </a:rPr>
                        <a:t>           </a:t>
                      </a:r>
                      <a:r>
                        <a:rPr lang="en-US" sz="3600" b="0" dirty="0" err="1" smtClean="0">
                          <a:solidFill>
                            <a:schemeClr val="tx1"/>
                          </a:solidFill>
                        </a:rPr>
                        <a:t>voy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solidFill>
                            <a:schemeClr val="tx1"/>
                          </a:solidFill>
                        </a:rPr>
                        <a:t>Nosotros</a:t>
                      </a:r>
                      <a:r>
                        <a:rPr lang="en-US" sz="360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600" b="0" dirty="0" err="1" smtClean="0">
                          <a:solidFill>
                            <a:schemeClr val="tx1"/>
                          </a:solidFill>
                        </a:rPr>
                        <a:t>vamos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147">
                <a:tc>
                  <a:txBody>
                    <a:bodyPr/>
                    <a:lstStyle/>
                    <a:p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</a:rPr>
                        <a:t>Tú</a:t>
                      </a:r>
                      <a:r>
                        <a:rPr lang="en-US" sz="3600" b="1" dirty="0" smtClean="0">
                          <a:solidFill>
                            <a:schemeClr val="tx1"/>
                          </a:solidFill>
                        </a:rPr>
                        <a:t>          </a:t>
                      </a:r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 vas</a:t>
                      </a:r>
                      <a:endParaRPr 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Skip—skip—skip------</a:t>
                      </a:r>
                      <a:endParaRPr lang="en-US" sz="36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37543">
                <a:tc>
                  <a:txBody>
                    <a:bodyPr/>
                    <a:lstStyle/>
                    <a:p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</a:rPr>
                        <a:t>Usted</a:t>
                      </a:r>
                      <a:endParaRPr lang="en-US" sz="36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</a:rPr>
                        <a:t>Él</a:t>
                      </a:r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             </a:t>
                      </a:r>
                      <a:r>
                        <a:rPr lang="en-US" sz="3600" b="0" dirty="0" err="1" smtClean="0">
                          <a:solidFill>
                            <a:schemeClr val="tx1"/>
                          </a:solidFill>
                        </a:rPr>
                        <a:t>va</a:t>
                      </a:r>
                      <a:endParaRPr lang="en-US" sz="36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3600" b="1" dirty="0" smtClean="0">
                          <a:solidFill>
                            <a:schemeClr val="tx1"/>
                          </a:solidFill>
                        </a:rPr>
                        <a:t>Ella</a:t>
                      </a:r>
                      <a:endParaRPr 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</a:rPr>
                        <a:t>Ustedes</a:t>
                      </a:r>
                      <a:endParaRPr lang="en-US" sz="36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</a:rPr>
                        <a:t>Ellos</a:t>
                      </a:r>
                      <a:endParaRPr lang="en-US" sz="36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</a:rPr>
                        <a:t>Ellas</a:t>
                      </a:r>
                      <a:endParaRPr 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71675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ctrTitle"/>
          </p:nvPr>
        </p:nvSpPr>
        <p:spPr>
          <a:xfrm>
            <a:off x="0" y="-279400"/>
            <a:ext cx="9144000" cy="1238250"/>
          </a:xfrm>
        </p:spPr>
        <p:txBody>
          <a:bodyPr/>
          <a:lstStyle/>
          <a:p>
            <a:pPr eaLnBrk="1" hangingPunct="1"/>
            <a:r>
              <a:rPr lang="es-HN" b="1" u="sng" dirty="0" smtClean="0">
                <a:latin typeface="Calibri" charset="0"/>
              </a:rPr>
              <a:t>Ir </a:t>
            </a:r>
            <a:r>
              <a:rPr lang="es-HN" b="1" u="sng" dirty="0">
                <a:latin typeface="Calibri" charset="0"/>
              </a:rPr>
              <a:t>Día 1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03200" y="760413"/>
            <a:ext cx="8940800" cy="1916717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3200" b="1" dirty="0" err="1">
                <a:latin typeface="+mn-lt"/>
                <a:ea typeface="+mn-ea"/>
                <a:cs typeface="+mn-cs"/>
              </a:rPr>
              <a:t>Conjugating</a:t>
            </a:r>
            <a:r>
              <a:rPr lang="es-ES_tradnl" sz="3200" b="1" dirty="0">
                <a:latin typeface="+mn-lt"/>
                <a:ea typeface="+mn-ea"/>
                <a:cs typeface="+mn-cs"/>
              </a:rPr>
              <a:t> </a:t>
            </a:r>
            <a:r>
              <a:rPr lang="es-ES_tradnl" sz="3200" b="1" dirty="0" smtClean="0">
                <a:latin typeface="+mn-lt"/>
                <a:ea typeface="+mn-ea"/>
                <a:cs typeface="+mn-cs"/>
              </a:rPr>
              <a:t>ir</a:t>
            </a:r>
            <a:br>
              <a:rPr lang="es-ES_tradnl" sz="3200" b="1" dirty="0" smtClean="0">
                <a:latin typeface="+mn-lt"/>
                <a:ea typeface="+mn-ea"/>
                <a:cs typeface="+mn-cs"/>
              </a:rPr>
            </a:br>
            <a:r>
              <a:rPr lang="es-ES_tradnl" sz="3200" b="1" dirty="0" smtClean="0">
                <a:latin typeface="+mn-lt"/>
                <a:ea typeface="+mn-ea"/>
                <a:cs typeface="+mn-cs"/>
              </a:rPr>
              <a:t>		--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With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a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name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like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“Ir,”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it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has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to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be irregular.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3200" dirty="0">
                <a:latin typeface="+mn-lt"/>
                <a:ea typeface="+mn-ea"/>
                <a:cs typeface="+mn-cs"/>
              </a:rPr>
              <a:t>	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	--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Memorize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these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forms</a:t>
            </a:r>
            <a:endParaRPr lang="es-ES_tradnl" sz="3200" dirty="0">
              <a:latin typeface="+mn-lt"/>
              <a:ea typeface="+mn-ea"/>
              <a:cs typeface="+mn-cs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2811061"/>
              </p:ext>
            </p:extLst>
          </p:nvPr>
        </p:nvGraphicFramePr>
        <p:xfrm>
          <a:off x="395288" y="2677130"/>
          <a:ext cx="8512176" cy="30178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6088"/>
                <a:gridCol w="4256088"/>
              </a:tblGrid>
              <a:tr h="640147"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solidFill>
                            <a:schemeClr val="tx1"/>
                          </a:solidFill>
                        </a:rPr>
                        <a:t>Yo</a:t>
                      </a:r>
                      <a:r>
                        <a:rPr lang="en-US" sz="3600" dirty="0" smtClean="0">
                          <a:solidFill>
                            <a:schemeClr val="tx1"/>
                          </a:solidFill>
                        </a:rPr>
                        <a:t>           </a:t>
                      </a:r>
                      <a:r>
                        <a:rPr lang="en-US" sz="3600" b="0" dirty="0" err="1" smtClean="0">
                          <a:solidFill>
                            <a:schemeClr val="tx1"/>
                          </a:solidFill>
                        </a:rPr>
                        <a:t>voy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solidFill>
                            <a:schemeClr val="tx1"/>
                          </a:solidFill>
                        </a:rPr>
                        <a:t>Nosotros</a:t>
                      </a:r>
                      <a:r>
                        <a:rPr lang="en-US" sz="360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600" b="0" dirty="0" err="1" smtClean="0">
                          <a:solidFill>
                            <a:schemeClr val="tx1"/>
                          </a:solidFill>
                        </a:rPr>
                        <a:t>vamos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147">
                <a:tc>
                  <a:txBody>
                    <a:bodyPr/>
                    <a:lstStyle/>
                    <a:p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</a:rPr>
                        <a:t>Tú</a:t>
                      </a:r>
                      <a:r>
                        <a:rPr lang="en-US" sz="3600" b="1" dirty="0" smtClean="0">
                          <a:solidFill>
                            <a:schemeClr val="tx1"/>
                          </a:solidFill>
                        </a:rPr>
                        <a:t>          </a:t>
                      </a:r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 vas</a:t>
                      </a:r>
                      <a:endParaRPr 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Skip—skip—skip------</a:t>
                      </a:r>
                      <a:endParaRPr lang="en-US" sz="36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37543">
                <a:tc>
                  <a:txBody>
                    <a:bodyPr/>
                    <a:lstStyle/>
                    <a:p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</a:rPr>
                        <a:t>Usted</a:t>
                      </a:r>
                      <a:endParaRPr lang="en-US" sz="36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</a:rPr>
                        <a:t>Él</a:t>
                      </a:r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             </a:t>
                      </a:r>
                      <a:r>
                        <a:rPr lang="en-US" sz="3600" b="0" dirty="0" err="1" smtClean="0">
                          <a:solidFill>
                            <a:schemeClr val="tx1"/>
                          </a:solidFill>
                        </a:rPr>
                        <a:t>va</a:t>
                      </a:r>
                      <a:endParaRPr lang="en-US" sz="36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3600" b="1" dirty="0" smtClean="0">
                          <a:solidFill>
                            <a:schemeClr val="tx1"/>
                          </a:solidFill>
                        </a:rPr>
                        <a:t>Ella</a:t>
                      </a:r>
                      <a:endParaRPr 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</a:rPr>
                        <a:t>Ustedes</a:t>
                      </a:r>
                      <a:endParaRPr lang="en-US" sz="36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</a:rPr>
                        <a:t>Ellos</a:t>
                      </a:r>
                      <a:r>
                        <a:rPr lang="en-US" sz="3600" b="1" dirty="0" smtClean="0">
                          <a:solidFill>
                            <a:schemeClr val="tx1"/>
                          </a:solidFill>
                        </a:rPr>
                        <a:t>     </a:t>
                      </a:r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       van</a:t>
                      </a:r>
                    </a:p>
                    <a:p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</a:rPr>
                        <a:t>Ellas</a:t>
                      </a:r>
                      <a:endParaRPr 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443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ctrTitle"/>
          </p:nvPr>
        </p:nvSpPr>
        <p:spPr>
          <a:xfrm>
            <a:off x="0" y="-279400"/>
            <a:ext cx="9144000" cy="1238250"/>
          </a:xfrm>
        </p:spPr>
        <p:txBody>
          <a:bodyPr/>
          <a:lstStyle/>
          <a:p>
            <a:pPr eaLnBrk="1" hangingPunct="1"/>
            <a:r>
              <a:rPr lang="es-HN" b="1" u="sng" dirty="0" smtClean="0">
                <a:latin typeface="Calibri" charset="0"/>
              </a:rPr>
              <a:t>Ir Día </a:t>
            </a:r>
            <a:r>
              <a:rPr lang="es-HN" b="1" u="sng" dirty="0">
                <a:latin typeface="Calibri" charset="0"/>
              </a:rPr>
              <a:t>1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03200" y="760413"/>
            <a:ext cx="8940800" cy="887412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3200" b="1" dirty="0" err="1" smtClean="0">
                <a:latin typeface="+mn-lt"/>
                <a:ea typeface="+mn-ea"/>
                <a:cs typeface="+mn-cs"/>
              </a:rPr>
              <a:t>On</a:t>
            </a:r>
            <a:r>
              <a:rPr lang="es-ES_tradnl" sz="3200" b="1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b="1" dirty="0" err="1" smtClean="0">
                <a:latin typeface="+mn-lt"/>
                <a:ea typeface="+mn-ea"/>
                <a:cs typeface="+mn-cs"/>
              </a:rPr>
              <a:t>your</a:t>
            </a:r>
            <a:r>
              <a:rPr lang="es-ES_tradnl" sz="3200" b="1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b="1" dirty="0" err="1" smtClean="0">
                <a:latin typeface="+mn-lt"/>
                <a:ea typeface="+mn-ea"/>
                <a:cs typeface="+mn-cs"/>
              </a:rPr>
              <a:t>boards</a:t>
            </a:r>
            <a:r>
              <a:rPr lang="es-ES_tradnl" sz="3200" b="1" dirty="0" smtClean="0">
                <a:latin typeface="+mn-lt"/>
                <a:ea typeface="+mn-ea"/>
                <a:cs typeface="+mn-cs"/>
              </a:rPr>
              <a:t>, </a:t>
            </a:r>
            <a:r>
              <a:rPr lang="es-ES_tradnl" sz="3200" b="1" dirty="0">
                <a:latin typeface="+mn-lt"/>
                <a:ea typeface="+mn-ea"/>
                <a:cs typeface="+mn-cs"/>
              </a:rPr>
              <a:t>complete </a:t>
            </a:r>
            <a:r>
              <a:rPr lang="es-ES_tradnl" sz="3200" b="1" dirty="0" err="1">
                <a:latin typeface="+mn-lt"/>
                <a:ea typeface="+mn-ea"/>
                <a:cs typeface="+mn-cs"/>
              </a:rPr>
              <a:t>the</a:t>
            </a:r>
            <a:r>
              <a:rPr lang="es-ES_tradnl" sz="3200" b="1" dirty="0">
                <a:latin typeface="+mn-lt"/>
                <a:ea typeface="+mn-ea"/>
                <a:cs typeface="+mn-cs"/>
              </a:rPr>
              <a:t> </a:t>
            </a:r>
            <a:r>
              <a:rPr lang="es-ES_tradnl" sz="3200" b="1" dirty="0" err="1">
                <a:latin typeface="+mn-lt"/>
                <a:ea typeface="+mn-ea"/>
                <a:cs typeface="+mn-cs"/>
              </a:rPr>
              <a:t>blanks</a:t>
            </a:r>
            <a:endParaRPr lang="es-ES_tradnl" sz="3200" b="1" dirty="0">
              <a:latin typeface="+mn-lt"/>
              <a:ea typeface="+mn-ea"/>
              <a:cs typeface="+mn-cs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55600" y="1373188"/>
            <a:ext cx="8448675" cy="5484812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dirty="0" smtClean="0"/>
              <a:t>Rosa </a:t>
            </a:r>
            <a:r>
              <a:rPr lang="en-US" sz="3200" dirty="0"/>
              <a:t>	_________ </a:t>
            </a:r>
            <a:r>
              <a:rPr lang="en-US" sz="3200" dirty="0" smtClean="0"/>
              <a:t>a la </a:t>
            </a:r>
            <a:r>
              <a:rPr lang="en-US" sz="3200" dirty="0" err="1" smtClean="0"/>
              <a:t>clase</a:t>
            </a:r>
            <a:r>
              <a:rPr lang="en-US" sz="3200" dirty="0" smtClean="0"/>
              <a:t>.</a:t>
            </a:r>
            <a:endParaRPr lang="en-US" sz="3200" dirty="0"/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dirty="0" err="1" smtClean="0"/>
              <a:t>Tú</a:t>
            </a:r>
            <a:r>
              <a:rPr lang="en-US" sz="3200" dirty="0" smtClean="0"/>
              <a:t> no </a:t>
            </a:r>
            <a:r>
              <a:rPr lang="en-US" sz="3200" dirty="0"/>
              <a:t>___________ </a:t>
            </a:r>
            <a:r>
              <a:rPr lang="en-US" sz="3200" dirty="0" smtClean="0"/>
              <a:t>en el </a:t>
            </a:r>
            <a:r>
              <a:rPr lang="en-US" sz="3200" dirty="0" err="1" smtClean="0"/>
              <a:t>carro</a:t>
            </a:r>
            <a:r>
              <a:rPr lang="en-US" sz="3200" dirty="0" smtClean="0"/>
              <a:t>.</a:t>
            </a:r>
            <a:endParaRPr lang="en-US" sz="3200" dirty="0"/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3200" dirty="0" smtClean="0">
                <a:latin typeface="+mn-lt"/>
                <a:ea typeface="+mn-ea"/>
                <a:cs typeface="+mn-cs"/>
              </a:rPr>
              <a:t>Yo ________ a comer.</a:t>
            </a:r>
            <a:endParaRPr lang="es-ES_tradnl" sz="3200" dirty="0">
              <a:latin typeface="+mn-lt"/>
              <a:ea typeface="+mn-ea"/>
              <a:cs typeface="+mn-cs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dirty="0" err="1"/>
              <a:t>Ellos</a:t>
            </a:r>
            <a:r>
              <a:rPr lang="en-US" sz="3200" dirty="0"/>
              <a:t> </a:t>
            </a:r>
            <a:r>
              <a:rPr lang="en-US" sz="3200" dirty="0" smtClean="0"/>
              <a:t>_______ al </a:t>
            </a:r>
            <a:r>
              <a:rPr lang="en-US" sz="3200" dirty="0" err="1" smtClean="0"/>
              <a:t>gimnasio</a:t>
            </a:r>
            <a:r>
              <a:rPr lang="en-US" sz="3200" dirty="0" smtClean="0"/>
              <a:t>.</a:t>
            </a:r>
            <a:endParaRPr lang="en-US" sz="3200" dirty="0"/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3200" dirty="0" smtClean="0">
                <a:latin typeface="+mn-lt"/>
                <a:ea typeface="+mn-ea"/>
                <a:cs typeface="+mn-cs"/>
              </a:rPr>
              <a:t>Nosotros ________ .</a:t>
            </a:r>
            <a:endParaRPr lang="es-ES_tradnl" sz="3200" dirty="0">
              <a:latin typeface="+mn-lt"/>
              <a:ea typeface="+mn-ea"/>
              <a:cs typeface="+mn-cs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dirty="0" smtClean="0"/>
              <a:t>Felipe y Carlos no ______ a Nashville.</a:t>
            </a:r>
            <a:endParaRPr lang="en-US" sz="3200" dirty="0"/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3200" dirty="0">
                <a:latin typeface="+mn-lt"/>
                <a:ea typeface="+mn-ea"/>
                <a:cs typeface="+mn-cs"/>
              </a:rPr>
              <a:t>Yo __________ 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a estudiar en la clase del Sr. Gore.</a:t>
            </a:r>
            <a:endParaRPr lang="es-ES_tradnl" sz="3200" dirty="0">
              <a:latin typeface="+mn-lt"/>
              <a:ea typeface="+mn-ea"/>
              <a:cs typeface="+mn-cs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3200" dirty="0" smtClean="0">
                <a:latin typeface="+mn-lt"/>
                <a:ea typeface="+mn-ea"/>
                <a:cs typeface="+mn-cs"/>
              </a:rPr>
              <a:t>Sr. Gore y yo _______ a ser inteligente.</a:t>
            </a:r>
            <a:endParaRPr lang="es-ES_tradnl" sz="3200" dirty="0">
              <a:latin typeface="+mn-lt"/>
              <a:ea typeface="+mn-ea"/>
              <a:cs typeface="+mn-cs"/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168611" y="1306411"/>
            <a:ext cx="1445419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dirty="0" err="1" smtClean="0">
                <a:solidFill>
                  <a:srgbClr val="FF0000"/>
                </a:solidFill>
              </a:rPr>
              <a:t>va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795985" y="1856329"/>
            <a:ext cx="14890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dirty="0" smtClean="0">
                <a:solidFill>
                  <a:srgbClr val="FF0000"/>
                </a:solidFill>
              </a:rPr>
              <a:t>vas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196975" y="2455863"/>
            <a:ext cx="1635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dirty="0" err="1" smtClean="0">
                <a:solidFill>
                  <a:srgbClr val="FF0000"/>
                </a:solidFill>
              </a:rPr>
              <a:t>voy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579563" y="3055938"/>
            <a:ext cx="250666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dirty="0" smtClean="0">
                <a:solidFill>
                  <a:srgbClr val="FF0000"/>
                </a:solidFill>
              </a:rPr>
              <a:t>van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271098" y="3641149"/>
            <a:ext cx="2420938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dirty="0" err="1" smtClean="0">
                <a:solidFill>
                  <a:srgbClr val="FF0000"/>
                </a:solidFill>
              </a:rPr>
              <a:t>vamos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528289" y="4225925"/>
            <a:ext cx="175434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dirty="0" smtClean="0">
                <a:solidFill>
                  <a:srgbClr val="FF0000"/>
                </a:solidFill>
              </a:rPr>
              <a:t>van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579563" y="4810125"/>
            <a:ext cx="1090612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dirty="0" err="1" smtClean="0">
                <a:solidFill>
                  <a:srgbClr val="FF0000"/>
                </a:solidFill>
              </a:rPr>
              <a:t>voy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832100" y="5395913"/>
            <a:ext cx="1390267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dirty="0" err="1" smtClean="0">
                <a:solidFill>
                  <a:srgbClr val="FF0000"/>
                </a:solidFill>
              </a:rPr>
              <a:t>vamos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433038" y="6154919"/>
            <a:ext cx="3805573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dirty="0" smtClean="0">
                <a:solidFill>
                  <a:srgbClr val="FF0000"/>
                </a:solidFill>
              </a:rPr>
              <a:t>Where is the error?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6901488" y="5467144"/>
            <a:ext cx="3805573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dirty="0" smtClean="0">
                <a:solidFill>
                  <a:srgbClr val="FF0000"/>
                </a:solidFill>
              </a:rPr>
              <a:t>s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489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11" grpId="0"/>
      <p:bldP spid="13" grpId="0"/>
      <p:bldP spid="14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ctrTitle"/>
          </p:nvPr>
        </p:nvSpPr>
        <p:spPr>
          <a:xfrm>
            <a:off x="0" y="-279400"/>
            <a:ext cx="9144000" cy="1238250"/>
          </a:xfrm>
        </p:spPr>
        <p:txBody>
          <a:bodyPr/>
          <a:lstStyle/>
          <a:p>
            <a:pPr eaLnBrk="1" hangingPunct="1"/>
            <a:r>
              <a:rPr lang="es-HN" b="1" u="sng" dirty="0" smtClean="0">
                <a:latin typeface="Calibri" charset="0"/>
              </a:rPr>
              <a:t>Ir Día </a:t>
            </a:r>
            <a:r>
              <a:rPr lang="es-HN" b="1" u="sng" dirty="0">
                <a:latin typeface="Calibri" charset="0"/>
              </a:rPr>
              <a:t>1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03200" y="760413"/>
            <a:ext cx="8940800" cy="887412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3200" b="1" dirty="0" err="1"/>
              <a:t>On</a:t>
            </a:r>
            <a:r>
              <a:rPr lang="es-ES_tradnl" sz="3200" b="1" dirty="0"/>
              <a:t> </a:t>
            </a:r>
            <a:r>
              <a:rPr lang="es-ES_tradnl" sz="3200" b="1" dirty="0" err="1"/>
              <a:t>your</a:t>
            </a:r>
            <a:r>
              <a:rPr lang="es-ES_tradnl" sz="3200" b="1" dirty="0"/>
              <a:t> </a:t>
            </a:r>
            <a:r>
              <a:rPr lang="es-ES_tradnl" sz="3200" b="1" dirty="0" err="1"/>
              <a:t>boards</a:t>
            </a:r>
            <a:r>
              <a:rPr lang="es-ES_tradnl" sz="3200" b="1" dirty="0"/>
              <a:t>, complete </a:t>
            </a:r>
            <a:r>
              <a:rPr lang="es-ES_tradnl" sz="3200" b="1" dirty="0" err="1"/>
              <a:t>the</a:t>
            </a:r>
            <a:r>
              <a:rPr lang="es-ES_tradnl" sz="3200" b="1" dirty="0"/>
              <a:t> </a:t>
            </a:r>
            <a:r>
              <a:rPr lang="es-ES_tradnl" sz="3200" b="1" dirty="0" err="1"/>
              <a:t>blanks</a:t>
            </a:r>
            <a:endParaRPr lang="es-ES_tradnl" sz="3200" b="1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55600" y="1373188"/>
            <a:ext cx="8448675" cy="5484812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dirty="0" smtClean="0"/>
              <a:t>Raquel y </a:t>
            </a:r>
            <a:r>
              <a:rPr lang="en-US" sz="3200" dirty="0" err="1" smtClean="0"/>
              <a:t>yo</a:t>
            </a:r>
            <a:r>
              <a:rPr lang="en-US" sz="3200" dirty="0" smtClean="0"/>
              <a:t> </a:t>
            </a:r>
            <a:r>
              <a:rPr lang="en-US" sz="3200" dirty="0"/>
              <a:t>	_________ </a:t>
            </a:r>
            <a:r>
              <a:rPr lang="en-US" sz="3200" dirty="0" smtClean="0"/>
              <a:t>en el bus.</a:t>
            </a:r>
            <a:endParaRPr lang="en-US" sz="3200" dirty="0"/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dirty="0" err="1" smtClean="0"/>
              <a:t>Tú</a:t>
            </a:r>
            <a:r>
              <a:rPr lang="en-US" sz="3200" dirty="0" smtClean="0"/>
              <a:t> y </a:t>
            </a:r>
            <a:r>
              <a:rPr lang="en-US" sz="3200" dirty="0" err="1" smtClean="0"/>
              <a:t>usted</a:t>
            </a:r>
            <a:r>
              <a:rPr lang="en-US" sz="3200" dirty="0" smtClean="0"/>
              <a:t> no </a:t>
            </a:r>
            <a:r>
              <a:rPr lang="en-US" sz="3200" dirty="0"/>
              <a:t>___________ </a:t>
            </a:r>
            <a:r>
              <a:rPr lang="en-US" sz="3200" dirty="0" smtClean="0"/>
              <a:t>a casa.</a:t>
            </a:r>
            <a:endParaRPr lang="en-US" sz="3200" dirty="0"/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3200" dirty="0" err="1" smtClean="0">
                <a:latin typeface="+mn-lt"/>
                <a:ea typeface="+mn-ea"/>
                <a:cs typeface="+mn-cs"/>
              </a:rPr>
              <a:t>Lilliana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________ a ser alta.</a:t>
            </a:r>
            <a:endParaRPr lang="es-ES_tradnl" sz="3200" dirty="0">
              <a:latin typeface="+mn-lt"/>
              <a:ea typeface="+mn-ea"/>
              <a:cs typeface="+mn-cs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dirty="0" err="1" smtClean="0"/>
              <a:t>Yo</a:t>
            </a:r>
            <a:r>
              <a:rPr lang="en-US" sz="3200" dirty="0" smtClean="0"/>
              <a:t> _______ a la </a:t>
            </a:r>
            <a:r>
              <a:rPr lang="en-US" sz="3200" dirty="0" err="1" smtClean="0"/>
              <a:t>cafetería</a:t>
            </a:r>
            <a:r>
              <a:rPr lang="en-US" sz="3200" dirty="0" smtClean="0"/>
              <a:t>.</a:t>
            </a:r>
            <a:endParaRPr lang="en-US" sz="3200" dirty="0"/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3200" dirty="0" smtClean="0">
                <a:latin typeface="+mn-lt"/>
                <a:ea typeface="+mn-ea"/>
                <a:cs typeface="+mn-cs"/>
              </a:rPr>
              <a:t>Él ________ a ir más tarde.</a:t>
            </a:r>
            <a:endParaRPr lang="es-ES_tradnl" sz="3200" dirty="0">
              <a:latin typeface="+mn-lt"/>
              <a:ea typeface="+mn-ea"/>
              <a:cs typeface="+mn-cs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dirty="0" err="1" smtClean="0"/>
              <a:t>Nosotros</a:t>
            </a:r>
            <a:r>
              <a:rPr lang="en-US" sz="3200" dirty="0" smtClean="0"/>
              <a:t> ______ a </a:t>
            </a:r>
            <a:r>
              <a:rPr lang="en-US" sz="3200" dirty="0" err="1" smtClean="0"/>
              <a:t>comprar</a:t>
            </a:r>
            <a:r>
              <a:rPr lang="en-US" sz="3200" dirty="0" smtClean="0"/>
              <a:t> </a:t>
            </a:r>
            <a:r>
              <a:rPr lang="en-US" sz="3200" dirty="0" err="1" smtClean="0"/>
              <a:t>una</a:t>
            </a:r>
            <a:r>
              <a:rPr lang="en-US" sz="3200" dirty="0" smtClean="0"/>
              <a:t> MP3.</a:t>
            </a:r>
            <a:endParaRPr lang="en-US" sz="3200" dirty="0"/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3200" dirty="0" smtClean="0">
                <a:latin typeface="+mn-lt"/>
                <a:ea typeface="+mn-ea"/>
                <a:cs typeface="+mn-cs"/>
              </a:rPr>
              <a:t>Ellas </a:t>
            </a:r>
            <a:r>
              <a:rPr lang="es-ES_tradnl" sz="3200" dirty="0">
                <a:latin typeface="+mn-lt"/>
                <a:ea typeface="+mn-ea"/>
                <a:cs typeface="+mn-cs"/>
              </a:rPr>
              <a:t>__________ 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a hacer la tarea.</a:t>
            </a:r>
            <a:endParaRPr lang="es-ES_tradnl" sz="3200" dirty="0">
              <a:latin typeface="+mn-lt"/>
              <a:ea typeface="+mn-ea"/>
              <a:cs typeface="+mn-cs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3200" dirty="0" smtClean="0">
                <a:latin typeface="+mn-lt"/>
                <a:ea typeface="+mn-ea"/>
                <a:cs typeface="+mn-cs"/>
              </a:rPr>
              <a:t>Sr. Gore _______ a recibir dinero.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3200" dirty="0" smtClean="0">
                <a:latin typeface="+mn-lt"/>
                <a:ea typeface="+mn-ea"/>
                <a:cs typeface="+mn-cs"/>
              </a:rPr>
              <a:t>Yo ______ a dar dinero al Señor Gore.</a:t>
            </a:r>
            <a:endParaRPr lang="es-ES_tradnl" sz="3200" dirty="0">
              <a:latin typeface="+mn-lt"/>
              <a:ea typeface="+mn-ea"/>
              <a:cs typeface="+mn-cs"/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900024" y="1275020"/>
            <a:ext cx="1445419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dirty="0" err="1" smtClean="0">
                <a:solidFill>
                  <a:srgbClr val="FF0000"/>
                </a:solidFill>
              </a:rPr>
              <a:t>vamos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202961" y="1875317"/>
            <a:ext cx="14890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dirty="0" smtClean="0">
                <a:solidFill>
                  <a:srgbClr val="FF0000"/>
                </a:solidFill>
              </a:rPr>
              <a:t>van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852612" y="2471738"/>
            <a:ext cx="1635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dirty="0" err="1" smtClean="0">
                <a:solidFill>
                  <a:srgbClr val="FF0000"/>
                </a:solidFill>
              </a:rPr>
              <a:t>va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017767" y="3055938"/>
            <a:ext cx="1041886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dirty="0" err="1" smtClean="0">
                <a:solidFill>
                  <a:srgbClr val="FF0000"/>
                </a:solidFill>
              </a:rPr>
              <a:t>voy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895160" y="3641149"/>
            <a:ext cx="1164493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dirty="0" err="1" smtClean="0">
                <a:solidFill>
                  <a:srgbClr val="FF0000"/>
                </a:solidFill>
              </a:rPr>
              <a:t>va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059653" y="4225925"/>
            <a:ext cx="175434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dirty="0" err="1" smtClean="0">
                <a:solidFill>
                  <a:srgbClr val="FF0000"/>
                </a:solidFill>
              </a:rPr>
              <a:t>vamos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579563" y="4810125"/>
            <a:ext cx="1090612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dirty="0" smtClean="0">
                <a:solidFill>
                  <a:srgbClr val="FF0000"/>
                </a:solidFill>
              </a:rPr>
              <a:t>van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975041" y="5395913"/>
            <a:ext cx="1390267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dirty="0" err="1" smtClean="0">
                <a:solidFill>
                  <a:srgbClr val="FF0000"/>
                </a:solidFill>
              </a:rPr>
              <a:t>va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017767" y="5980689"/>
            <a:ext cx="1390267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dirty="0" err="1" smtClean="0">
                <a:solidFill>
                  <a:srgbClr val="FF0000"/>
                </a:solidFill>
              </a:rPr>
              <a:t>voy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1812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11" grpId="0"/>
      <p:bldP spid="13" grpId="0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52860</TotalTime>
  <Words>303</Words>
  <Application>Microsoft Macintosh PowerPoint</Application>
  <PresentationFormat>On-screen Show (4:3)</PresentationFormat>
  <Paragraphs>154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Ir Día 1</vt:lpstr>
      <vt:lpstr>Ir Día 1</vt:lpstr>
      <vt:lpstr>Ir Día 1</vt:lpstr>
      <vt:lpstr>Ir Día 1</vt:lpstr>
      <vt:lpstr>Ir Día 1</vt:lpstr>
      <vt:lpstr>Ir Día 1</vt:lpstr>
      <vt:lpstr>Ir Día 1</vt:lpstr>
      <vt:lpstr>Ir Día 1</vt:lpstr>
      <vt:lpstr>Ir Día 1</vt:lpstr>
    </vt:vector>
  </TitlesOfParts>
  <Company>Shelby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Trevor Gore</dc:creator>
  <cp:lastModifiedBy>`yq</cp:lastModifiedBy>
  <cp:revision>345</cp:revision>
  <dcterms:created xsi:type="dcterms:W3CDTF">2011-09-23T10:11:03Z</dcterms:created>
  <dcterms:modified xsi:type="dcterms:W3CDTF">2016-01-06T19:39:16Z</dcterms:modified>
</cp:coreProperties>
</file>