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13"/>
  </p:notesMasterIdLst>
  <p:sldIdLst>
    <p:sldId id="314" r:id="rId3"/>
    <p:sldId id="310" r:id="rId4"/>
    <p:sldId id="311" r:id="rId5"/>
    <p:sldId id="315" r:id="rId6"/>
    <p:sldId id="321" r:id="rId7"/>
    <p:sldId id="322" r:id="rId8"/>
    <p:sldId id="317" r:id="rId9"/>
    <p:sldId id="312" r:id="rId10"/>
    <p:sldId id="313" r:id="rId11"/>
    <p:sldId id="304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383F0F4-A751-DB4B-83A5-A586D064A816}">
          <p14:sldIdLst>
            <p14:sldId id="314"/>
            <p14:sldId id="310"/>
            <p14:sldId id="311"/>
            <p14:sldId id="315"/>
            <p14:sldId id="321"/>
            <p14:sldId id="322"/>
            <p14:sldId id="317"/>
            <p14:sldId id="312"/>
            <p14:sldId id="313"/>
            <p14:sldId id="30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-9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31D182-BB8B-E14C-94AA-0920269E56CE}" type="datetimeFigureOut">
              <a:rPr lang="en-US" smtClean="0"/>
              <a:t>9/15/16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FDD6F4-3ABC-9E4B-8FC9-DD6A3EC03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738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  <p:sp>
        <p:nvSpPr>
          <p:cNvPr id="51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8FD6901-DECD-734E-91BD-B50F97B97F5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  <p:sp>
        <p:nvSpPr>
          <p:cNvPr id="51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8FD6901-DECD-734E-91BD-B50F97B97F5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  <p:sp>
        <p:nvSpPr>
          <p:cNvPr id="51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8FD6901-DECD-734E-91BD-B50F97B97F5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  <p:sp>
        <p:nvSpPr>
          <p:cNvPr id="51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8FD6901-DECD-734E-91BD-B50F97B97F5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  <p:sp>
        <p:nvSpPr>
          <p:cNvPr id="51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8FD6901-DECD-734E-91BD-B50F97B97F5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  <p:sp>
        <p:nvSpPr>
          <p:cNvPr id="51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8FD6901-DECD-734E-91BD-B50F97B97F5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  <p:sp>
        <p:nvSpPr>
          <p:cNvPr id="51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8FD6901-DECD-734E-91BD-B50F97B97F5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  <p:sp>
        <p:nvSpPr>
          <p:cNvPr id="51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8FD6901-DECD-734E-91BD-B50F97B97F5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  <p:sp>
        <p:nvSpPr>
          <p:cNvPr id="51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8FD6901-DECD-734E-91BD-B50F97B97F5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9041-67B6-8E40-B79D-1FA116FC9641}" type="datetimeFigureOut">
              <a:rPr lang="en-US" smtClean="0"/>
              <a:pPr/>
              <a:t>9/15/16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DBF73-67F2-104C-B671-EEC96C4CE4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9041-67B6-8E40-B79D-1FA116FC9641}" type="datetimeFigureOut">
              <a:rPr lang="en-US" smtClean="0"/>
              <a:pPr/>
              <a:t>9/15/16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DBF73-67F2-104C-B671-EEC96C4CE4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9041-67B6-8E40-B79D-1FA116FC9641}" type="datetimeFigureOut">
              <a:rPr lang="en-US" smtClean="0"/>
              <a:pPr/>
              <a:t>9/15/16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DBF73-67F2-104C-B671-EEC96C4CE4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0FEF5-3D39-054D-AFBD-0D1029558B74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9/15/16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9BAA5-0555-724A-862C-5EFEE1256837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747058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366F0-42F3-BA4A-A5D5-A6453948745A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9/15/16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B2B47-6701-8146-8206-62394BE7DF39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318490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4C739-6B1A-3E4F-AFD0-FE3B6DD64BD6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9/15/16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510EB-350A-354E-8C7D-1C96F699914D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761410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11F39-063A-6041-9BDE-3E7436524E01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9/15/16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57ABD-BA5D-FB45-BB04-B2CDBC0A2DE6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6391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029D1-57A6-7B42-8F36-5A4731081929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9/15/16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FAE02-8AC3-F64E-AAAF-5FA64A065B4E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147291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5254A-ABF1-BC4C-B5C5-2243E183B184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9/15/16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4A3E3-00CA-684D-A9CE-AA30977B5273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429171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09B7C-F1BC-E24F-AD82-499010A72183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9/15/16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1FBC4-7C8A-EF46-9C3F-79684D7DAC60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722886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47356-72CD-B948-B4AE-AF7F75831438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9/15/16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14FB7-E3E5-134E-A997-7AA3679EEC51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13840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9041-67B6-8E40-B79D-1FA116FC9641}" type="datetimeFigureOut">
              <a:rPr lang="en-US" smtClean="0"/>
              <a:pPr/>
              <a:t>9/15/16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DBF73-67F2-104C-B671-EEC96C4CE4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04308-37C3-4349-8936-BD1E11E27C8E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9/15/16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EC427-57B1-A244-A316-809CB391C247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501726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92AE5-4C5B-004F-8D06-E6B45FD8EC29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9/15/16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CAE53-D38E-5E48-9763-F2B662D7FFC2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665930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C1F24-C05D-AD48-B1BA-B0D9523D115F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9/15/16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18736-4AAF-B643-B949-F6F76646D759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37729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9041-67B6-8E40-B79D-1FA116FC9641}" type="datetimeFigureOut">
              <a:rPr lang="en-US" smtClean="0"/>
              <a:pPr/>
              <a:t>9/15/16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DBF73-67F2-104C-B671-EEC96C4CE4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9041-67B6-8E40-B79D-1FA116FC9641}" type="datetimeFigureOut">
              <a:rPr lang="en-US" smtClean="0"/>
              <a:pPr/>
              <a:t>9/15/16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DBF73-67F2-104C-B671-EEC96C4CE4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9041-67B6-8E40-B79D-1FA116FC9641}" type="datetimeFigureOut">
              <a:rPr lang="en-US" smtClean="0"/>
              <a:pPr/>
              <a:t>9/15/16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DBF73-67F2-104C-B671-EEC96C4CE4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9041-67B6-8E40-B79D-1FA116FC9641}" type="datetimeFigureOut">
              <a:rPr lang="en-US" smtClean="0"/>
              <a:pPr/>
              <a:t>9/15/16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DBF73-67F2-104C-B671-EEC96C4CE4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9041-67B6-8E40-B79D-1FA116FC9641}" type="datetimeFigureOut">
              <a:rPr lang="en-US" smtClean="0"/>
              <a:pPr/>
              <a:t>9/15/16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DBF73-67F2-104C-B671-EEC96C4CE4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9041-67B6-8E40-B79D-1FA116FC9641}" type="datetimeFigureOut">
              <a:rPr lang="en-US" smtClean="0"/>
              <a:pPr/>
              <a:t>9/15/16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DBF73-67F2-104C-B671-EEC96C4CE4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9041-67B6-8E40-B79D-1FA116FC9641}" type="datetimeFigureOut">
              <a:rPr lang="en-US" smtClean="0"/>
              <a:pPr/>
              <a:t>9/15/16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DBF73-67F2-104C-B671-EEC96C4CE4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E9041-67B6-8E40-B79D-1FA116FC9641}" type="datetimeFigureOut">
              <a:rPr lang="en-US" smtClean="0"/>
              <a:pPr/>
              <a:t>9/15/16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DBF73-67F2-104C-B671-EEC96C4CE4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7650C3A-1888-C64B-B0BC-A4B03A1217AF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9/15/16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EE19344-2314-3446-92AB-CC9B3AF7E1B7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53393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840893"/>
          </a:xfrm>
        </p:spPr>
        <p:txBody>
          <a:bodyPr>
            <a:normAutofit/>
          </a:bodyPr>
          <a:lstStyle/>
          <a:p>
            <a:r>
              <a:rPr lang="es-ES_tradnl" b="1" u="sng" dirty="0" smtClean="0"/>
              <a:t>Objetos Indirectos Día 1</a:t>
            </a:r>
            <a:endParaRPr lang="es-HN" b="1" u="sng" dirty="0">
              <a:latin typeface="Calibri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3200" y="840894"/>
            <a:ext cx="8940800" cy="633302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lvl="0">
              <a:spcBef>
                <a:spcPct val="20000"/>
              </a:spcBef>
              <a:defRPr/>
            </a:pPr>
            <a:r>
              <a:rPr lang="es-ES_tradnl" sz="3000" b="1" dirty="0" err="1" smtClean="0"/>
              <a:t>What</a:t>
            </a:r>
            <a:r>
              <a:rPr lang="es-ES_tradnl" sz="3000" b="1" dirty="0" smtClean="0"/>
              <a:t> </a:t>
            </a:r>
            <a:r>
              <a:rPr lang="es-ES_tradnl" sz="3000" b="1" dirty="0" err="1" smtClean="0"/>
              <a:t>is</a:t>
            </a:r>
            <a:r>
              <a:rPr lang="es-ES_tradnl" sz="3000" b="1" dirty="0" smtClean="0"/>
              <a:t> a </a:t>
            </a:r>
            <a:r>
              <a:rPr lang="es-ES_tradnl" sz="3000" b="1" dirty="0" err="1" smtClean="0"/>
              <a:t>subject</a:t>
            </a:r>
            <a:r>
              <a:rPr lang="es-ES_tradnl" sz="3000" b="1" dirty="0" smtClean="0"/>
              <a:t>?</a:t>
            </a:r>
          </a:p>
          <a:p>
            <a:pPr lvl="0">
              <a:spcBef>
                <a:spcPct val="20000"/>
              </a:spcBef>
              <a:defRPr/>
            </a:pPr>
            <a:r>
              <a:rPr lang="es-ES_tradnl" sz="3000" b="1" dirty="0">
                <a:solidFill>
                  <a:srgbClr val="FF0000"/>
                </a:solidFill>
              </a:rPr>
              <a:t>	</a:t>
            </a:r>
            <a:r>
              <a:rPr lang="es-ES_tradnl" sz="3000" b="1" dirty="0" smtClean="0">
                <a:solidFill>
                  <a:srgbClr val="FF0000"/>
                </a:solidFill>
              </a:rPr>
              <a:t>	</a:t>
            </a:r>
            <a:r>
              <a:rPr lang="es-ES_tradnl" sz="3000" dirty="0" err="1" smtClean="0"/>
              <a:t>It’s</a:t>
            </a:r>
            <a:r>
              <a:rPr lang="es-ES_tradnl" sz="3000" dirty="0" smtClean="0"/>
              <a:t> </a:t>
            </a:r>
            <a:r>
              <a:rPr lang="es-ES_tradnl" sz="3000" dirty="0" err="1" smtClean="0"/>
              <a:t>the</a:t>
            </a:r>
            <a:r>
              <a:rPr lang="es-ES_tradnl" sz="3000" dirty="0" smtClean="0"/>
              <a:t> </a:t>
            </a:r>
            <a:r>
              <a:rPr lang="es-ES_tradnl" sz="3000" dirty="0" err="1" smtClean="0"/>
              <a:t>person</a:t>
            </a:r>
            <a:r>
              <a:rPr lang="es-ES_tradnl" sz="3000" dirty="0" smtClean="0"/>
              <a:t> </a:t>
            </a:r>
            <a:r>
              <a:rPr lang="es-ES_tradnl" sz="3000" dirty="0" err="1" smtClean="0"/>
              <a:t>or</a:t>
            </a:r>
            <a:r>
              <a:rPr lang="es-ES_tradnl" sz="3000" dirty="0" smtClean="0"/>
              <a:t> </a:t>
            </a:r>
            <a:r>
              <a:rPr lang="es-ES_tradnl" sz="3000" dirty="0" err="1" smtClean="0"/>
              <a:t>object</a:t>
            </a:r>
            <a:r>
              <a:rPr lang="es-ES_tradnl" sz="3000" dirty="0" smtClean="0"/>
              <a:t> </a:t>
            </a:r>
            <a:r>
              <a:rPr lang="es-ES_tradnl" sz="3000" b="1" dirty="0" err="1" smtClean="0"/>
              <a:t>doing</a:t>
            </a:r>
            <a:r>
              <a:rPr lang="es-ES_tradnl" sz="3000" dirty="0" smtClean="0"/>
              <a:t> </a:t>
            </a:r>
            <a:r>
              <a:rPr lang="es-ES_tradnl" sz="3000" dirty="0" err="1" smtClean="0"/>
              <a:t>the</a:t>
            </a:r>
            <a:r>
              <a:rPr lang="es-ES_tradnl" sz="3000" dirty="0" smtClean="0"/>
              <a:t> </a:t>
            </a:r>
            <a:r>
              <a:rPr lang="es-ES_tradnl" sz="3000" dirty="0" err="1" smtClean="0"/>
              <a:t>action</a:t>
            </a:r>
            <a:r>
              <a:rPr lang="es-ES_tradnl" sz="3000" dirty="0" smtClean="0"/>
              <a:t>.</a:t>
            </a:r>
          </a:p>
          <a:p>
            <a:pPr lvl="0">
              <a:spcBef>
                <a:spcPct val="20000"/>
              </a:spcBef>
              <a:defRPr/>
            </a:pPr>
            <a:r>
              <a:rPr lang="es-ES_tradnl" sz="3000" dirty="0">
                <a:solidFill>
                  <a:srgbClr val="FF0000"/>
                </a:solidFill>
              </a:rPr>
              <a:t>	</a:t>
            </a:r>
            <a:r>
              <a:rPr lang="es-ES_tradnl" sz="3000" dirty="0" smtClean="0">
                <a:solidFill>
                  <a:srgbClr val="FF0000"/>
                </a:solidFill>
              </a:rPr>
              <a:t>		Ejemplo: </a:t>
            </a:r>
            <a:r>
              <a:rPr lang="es-ES_tradnl" sz="3000" b="1" u="sng" dirty="0" smtClean="0">
                <a:solidFill>
                  <a:srgbClr val="FF0000"/>
                </a:solidFill>
              </a:rPr>
              <a:t>I</a:t>
            </a:r>
            <a:r>
              <a:rPr lang="es-ES_tradnl" sz="3000" dirty="0" smtClean="0">
                <a:solidFill>
                  <a:srgbClr val="FF0000"/>
                </a:solidFill>
              </a:rPr>
              <a:t> </a:t>
            </a:r>
            <a:r>
              <a:rPr lang="es-ES_tradnl" sz="3000" dirty="0" err="1" smtClean="0">
                <a:solidFill>
                  <a:srgbClr val="FF0000"/>
                </a:solidFill>
              </a:rPr>
              <a:t>throw</a:t>
            </a:r>
            <a:r>
              <a:rPr lang="es-ES_tradnl" sz="3000" dirty="0" smtClean="0">
                <a:solidFill>
                  <a:srgbClr val="FF0000"/>
                </a:solidFill>
              </a:rPr>
              <a:t> </a:t>
            </a:r>
            <a:r>
              <a:rPr lang="es-ES_tradnl" sz="3000" dirty="0" err="1" smtClean="0">
                <a:solidFill>
                  <a:srgbClr val="FF0000"/>
                </a:solidFill>
              </a:rPr>
              <a:t>the</a:t>
            </a:r>
            <a:r>
              <a:rPr lang="es-ES_tradnl" sz="3000" dirty="0" smtClean="0">
                <a:solidFill>
                  <a:srgbClr val="FF0000"/>
                </a:solidFill>
              </a:rPr>
              <a:t> </a:t>
            </a:r>
            <a:r>
              <a:rPr lang="es-ES_tradnl" sz="3000" dirty="0" err="1" smtClean="0">
                <a:solidFill>
                  <a:srgbClr val="FF0000"/>
                </a:solidFill>
              </a:rPr>
              <a:t>ball</a:t>
            </a:r>
            <a:r>
              <a:rPr lang="es-ES_tradnl" sz="3000" dirty="0" smtClean="0">
                <a:solidFill>
                  <a:srgbClr val="FF0000"/>
                </a:solidFill>
              </a:rPr>
              <a:t>.</a:t>
            </a:r>
          </a:p>
          <a:p>
            <a:pPr lvl="0">
              <a:spcBef>
                <a:spcPct val="20000"/>
              </a:spcBef>
              <a:defRPr/>
            </a:pPr>
            <a:r>
              <a:rPr lang="es-ES_tradnl" sz="3200" b="1" dirty="0" err="1"/>
              <a:t>What</a:t>
            </a:r>
            <a:r>
              <a:rPr lang="es-ES_tradnl" sz="3200" b="1" dirty="0"/>
              <a:t> </a:t>
            </a:r>
            <a:r>
              <a:rPr lang="es-ES_tradnl" sz="3200" b="1" dirty="0" err="1"/>
              <a:t>is</a:t>
            </a:r>
            <a:r>
              <a:rPr lang="es-ES_tradnl" sz="3200" b="1" dirty="0"/>
              <a:t> a </a:t>
            </a:r>
            <a:r>
              <a:rPr lang="es-ES_tradnl" sz="3200" b="1" dirty="0" err="1" smtClean="0"/>
              <a:t>direct</a:t>
            </a:r>
            <a:r>
              <a:rPr lang="es-ES_tradnl" sz="3200" b="1" dirty="0" smtClean="0"/>
              <a:t> </a:t>
            </a:r>
            <a:r>
              <a:rPr lang="es-ES_tradnl" sz="3200" b="1" dirty="0" err="1" smtClean="0"/>
              <a:t>object</a:t>
            </a:r>
            <a:r>
              <a:rPr lang="es-ES_tradnl" sz="3200" b="1" dirty="0" smtClean="0"/>
              <a:t>?</a:t>
            </a:r>
            <a:endParaRPr lang="es-ES_tradnl" sz="3200" b="1" dirty="0"/>
          </a:p>
          <a:p>
            <a:pPr lvl="0">
              <a:spcBef>
                <a:spcPct val="20000"/>
              </a:spcBef>
              <a:defRPr/>
            </a:pPr>
            <a:r>
              <a:rPr lang="es-ES_tradnl" sz="3200" b="1" dirty="0">
                <a:solidFill>
                  <a:srgbClr val="FF0000"/>
                </a:solidFill>
              </a:rPr>
              <a:t>		</a:t>
            </a:r>
            <a:r>
              <a:rPr lang="es-ES_tradnl" sz="3200" dirty="0" err="1"/>
              <a:t>It’s</a:t>
            </a:r>
            <a:r>
              <a:rPr lang="es-ES_tradnl" sz="3200" dirty="0"/>
              <a:t> </a:t>
            </a:r>
            <a:r>
              <a:rPr lang="es-ES_tradnl" sz="3200" dirty="0" err="1"/>
              <a:t>the</a:t>
            </a:r>
            <a:r>
              <a:rPr lang="es-ES_tradnl" sz="3200" dirty="0"/>
              <a:t> </a:t>
            </a:r>
            <a:r>
              <a:rPr lang="es-ES_tradnl" sz="3200" dirty="0" err="1"/>
              <a:t>person</a:t>
            </a:r>
            <a:r>
              <a:rPr lang="es-ES_tradnl" sz="3200" dirty="0"/>
              <a:t> </a:t>
            </a:r>
            <a:r>
              <a:rPr lang="es-ES_tradnl" sz="3200" dirty="0" err="1"/>
              <a:t>or</a:t>
            </a:r>
            <a:r>
              <a:rPr lang="es-ES_tradnl" sz="3200" dirty="0"/>
              <a:t> </a:t>
            </a:r>
            <a:r>
              <a:rPr lang="es-ES_tradnl" sz="3200" dirty="0" err="1"/>
              <a:t>object</a:t>
            </a:r>
            <a:r>
              <a:rPr lang="es-ES_tradnl" sz="3200" dirty="0"/>
              <a:t> </a:t>
            </a:r>
            <a:r>
              <a:rPr lang="es-ES_tradnl" sz="3200" b="1" dirty="0" err="1" smtClean="0"/>
              <a:t>receiving</a:t>
            </a:r>
            <a:r>
              <a:rPr lang="es-ES_tradnl" sz="3200" b="1" dirty="0" smtClean="0"/>
              <a:t> </a:t>
            </a:r>
            <a:r>
              <a:rPr lang="es-ES_tradnl" sz="3200" dirty="0" err="1" smtClean="0"/>
              <a:t>the</a:t>
            </a:r>
            <a:r>
              <a:rPr lang="es-ES_tradnl" sz="3200" dirty="0" smtClean="0"/>
              <a:t> </a:t>
            </a:r>
            <a:r>
              <a:rPr lang="es-ES_tradnl" sz="3200" dirty="0" err="1"/>
              <a:t>action</a:t>
            </a:r>
            <a:r>
              <a:rPr lang="es-ES_tradnl" sz="3200" dirty="0"/>
              <a:t>.</a:t>
            </a:r>
          </a:p>
          <a:p>
            <a:pPr lvl="0">
              <a:spcBef>
                <a:spcPct val="20000"/>
              </a:spcBef>
              <a:defRPr/>
            </a:pPr>
            <a:r>
              <a:rPr lang="es-ES_tradnl" sz="3200" dirty="0">
                <a:solidFill>
                  <a:srgbClr val="FF0000"/>
                </a:solidFill>
              </a:rPr>
              <a:t>			Ejemplo: I </a:t>
            </a:r>
            <a:r>
              <a:rPr lang="es-ES_tradnl" sz="3200" dirty="0" err="1">
                <a:solidFill>
                  <a:srgbClr val="FF0000"/>
                </a:solidFill>
              </a:rPr>
              <a:t>throw</a:t>
            </a:r>
            <a:r>
              <a:rPr lang="es-ES_tradnl" sz="3200" dirty="0">
                <a:solidFill>
                  <a:srgbClr val="FF0000"/>
                </a:solidFill>
              </a:rPr>
              <a:t> </a:t>
            </a:r>
            <a:r>
              <a:rPr lang="es-ES_tradnl" sz="3200" b="1" u="sng" dirty="0" err="1">
                <a:solidFill>
                  <a:srgbClr val="FF0000"/>
                </a:solidFill>
              </a:rPr>
              <a:t>the</a:t>
            </a:r>
            <a:r>
              <a:rPr lang="es-ES_tradnl" sz="3200" b="1" u="sng" dirty="0">
                <a:solidFill>
                  <a:srgbClr val="FF0000"/>
                </a:solidFill>
              </a:rPr>
              <a:t> </a:t>
            </a:r>
            <a:r>
              <a:rPr lang="es-ES_tradnl" sz="3200" b="1" u="sng" dirty="0" err="1">
                <a:solidFill>
                  <a:srgbClr val="FF0000"/>
                </a:solidFill>
              </a:rPr>
              <a:t>ball</a:t>
            </a:r>
            <a:r>
              <a:rPr lang="es-ES_tradnl" sz="3200" dirty="0" smtClean="0">
                <a:solidFill>
                  <a:srgbClr val="FF0000"/>
                </a:solidFill>
              </a:rPr>
              <a:t>.</a:t>
            </a:r>
            <a:r>
              <a:rPr lang="es-ES_tradnl" sz="3200" dirty="0" smtClean="0">
                <a:solidFill>
                  <a:srgbClr val="000000"/>
                </a:solidFill>
              </a:rPr>
              <a:t> (</a:t>
            </a:r>
            <a:r>
              <a:rPr lang="es-ES_tradnl" sz="3200" dirty="0" err="1" smtClean="0">
                <a:solidFill>
                  <a:srgbClr val="000000"/>
                </a:solidFill>
              </a:rPr>
              <a:t>the</a:t>
            </a:r>
            <a:r>
              <a:rPr lang="es-ES_tradnl" sz="3200" dirty="0" smtClean="0">
                <a:solidFill>
                  <a:srgbClr val="000000"/>
                </a:solidFill>
              </a:rPr>
              <a:t> </a:t>
            </a:r>
            <a:r>
              <a:rPr lang="es-ES_tradnl" sz="3200" dirty="0" err="1" smtClean="0">
                <a:solidFill>
                  <a:srgbClr val="000000"/>
                </a:solidFill>
              </a:rPr>
              <a:t>ball</a:t>
            </a:r>
            <a:r>
              <a:rPr lang="es-ES_tradnl" sz="3200" dirty="0" smtClean="0">
                <a:solidFill>
                  <a:srgbClr val="000000"/>
                </a:solidFill>
              </a:rPr>
              <a:t> </a:t>
            </a:r>
            <a:r>
              <a:rPr lang="es-ES_tradnl" sz="3200" dirty="0" err="1" smtClean="0">
                <a:solidFill>
                  <a:srgbClr val="000000"/>
                </a:solidFill>
              </a:rPr>
              <a:t>does</a:t>
            </a:r>
            <a:r>
              <a:rPr lang="es-ES_tradnl" sz="3200" dirty="0" smtClean="0">
                <a:solidFill>
                  <a:srgbClr val="000000"/>
                </a:solidFill>
              </a:rPr>
              <a:t> </a:t>
            </a:r>
            <a:br>
              <a:rPr lang="es-ES_tradnl" sz="3200" dirty="0" smtClean="0">
                <a:solidFill>
                  <a:srgbClr val="000000"/>
                </a:solidFill>
              </a:rPr>
            </a:br>
            <a:r>
              <a:rPr lang="es-ES_tradnl" sz="3200" dirty="0" smtClean="0">
                <a:solidFill>
                  <a:srgbClr val="000000"/>
                </a:solidFill>
              </a:rPr>
              <a:t>							</a:t>
            </a:r>
            <a:r>
              <a:rPr lang="es-ES_tradnl" sz="3200" dirty="0" err="1" smtClean="0">
                <a:solidFill>
                  <a:srgbClr val="000000"/>
                </a:solidFill>
              </a:rPr>
              <a:t>nothing</a:t>
            </a:r>
            <a:r>
              <a:rPr lang="es-ES_tradnl" sz="3200" dirty="0" smtClean="0">
                <a:solidFill>
                  <a:srgbClr val="000000"/>
                </a:solidFill>
              </a:rPr>
              <a:t>, </a:t>
            </a:r>
            <a:r>
              <a:rPr lang="es-ES_tradnl" sz="3200" dirty="0" err="1" smtClean="0">
                <a:solidFill>
                  <a:srgbClr val="000000"/>
                </a:solidFill>
              </a:rPr>
              <a:t>something</a:t>
            </a:r>
            <a:r>
              <a:rPr lang="es-ES_tradnl" sz="3200" dirty="0" smtClean="0">
                <a:solidFill>
                  <a:srgbClr val="000000"/>
                </a:solidFill>
              </a:rPr>
              <a:t> </a:t>
            </a:r>
            <a:r>
              <a:rPr lang="es-ES_tradnl" sz="3200" dirty="0" err="1" smtClean="0">
                <a:solidFill>
                  <a:srgbClr val="000000"/>
                </a:solidFill>
              </a:rPr>
              <a:t>is</a:t>
            </a:r>
            <a:r>
              <a:rPr lang="es-ES_tradnl" sz="3200" dirty="0" smtClean="0">
                <a:solidFill>
                  <a:srgbClr val="000000"/>
                </a:solidFill>
              </a:rPr>
              <a:t> done </a:t>
            </a:r>
            <a:r>
              <a:rPr lang="es-ES_tradnl" sz="3200" dirty="0" err="1" smtClean="0">
                <a:solidFill>
                  <a:srgbClr val="000000"/>
                </a:solidFill>
              </a:rPr>
              <a:t>to</a:t>
            </a:r>
            <a:r>
              <a:rPr lang="es-ES_tradnl" sz="3200" dirty="0" smtClean="0">
                <a:solidFill>
                  <a:srgbClr val="000000"/>
                </a:solidFill>
              </a:rPr>
              <a:t> </a:t>
            </a:r>
            <a:r>
              <a:rPr lang="es-ES_tradnl" sz="3200" dirty="0" err="1" smtClean="0">
                <a:solidFill>
                  <a:srgbClr val="000000"/>
                </a:solidFill>
              </a:rPr>
              <a:t>it</a:t>
            </a:r>
            <a:r>
              <a:rPr lang="es-ES_tradnl" sz="3200" dirty="0" smtClean="0">
                <a:solidFill>
                  <a:srgbClr val="000000"/>
                </a:solidFill>
              </a:rPr>
              <a:t>)</a:t>
            </a:r>
          </a:p>
          <a:p>
            <a:pPr lvl="0">
              <a:spcBef>
                <a:spcPct val="20000"/>
              </a:spcBef>
              <a:defRPr/>
            </a:pPr>
            <a:r>
              <a:rPr lang="es-ES_tradnl" sz="3200" b="1" dirty="0" err="1" smtClean="0">
                <a:solidFill>
                  <a:srgbClr val="000000"/>
                </a:solidFill>
              </a:rPr>
              <a:t>What</a:t>
            </a:r>
            <a:r>
              <a:rPr lang="es-ES_tradnl" sz="3200" b="1" dirty="0" smtClean="0">
                <a:solidFill>
                  <a:srgbClr val="000000"/>
                </a:solidFill>
              </a:rPr>
              <a:t> </a:t>
            </a:r>
            <a:r>
              <a:rPr lang="es-ES_tradnl" sz="3200" b="1" dirty="0" err="1" smtClean="0">
                <a:solidFill>
                  <a:srgbClr val="000000"/>
                </a:solidFill>
              </a:rPr>
              <a:t>is</a:t>
            </a:r>
            <a:r>
              <a:rPr lang="es-ES_tradnl" sz="3200" b="1" dirty="0" smtClean="0">
                <a:solidFill>
                  <a:srgbClr val="000000"/>
                </a:solidFill>
              </a:rPr>
              <a:t> </a:t>
            </a:r>
            <a:r>
              <a:rPr lang="es-ES_tradnl" sz="3200" b="1" dirty="0" err="1" smtClean="0">
                <a:solidFill>
                  <a:srgbClr val="000000"/>
                </a:solidFill>
              </a:rPr>
              <a:t>an</a:t>
            </a:r>
            <a:r>
              <a:rPr lang="es-ES_tradnl" sz="3200" b="1" dirty="0" smtClean="0">
                <a:solidFill>
                  <a:srgbClr val="000000"/>
                </a:solidFill>
              </a:rPr>
              <a:t> </a:t>
            </a:r>
            <a:r>
              <a:rPr lang="es-ES_tradnl" sz="3200" b="1" dirty="0" err="1" smtClean="0">
                <a:solidFill>
                  <a:srgbClr val="000000"/>
                </a:solidFill>
              </a:rPr>
              <a:t>indirect</a:t>
            </a:r>
            <a:r>
              <a:rPr lang="es-ES_tradnl" sz="3200" b="1" dirty="0" smtClean="0">
                <a:solidFill>
                  <a:srgbClr val="000000"/>
                </a:solidFill>
              </a:rPr>
              <a:t> </a:t>
            </a:r>
            <a:r>
              <a:rPr lang="es-ES_tradnl" sz="3200" b="1" dirty="0" err="1" smtClean="0">
                <a:solidFill>
                  <a:srgbClr val="000000"/>
                </a:solidFill>
              </a:rPr>
              <a:t>object</a:t>
            </a:r>
            <a:r>
              <a:rPr lang="es-ES_tradnl" sz="3200" b="1" dirty="0" smtClean="0">
                <a:solidFill>
                  <a:srgbClr val="000000"/>
                </a:solidFill>
              </a:rPr>
              <a:t>? </a:t>
            </a:r>
            <a:r>
              <a:rPr lang="es-ES_tradnl" sz="3200" b="1" dirty="0" err="1" smtClean="0">
                <a:solidFill>
                  <a:srgbClr val="000000"/>
                </a:solidFill>
              </a:rPr>
              <a:t>Tell</a:t>
            </a:r>
            <a:r>
              <a:rPr lang="es-ES_tradnl" sz="3200" b="1" dirty="0" smtClean="0">
                <a:solidFill>
                  <a:srgbClr val="000000"/>
                </a:solidFill>
              </a:rPr>
              <a:t> </a:t>
            </a:r>
            <a:r>
              <a:rPr lang="es-ES_tradnl" sz="3200" b="1" dirty="0" err="1" smtClean="0">
                <a:solidFill>
                  <a:srgbClr val="000000"/>
                </a:solidFill>
              </a:rPr>
              <a:t>to</a:t>
            </a:r>
            <a:r>
              <a:rPr lang="es-ES_tradnl" sz="3200" b="1" dirty="0" smtClean="0">
                <a:solidFill>
                  <a:srgbClr val="000000"/>
                </a:solidFill>
              </a:rPr>
              <a:t> </a:t>
            </a:r>
            <a:r>
              <a:rPr lang="es-ES_tradnl" sz="3200" b="1" dirty="0" err="1" smtClean="0">
                <a:solidFill>
                  <a:srgbClr val="000000"/>
                </a:solidFill>
              </a:rPr>
              <a:t>whom</a:t>
            </a:r>
            <a:r>
              <a:rPr lang="es-ES_tradnl" sz="3200" b="1" dirty="0" smtClean="0">
                <a:solidFill>
                  <a:srgbClr val="000000"/>
                </a:solidFill>
              </a:rPr>
              <a:t> </a:t>
            </a:r>
            <a:r>
              <a:rPr lang="es-ES_tradnl" sz="3200" b="1" dirty="0" err="1" smtClean="0">
                <a:solidFill>
                  <a:srgbClr val="000000"/>
                </a:solidFill>
              </a:rPr>
              <a:t>or</a:t>
            </a:r>
            <a:r>
              <a:rPr lang="es-ES_tradnl" sz="3200" b="1" dirty="0" smtClean="0">
                <a:solidFill>
                  <a:srgbClr val="000000"/>
                </a:solidFill>
              </a:rPr>
              <a:t> </a:t>
            </a:r>
            <a:r>
              <a:rPr lang="es-ES_tradnl" sz="3200" b="1" dirty="0" err="1" smtClean="0">
                <a:solidFill>
                  <a:srgbClr val="000000"/>
                </a:solidFill>
              </a:rPr>
              <a:t>for</a:t>
            </a:r>
            <a:r>
              <a:rPr lang="es-ES_tradnl" sz="3200" b="1" dirty="0" smtClean="0">
                <a:solidFill>
                  <a:srgbClr val="000000"/>
                </a:solidFill>
              </a:rPr>
              <a:t> </a:t>
            </a:r>
            <a:r>
              <a:rPr lang="es-ES_tradnl" sz="3200" b="1" dirty="0" err="1" smtClean="0">
                <a:solidFill>
                  <a:srgbClr val="000000"/>
                </a:solidFill>
              </a:rPr>
              <a:t>whom</a:t>
            </a:r>
            <a:endParaRPr lang="es-ES_tradnl" sz="3200" b="1" dirty="0" smtClean="0">
              <a:solidFill>
                <a:srgbClr val="000000"/>
              </a:solidFill>
            </a:endParaRPr>
          </a:p>
          <a:p>
            <a:pPr lvl="0">
              <a:spcBef>
                <a:spcPct val="20000"/>
              </a:spcBef>
              <a:defRPr/>
            </a:pPr>
            <a:r>
              <a:rPr lang="es-ES_tradnl" sz="3200" dirty="0">
                <a:solidFill>
                  <a:srgbClr val="000000"/>
                </a:solidFill>
              </a:rPr>
              <a:t>		</a:t>
            </a:r>
            <a:r>
              <a:rPr lang="es-ES_tradnl" sz="3200" dirty="0" err="1" smtClean="0">
                <a:solidFill>
                  <a:srgbClr val="000000"/>
                </a:solidFill>
              </a:rPr>
              <a:t>It</a:t>
            </a:r>
            <a:r>
              <a:rPr lang="es-ES_tradnl" sz="3200" dirty="0" smtClean="0">
                <a:solidFill>
                  <a:srgbClr val="000000"/>
                </a:solidFill>
              </a:rPr>
              <a:t> </a:t>
            </a:r>
            <a:r>
              <a:rPr lang="es-ES_tradnl" sz="3200" dirty="0" err="1" smtClean="0">
                <a:solidFill>
                  <a:srgbClr val="000000"/>
                </a:solidFill>
              </a:rPr>
              <a:t>gets</a:t>
            </a:r>
            <a:r>
              <a:rPr lang="es-ES_tradnl" sz="3200" dirty="0" smtClean="0">
                <a:solidFill>
                  <a:srgbClr val="000000"/>
                </a:solidFill>
              </a:rPr>
              <a:t> </a:t>
            </a:r>
            <a:r>
              <a:rPr lang="es-ES_tradnl" sz="3200" dirty="0" err="1" smtClean="0">
                <a:solidFill>
                  <a:srgbClr val="000000"/>
                </a:solidFill>
              </a:rPr>
              <a:t>the</a:t>
            </a:r>
            <a:r>
              <a:rPr lang="es-ES_tradnl" sz="3200" dirty="0" smtClean="0">
                <a:solidFill>
                  <a:srgbClr val="000000"/>
                </a:solidFill>
              </a:rPr>
              <a:t> </a:t>
            </a:r>
            <a:r>
              <a:rPr lang="es-ES_tradnl" sz="3200" dirty="0" err="1" smtClean="0">
                <a:solidFill>
                  <a:srgbClr val="000000"/>
                </a:solidFill>
              </a:rPr>
              <a:t>benefit</a:t>
            </a:r>
            <a:r>
              <a:rPr lang="es-ES_tradnl" sz="3200" dirty="0" smtClean="0">
                <a:solidFill>
                  <a:srgbClr val="000000"/>
                </a:solidFill>
              </a:rPr>
              <a:t> of </a:t>
            </a:r>
            <a:r>
              <a:rPr lang="es-ES_tradnl" sz="3200" dirty="0" err="1" smtClean="0">
                <a:solidFill>
                  <a:srgbClr val="000000"/>
                </a:solidFill>
              </a:rPr>
              <a:t>the</a:t>
            </a:r>
            <a:r>
              <a:rPr lang="es-ES_tradnl" sz="3200" dirty="0" smtClean="0">
                <a:solidFill>
                  <a:srgbClr val="000000"/>
                </a:solidFill>
              </a:rPr>
              <a:t> </a:t>
            </a:r>
            <a:r>
              <a:rPr lang="es-ES_tradnl" sz="3200" dirty="0" err="1" smtClean="0">
                <a:solidFill>
                  <a:srgbClr val="000000"/>
                </a:solidFill>
              </a:rPr>
              <a:t>action</a:t>
            </a:r>
            <a:r>
              <a:rPr lang="es-ES_tradnl" sz="3200" dirty="0" smtClean="0">
                <a:solidFill>
                  <a:srgbClr val="000000"/>
                </a:solidFill>
              </a:rPr>
              <a:t>.</a:t>
            </a:r>
          </a:p>
          <a:p>
            <a:pPr lvl="0">
              <a:spcBef>
                <a:spcPct val="20000"/>
              </a:spcBef>
              <a:defRPr/>
            </a:pPr>
            <a:r>
              <a:rPr lang="es-ES_tradnl" sz="3200" dirty="0">
                <a:solidFill>
                  <a:srgbClr val="000000"/>
                </a:solidFill>
              </a:rPr>
              <a:t>	</a:t>
            </a:r>
            <a:r>
              <a:rPr lang="es-ES_tradnl" sz="3200" dirty="0" smtClean="0">
                <a:solidFill>
                  <a:srgbClr val="000000"/>
                </a:solidFill>
              </a:rPr>
              <a:t>		</a:t>
            </a:r>
            <a:r>
              <a:rPr lang="es-ES_tradnl" sz="3200" dirty="0" smtClean="0">
                <a:solidFill>
                  <a:srgbClr val="FF0000"/>
                </a:solidFill>
              </a:rPr>
              <a:t>Ejemplo: I </a:t>
            </a:r>
            <a:r>
              <a:rPr lang="es-ES_tradnl" sz="3200" dirty="0" err="1" smtClean="0">
                <a:solidFill>
                  <a:srgbClr val="FF0000"/>
                </a:solidFill>
              </a:rPr>
              <a:t>throw</a:t>
            </a:r>
            <a:r>
              <a:rPr lang="es-ES_tradnl" sz="3200" dirty="0" smtClean="0">
                <a:solidFill>
                  <a:srgbClr val="FF0000"/>
                </a:solidFill>
              </a:rPr>
              <a:t> </a:t>
            </a:r>
            <a:r>
              <a:rPr lang="es-ES_tradnl" sz="3200" dirty="0" err="1" smtClean="0">
                <a:solidFill>
                  <a:srgbClr val="FF0000"/>
                </a:solidFill>
              </a:rPr>
              <a:t>the</a:t>
            </a:r>
            <a:r>
              <a:rPr lang="es-ES_tradnl" sz="3200" dirty="0" smtClean="0">
                <a:solidFill>
                  <a:srgbClr val="FF0000"/>
                </a:solidFill>
              </a:rPr>
              <a:t> </a:t>
            </a:r>
            <a:r>
              <a:rPr lang="es-ES_tradnl" sz="3200" dirty="0" err="1" smtClean="0">
                <a:solidFill>
                  <a:srgbClr val="FF0000"/>
                </a:solidFill>
              </a:rPr>
              <a:t>ball</a:t>
            </a:r>
            <a:r>
              <a:rPr lang="es-ES_tradnl" sz="3200" dirty="0" smtClean="0">
                <a:solidFill>
                  <a:srgbClr val="FF0000"/>
                </a:solidFill>
              </a:rPr>
              <a:t> </a:t>
            </a:r>
            <a:r>
              <a:rPr lang="es-ES_tradnl" sz="3200" b="1" u="sng" dirty="0" err="1" smtClean="0">
                <a:solidFill>
                  <a:srgbClr val="FF0000"/>
                </a:solidFill>
              </a:rPr>
              <a:t>to</a:t>
            </a:r>
            <a:r>
              <a:rPr lang="es-ES_tradnl" sz="3200" b="1" u="sng" dirty="0" smtClean="0">
                <a:solidFill>
                  <a:srgbClr val="FF0000"/>
                </a:solidFill>
              </a:rPr>
              <a:t> </a:t>
            </a:r>
            <a:r>
              <a:rPr lang="es-ES_tradnl" sz="3200" b="1" u="sng" dirty="0" err="1" smtClean="0">
                <a:solidFill>
                  <a:srgbClr val="FF0000"/>
                </a:solidFill>
              </a:rPr>
              <a:t>you</a:t>
            </a:r>
            <a:r>
              <a:rPr lang="es-ES_tradnl" sz="3200" dirty="0" smtClean="0">
                <a:solidFill>
                  <a:srgbClr val="FF0000"/>
                </a:solidFill>
              </a:rPr>
              <a:t>.  </a:t>
            </a:r>
            <a:r>
              <a:rPr lang="es-ES_tradnl" sz="3200" dirty="0" smtClean="0">
                <a:solidFill>
                  <a:srgbClr val="000000"/>
                </a:solidFill>
              </a:rPr>
              <a:t>(</a:t>
            </a:r>
            <a:r>
              <a:rPr lang="es-ES_tradnl" sz="3200" dirty="0" err="1" smtClean="0">
                <a:solidFill>
                  <a:srgbClr val="000000"/>
                </a:solidFill>
              </a:rPr>
              <a:t>you</a:t>
            </a:r>
            <a:r>
              <a:rPr lang="es-ES_tradnl" sz="3200" dirty="0" smtClean="0">
                <a:solidFill>
                  <a:srgbClr val="000000"/>
                </a:solidFill>
              </a:rPr>
              <a:t> </a:t>
            </a:r>
            <a:r>
              <a:rPr lang="es-ES_tradnl" sz="3200" dirty="0" err="1" smtClean="0">
                <a:solidFill>
                  <a:srgbClr val="000000"/>
                </a:solidFill>
              </a:rPr>
              <a:t>aren’t</a:t>
            </a:r>
            <a:r>
              <a:rPr lang="es-ES_tradnl" sz="3200" dirty="0" smtClean="0">
                <a:solidFill>
                  <a:srgbClr val="000000"/>
                </a:solidFill>
              </a:rPr>
              <a:t/>
            </a:r>
            <a:br>
              <a:rPr lang="es-ES_tradnl" sz="3200" dirty="0" smtClean="0">
                <a:solidFill>
                  <a:srgbClr val="000000"/>
                </a:solidFill>
              </a:rPr>
            </a:br>
            <a:r>
              <a:rPr lang="es-ES_tradnl" sz="3200" dirty="0" smtClean="0">
                <a:solidFill>
                  <a:srgbClr val="000000"/>
                </a:solidFill>
              </a:rPr>
              <a:t>				</a:t>
            </a:r>
            <a:r>
              <a:rPr lang="es-ES_tradnl" sz="3200" dirty="0" err="1" smtClean="0">
                <a:solidFill>
                  <a:srgbClr val="000000"/>
                </a:solidFill>
              </a:rPr>
              <a:t>throwing</a:t>
            </a:r>
            <a:r>
              <a:rPr lang="es-ES_tradnl" sz="3200" dirty="0" smtClean="0">
                <a:solidFill>
                  <a:srgbClr val="000000"/>
                </a:solidFill>
              </a:rPr>
              <a:t> </a:t>
            </a:r>
            <a:r>
              <a:rPr lang="es-ES_tradnl" sz="3200" dirty="0" err="1" smtClean="0">
                <a:solidFill>
                  <a:srgbClr val="000000"/>
                </a:solidFill>
              </a:rPr>
              <a:t>nor</a:t>
            </a:r>
            <a:r>
              <a:rPr lang="es-ES_tradnl" sz="3200" dirty="0" smtClean="0">
                <a:solidFill>
                  <a:srgbClr val="000000"/>
                </a:solidFill>
              </a:rPr>
              <a:t> are </a:t>
            </a:r>
            <a:r>
              <a:rPr lang="es-ES_tradnl" sz="3200" dirty="0" err="1" smtClean="0">
                <a:solidFill>
                  <a:srgbClr val="000000"/>
                </a:solidFill>
              </a:rPr>
              <a:t>you</a:t>
            </a:r>
            <a:r>
              <a:rPr lang="es-ES_tradnl" sz="3200" dirty="0" smtClean="0">
                <a:solidFill>
                  <a:srgbClr val="000000"/>
                </a:solidFill>
              </a:rPr>
              <a:t> </a:t>
            </a:r>
            <a:r>
              <a:rPr lang="es-ES_tradnl" sz="3200" dirty="0" err="1" smtClean="0">
                <a:solidFill>
                  <a:srgbClr val="000000"/>
                </a:solidFill>
              </a:rPr>
              <a:t>thrown</a:t>
            </a:r>
            <a:r>
              <a:rPr lang="es-ES_tradnl" sz="3200" dirty="0" smtClean="0">
                <a:solidFill>
                  <a:srgbClr val="000000"/>
                </a:solidFill>
              </a:rPr>
              <a:t>, </a:t>
            </a:r>
            <a:r>
              <a:rPr lang="es-ES_tradnl" sz="3200" dirty="0" err="1" smtClean="0">
                <a:solidFill>
                  <a:srgbClr val="000000"/>
                </a:solidFill>
              </a:rPr>
              <a:t>the</a:t>
            </a:r>
            <a:r>
              <a:rPr lang="es-ES_tradnl" sz="3200" dirty="0" smtClean="0">
                <a:solidFill>
                  <a:srgbClr val="000000"/>
                </a:solidFill>
              </a:rPr>
              <a:t> </a:t>
            </a:r>
            <a:br>
              <a:rPr lang="es-ES_tradnl" sz="3200" dirty="0" smtClean="0">
                <a:solidFill>
                  <a:srgbClr val="000000"/>
                </a:solidFill>
              </a:rPr>
            </a:br>
            <a:r>
              <a:rPr lang="es-ES_tradnl" sz="3200" dirty="0" smtClean="0">
                <a:solidFill>
                  <a:srgbClr val="000000"/>
                </a:solidFill>
              </a:rPr>
              <a:t>				</a:t>
            </a:r>
            <a:r>
              <a:rPr lang="es-ES_tradnl" sz="3200" dirty="0" err="1" smtClean="0">
                <a:solidFill>
                  <a:srgbClr val="000000"/>
                </a:solidFill>
              </a:rPr>
              <a:t>throwing</a:t>
            </a:r>
            <a:r>
              <a:rPr lang="es-ES_tradnl" sz="3200" dirty="0" smtClean="0">
                <a:solidFill>
                  <a:srgbClr val="000000"/>
                </a:solidFill>
              </a:rPr>
              <a:t> </a:t>
            </a:r>
            <a:r>
              <a:rPr lang="es-ES_tradnl" sz="3200" dirty="0" err="1" smtClean="0">
                <a:solidFill>
                  <a:srgbClr val="000000"/>
                </a:solidFill>
              </a:rPr>
              <a:t>is</a:t>
            </a:r>
            <a:r>
              <a:rPr lang="es-ES_tradnl" sz="3200" dirty="0" smtClean="0">
                <a:solidFill>
                  <a:srgbClr val="000000"/>
                </a:solidFill>
              </a:rPr>
              <a:t> done </a:t>
            </a:r>
            <a:r>
              <a:rPr lang="es-ES_tradnl" sz="3200" dirty="0" err="1" smtClean="0">
                <a:solidFill>
                  <a:srgbClr val="000000"/>
                </a:solidFill>
              </a:rPr>
              <a:t>for</a:t>
            </a:r>
            <a:r>
              <a:rPr lang="es-ES_tradnl" sz="3200" dirty="0" smtClean="0">
                <a:solidFill>
                  <a:srgbClr val="000000"/>
                </a:solidFill>
              </a:rPr>
              <a:t> </a:t>
            </a:r>
            <a:r>
              <a:rPr lang="es-ES_tradnl" sz="3200" dirty="0" err="1" smtClean="0">
                <a:solidFill>
                  <a:srgbClr val="000000"/>
                </a:solidFill>
              </a:rPr>
              <a:t>your</a:t>
            </a:r>
            <a:r>
              <a:rPr lang="es-ES_tradnl" sz="3200" dirty="0" smtClean="0">
                <a:solidFill>
                  <a:srgbClr val="000000"/>
                </a:solidFill>
              </a:rPr>
              <a:t> </a:t>
            </a:r>
            <a:r>
              <a:rPr lang="es-ES_tradnl" sz="3200" dirty="0" err="1" smtClean="0">
                <a:solidFill>
                  <a:srgbClr val="000000"/>
                </a:solidFill>
              </a:rPr>
              <a:t>benefit</a:t>
            </a:r>
            <a:r>
              <a:rPr lang="es-ES_tradnl" sz="3200" dirty="0" smtClean="0">
                <a:solidFill>
                  <a:srgbClr val="000000"/>
                </a:solidFill>
              </a:rPr>
              <a:t>.)</a:t>
            </a:r>
            <a:endParaRPr lang="en-US" sz="3600" dirty="0">
              <a:solidFill>
                <a:srgbClr val="FF0000"/>
              </a:solidFill>
            </a:endParaRPr>
          </a:p>
          <a:p>
            <a:pPr lvl="0">
              <a:spcBef>
                <a:spcPct val="20000"/>
              </a:spcBef>
              <a:defRPr/>
            </a:pP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337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2282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840893"/>
          </a:xfrm>
        </p:spPr>
        <p:txBody>
          <a:bodyPr>
            <a:normAutofit/>
          </a:bodyPr>
          <a:lstStyle/>
          <a:p>
            <a:r>
              <a:rPr lang="es-ES_tradnl" b="1" u="sng" dirty="0" smtClean="0"/>
              <a:t>Objetos Indirectos Día 1</a:t>
            </a:r>
            <a:endParaRPr lang="es-HN" b="1" u="sng" dirty="0">
              <a:latin typeface="Calibri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3200" y="840894"/>
            <a:ext cx="8940800" cy="633302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s-ES_tradnl" sz="3000" b="1" dirty="0" err="1" smtClean="0"/>
              <a:t>Is</a:t>
            </a:r>
            <a:r>
              <a:rPr lang="es-ES_tradnl" sz="3000" b="1" dirty="0" smtClean="0"/>
              <a:t> </a:t>
            </a:r>
            <a:r>
              <a:rPr lang="es-ES_tradnl" sz="3000" b="1" dirty="0" err="1" smtClean="0"/>
              <a:t>this</a:t>
            </a:r>
            <a:r>
              <a:rPr lang="es-ES_tradnl" sz="3000" b="1" dirty="0" smtClean="0"/>
              <a:t> a </a:t>
            </a:r>
            <a:r>
              <a:rPr lang="es-ES_tradnl" sz="3000" b="1" dirty="0" err="1" smtClean="0"/>
              <a:t>subject</a:t>
            </a:r>
            <a:r>
              <a:rPr lang="es-ES_tradnl" sz="3000" b="1" dirty="0" smtClean="0"/>
              <a:t>, a </a:t>
            </a:r>
            <a:r>
              <a:rPr lang="es-ES_tradnl" sz="3000" b="1" dirty="0" err="1" smtClean="0"/>
              <a:t>direct</a:t>
            </a:r>
            <a:r>
              <a:rPr lang="es-ES_tradnl" sz="3000" b="1" dirty="0" smtClean="0"/>
              <a:t> </a:t>
            </a:r>
            <a:r>
              <a:rPr lang="es-ES_tradnl" sz="3000" b="1" dirty="0" err="1" smtClean="0"/>
              <a:t>object</a:t>
            </a:r>
            <a:r>
              <a:rPr lang="es-ES_tradnl" sz="3000" b="1" dirty="0" smtClean="0"/>
              <a:t>, </a:t>
            </a:r>
            <a:r>
              <a:rPr lang="es-ES_tradnl" sz="3000" b="1" dirty="0" err="1" smtClean="0"/>
              <a:t>or</a:t>
            </a:r>
            <a:r>
              <a:rPr lang="es-ES_tradnl" sz="3000" b="1" dirty="0" smtClean="0"/>
              <a:t> </a:t>
            </a:r>
            <a:r>
              <a:rPr lang="es-ES_tradnl" sz="3000" b="1" dirty="0" err="1" smtClean="0"/>
              <a:t>an</a:t>
            </a:r>
            <a:r>
              <a:rPr lang="es-ES_tradnl" sz="3000" b="1" dirty="0" smtClean="0"/>
              <a:t> </a:t>
            </a:r>
            <a:r>
              <a:rPr lang="es-ES_tradnl" sz="3000" b="1" dirty="0" err="1" smtClean="0"/>
              <a:t>indirect</a:t>
            </a:r>
            <a:r>
              <a:rPr lang="es-ES_tradnl" sz="3000" b="1" dirty="0" smtClean="0"/>
              <a:t> </a:t>
            </a:r>
            <a:r>
              <a:rPr lang="es-ES_tradnl" sz="3000" b="1" dirty="0" err="1" smtClean="0"/>
              <a:t>object</a:t>
            </a:r>
            <a:endParaRPr lang="es-ES_tradnl" sz="3000" b="1" dirty="0" smtClean="0"/>
          </a:p>
          <a:p>
            <a:pPr lvl="0">
              <a:spcBef>
                <a:spcPct val="20000"/>
              </a:spcBef>
              <a:defRPr/>
            </a:pPr>
            <a:r>
              <a:rPr lang="es-ES_tradnl" sz="3000" b="1" dirty="0" smtClean="0">
                <a:solidFill>
                  <a:srgbClr val="FF0000"/>
                </a:solidFill>
              </a:rPr>
              <a:t>	</a:t>
            </a:r>
            <a:r>
              <a:rPr lang="en-US" sz="3000" dirty="0" err="1" smtClean="0"/>
              <a:t>Señora</a:t>
            </a:r>
            <a:r>
              <a:rPr lang="en-US" sz="3000" dirty="0" smtClean="0"/>
              <a:t> </a:t>
            </a:r>
            <a:r>
              <a:rPr lang="en-US" sz="3000" dirty="0" smtClean="0"/>
              <a:t>C</a:t>
            </a:r>
            <a:r>
              <a:rPr lang="en-US" sz="3000" dirty="0" smtClean="0"/>
              <a:t>ooper gives </a:t>
            </a:r>
            <a:r>
              <a:rPr lang="en-US" sz="3000" u="sng" dirty="0" smtClean="0"/>
              <a:t>me</a:t>
            </a:r>
            <a:r>
              <a:rPr lang="en-US" sz="3000" dirty="0" smtClean="0"/>
              <a:t> homework</a:t>
            </a:r>
          </a:p>
          <a:p>
            <a:pPr lvl="0">
              <a:spcBef>
                <a:spcPct val="20000"/>
              </a:spcBef>
              <a:defRPr/>
            </a:pPr>
            <a:r>
              <a:rPr lang="en-US" sz="3000" dirty="0">
                <a:solidFill>
                  <a:srgbClr val="FF0000"/>
                </a:solidFill>
              </a:rPr>
              <a:t>	</a:t>
            </a:r>
            <a:r>
              <a:rPr lang="en-US" sz="3000" dirty="0" smtClean="0">
                <a:solidFill>
                  <a:srgbClr val="FF0000"/>
                </a:solidFill>
              </a:rPr>
              <a:t>			indirect object</a:t>
            </a:r>
          </a:p>
          <a:p>
            <a:pPr lvl="0">
              <a:spcBef>
                <a:spcPct val="20000"/>
              </a:spcBef>
              <a:defRPr/>
            </a:pPr>
            <a:r>
              <a:rPr lang="en-US" sz="3000" dirty="0">
                <a:solidFill>
                  <a:srgbClr val="FF0000"/>
                </a:solidFill>
              </a:rPr>
              <a:t>	</a:t>
            </a:r>
            <a:r>
              <a:rPr lang="en-US" sz="3000" dirty="0" smtClean="0"/>
              <a:t>I study </a:t>
            </a:r>
            <a:r>
              <a:rPr lang="en-US" sz="3000" u="sng" dirty="0" smtClean="0"/>
              <a:t>Spanish</a:t>
            </a:r>
            <a:r>
              <a:rPr lang="en-US" sz="3000" dirty="0" smtClean="0"/>
              <a:t>.</a:t>
            </a:r>
          </a:p>
          <a:p>
            <a:pPr lvl="0">
              <a:spcBef>
                <a:spcPct val="20000"/>
              </a:spcBef>
              <a:defRPr/>
            </a:pPr>
            <a:r>
              <a:rPr lang="en-US" sz="3000" dirty="0"/>
              <a:t>	</a:t>
            </a:r>
            <a:r>
              <a:rPr lang="en-US" sz="3000" dirty="0" smtClean="0"/>
              <a:t>			</a:t>
            </a:r>
            <a:r>
              <a:rPr lang="en-US" sz="3000" dirty="0" smtClean="0">
                <a:solidFill>
                  <a:srgbClr val="FF0000"/>
                </a:solidFill>
              </a:rPr>
              <a:t>direct object</a:t>
            </a:r>
            <a:endParaRPr lang="en-US" sz="3000" dirty="0" smtClean="0"/>
          </a:p>
          <a:p>
            <a:pPr lvl="0">
              <a:spcBef>
                <a:spcPct val="20000"/>
              </a:spcBef>
              <a:defRPr/>
            </a:pPr>
            <a:r>
              <a:rPr lang="en-US" sz="3000" dirty="0"/>
              <a:t>	</a:t>
            </a:r>
            <a:r>
              <a:rPr lang="en-US" sz="3000" dirty="0" smtClean="0"/>
              <a:t>I watch </a:t>
            </a:r>
            <a:r>
              <a:rPr lang="en-US" sz="3000" u="sng" dirty="0" smtClean="0"/>
              <a:t>TV</a:t>
            </a:r>
            <a:r>
              <a:rPr lang="en-US" sz="3000" dirty="0" smtClean="0"/>
              <a:t> for my film and video class.</a:t>
            </a:r>
          </a:p>
          <a:p>
            <a:pPr lvl="0">
              <a:spcBef>
                <a:spcPct val="20000"/>
              </a:spcBef>
              <a:defRPr/>
            </a:pPr>
            <a:r>
              <a:rPr lang="en-US" sz="3000" dirty="0"/>
              <a:t>	</a:t>
            </a:r>
            <a:r>
              <a:rPr lang="en-US" sz="3000" dirty="0" smtClean="0"/>
              <a:t>			</a:t>
            </a:r>
            <a:r>
              <a:rPr lang="en-US" sz="3000" dirty="0" smtClean="0">
                <a:solidFill>
                  <a:srgbClr val="FF0000"/>
                </a:solidFill>
              </a:rPr>
              <a:t>direct object</a:t>
            </a:r>
          </a:p>
          <a:p>
            <a:pPr lvl="0">
              <a:spcBef>
                <a:spcPct val="20000"/>
              </a:spcBef>
              <a:defRPr/>
            </a:pPr>
            <a:r>
              <a:rPr lang="en-US" sz="3000" dirty="0"/>
              <a:t>	</a:t>
            </a:r>
            <a:r>
              <a:rPr lang="en-US" sz="3000" dirty="0" smtClean="0"/>
              <a:t>I say my vocab words </a:t>
            </a:r>
            <a:r>
              <a:rPr lang="en-US" sz="3000" u="sng" dirty="0" smtClean="0"/>
              <a:t>to you</a:t>
            </a:r>
            <a:r>
              <a:rPr lang="en-US" sz="3000" dirty="0" smtClean="0"/>
              <a:t>.</a:t>
            </a:r>
          </a:p>
          <a:p>
            <a:pPr lvl="0">
              <a:spcBef>
                <a:spcPct val="20000"/>
              </a:spcBef>
              <a:defRPr/>
            </a:pPr>
            <a:r>
              <a:rPr lang="en-US" sz="3000" dirty="0"/>
              <a:t>	</a:t>
            </a:r>
            <a:r>
              <a:rPr lang="en-US" sz="3000" dirty="0" smtClean="0"/>
              <a:t>			</a:t>
            </a:r>
            <a:r>
              <a:rPr lang="en-US" sz="3000" dirty="0" smtClean="0">
                <a:solidFill>
                  <a:srgbClr val="FF0000"/>
                </a:solidFill>
              </a:rPr>
              <a:t>indirect object</a:t>
            </a:r>
          </a:p>
          <a:p>
            <a:pPr lvl="0">
              <a:spcBef>
                <a:spcPct val="20000"/>
              </a:spcBef>
              <a:defRPr/>
            </a:pPr>
            <a:r>
              <a:rPr lang="en-US" sz="3000" dirty="0"/>
              <a:t>	</a:t>
            </a:r>
            <a:r>
              <a:rPr lang="en-US" sz="3000" dirty="0" smtClean="0"/>
              <a:t>It gives </a:t>
            </a:r>
            <a:r>
              <a:rPr lang="en-US" sz="3000" u="sng" dirty="0" smtClean="0"/>
              <a:t>me</a:t>
            </a:r>
            <a:r>
              <a:rPr lang="en-US" sz="3000" dirty="0" smtClean="0"/>
              <a:t> great pleasure to meet you.</a:t>
            </a:r>
          </a:p>
          <a:p>
            <a:pPr lvl="0">
              <a:spcBef>
                <a:spcPct val="20000"/>
              </a:spcBef>
              <a:defRPr/>
            </a:pPr>
            <a:r>
              <a:rPr lang="en-US" sz="3000" dirty="0"/>
              <a:t>	</a:t>
            </a:r>
            <a:r>
              <a:rPr lang="en-US" sz="3000" dirty="0" smtClean="0"/>
              <a:t>			</a:t>
            </a:r>
            <a:r>
              <a:rPr lang="en-US" sz="3000" dirty="0" smtClean="0">
                <a:solidFill>
                  <a:srgbClr val="FF0000"/>
                </a:solidFill>
              </a:rPr>
              <a:t>indirect object</a:t>
            </a:r>
            <a:endParaRPr lang="en-US" sz="3600" dirty="0">
              <a:solidFill>
                <a:srgbClr val="FF0000"/>
              </a:solidFill>
            </a:endParaRPr>
          </a:p>
          <a:p>
            <a:pPr lvl="0">
              <a:spcBef>
                <a:spcPct val="20000"/>
              </a:spcBef>
              <a:defRPr/>
            </a:pP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805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itle 1"/>
          <p:cNvSpPr>
            <a:spLocks noGrp="1"/>
          </p:cNvSpPr>
          <p:nvPr>
            <p:ph type="ctrTitle"/>
          </p:nvPr>
        </p:nvSpPr>
        <p:spPr>
          <a:xfrm>
            <a:off x="0" y="90723"/>
            <a:ext cx="9144000" cy="840893"/>
          </a:xfrm>
        </p:spPr>
        <p:txBody>
          <a:bodyPr>
            <a:normAutofit fontScale="90000"/>
          </a:bodyPr>
          <a:lstStyle/>
          <a:p>
            <a:r>
              <a:rPr lang="es-ES_tradnl" b="1" u="sng" dirty="0" smtClean="0"/>
              <a:t>Objetos Indirectos Día </a:t>
            </a:r>
            <a:r>
              <a:rPr lang="es-ES_tradnl" b="1" u="sng" dirty="0" smtClean="0"/>
              <a:t>1</a:t>
            </a:r>
            <a:br>
              <a:rPr lang="es-ES_tradnl" b="1" u="sng" dirty="0" smtClean="0"/>
            </a:br>
            <a:endParaRPr lang="es-HN" b="1" u="sng" dirty="0">
              <a:latin typeface="Calibri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476289"/>
            <a:ext cx="9144000" cy="6697625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n-US" sz="3000" dirty="0"/>
              <a:t>	</a:t>
            </a:r>
            <a:r>
              <a:rPr lang="en-US" sz="3000" b="1" dirty="0" smtClean="0"/>
              <a:t>It gives </a:t>
            </a:r>
            <a:r>
              <a:rPr lang="en-US" sz="3000" b="1" u="sng" dirty="0" smtClean="0"/>
              <a:t>me</a:t>
            </a:r>
            <a:r>
              <a:rPr lang="en-US" sz="3000" b="1" dirty="0" smtClean="0"/>
              <a:t> great pleasure to meet you.</a:t>
            </a:r>
          </a:p>
          <a:p>
            <a:pPr lvl="0">
              <a:spcBef>
                <a:spcPct val="20000"/>
              </a:spcBef>
              <a:defRPr/>
            </a:pPr>
            <a:r>
              <a:rPr lang="en-US" sz="3000" b="1" dirty="0"/>
              <a:t>	</a:t>
            </a:r>
            <a:r>
              <a:rPr lang="en-US" sz="3000" b="1" dirty="0" smtClean="0"/>
              <a:t>			</a:t>
            </a:r>
            <a:r>
              <a:rPr lang="en-US" sz="3000" b="1" dirty="0" smtClean="0">
                <a:solidFill>
                  <a:srgbClr val="FF0000"/>
                </a:solidFill>
              </a:rPr>
              <a:t>indirect </a:t>
            </a:r>
            <a:r>
              <a:rPr lang="en-US" sz="3000" b="1" dirty="0" smtClean="0">
                <a:solidFill>
                  <a:srgbClr val="FF0000"/>
                </a:solidFill>
              </a:rPr>
              <a:t>object</a:t>
            </a:r>
            <a:endParaRPr lang="en-US" sz="3600" b="1" dirty="0"/>
          </a:p>
          <a:p>
            <a:pPr marL="457200" lvl="0" indent="-457200">
              <a:spcBef>
                <a:spcPct val="20000"/>
              </a:spcBef>
              <a:buFont typeface="Arial"/>
              <a:buChar char="•"/>
              <a:defRPr/>
            </a:pPr>
            <a:r>
              <a:rPr lang="en-US" sz="3200" dirty="0" smtClean="0"/>
              <a:t>Remember “</a:t>
            </a:r>
            <a:r>
              <a:rPr lang="en-US" sz="3200" dirty="0" err="1" smtClean="0"/>
              <a:t>gustar</a:t>
            </a:r>
            <a:r>
              <a:rPr lang="en-US" sz="3200" dirty="0" smtClean="0"/>
              <a:t>” means “to give pleasure/enjoyment to.”  That means you’ve already met the indirect object pronouns</a:t>
            </a:r>
            <a:r>
              <a:rPr lang="en-US" sz="3200" dirty="0" smtClean="0"/>
              <a:t>.</a:t>
            </a:r>
            <a:r>
              <a:rPr lang="es-ES_tradnl" sz="3200" b="1" u="sng" dirty="0"/>
              <a:t> </a:t>
            </a:r>
            <a:r>
              <a:rPr lang="es-ES_tradnl" sz="3200" b="1" u="sng" dirty="0" err="1"/>
              <a:t>Indirect</a:t>
            </a:r>
            <a:r>
              <a:rPr lang="es-ES_tradnl" sz="3200" b="1" u="sng" dirty="0"/>
              <a:t> </a:t>
            </a:r>
            <a:r>
              <a:rPr lang="es-ES_tradnl" sz="3200" b="1" u="sng" dirty="0" err="1"/>
              <a:t>objects</a:t>
            </a:r>
            <a:r>
              <a:rPr lang="es-ES_tradnl" sz="3200" b="1" u="sng" dirty="0"/>
              <a:t> are </a:t>
            </a:r>
            <a:r>
              <a:rPr lang="es-ES_tradnl" sz="3200" b="1" u="sng" dirty="0" err="1"/>
              <a:t>for</a:t>
            </a:r>
            <a:r>
              <a:rPr lang="es-ES_tradnl" sz="3200" b="1" u="sng" dirty="0"/>
              <a:t> </a:t>
            </a:r>
            <a:r>
              <a:rPr lang="es-ES_tradnl" sz="3200" b="1" u="sng" dirty="0" err="1"/>
              <a:t>whom</a:t>
            </a:r>
            <a:r>
              <a:rPr lang="es-ES_tradnl" sz="3200" b="1" u="sng" dirty="0"/>
              <a:t> </a:t>
            </a:r>
            <a:r>
              <a:rPr lang="es-ES_tradnl" sz="3200" b="1" u="sng" dirty="0" err="1"/>
              <a:t>or</a:t>
            </a:r>
            <a:r>
              <a:rPr lang="es-ES_tradnl" sz="3200" b="1" u="sng" dirty="0"/>
              <a:t> </a:t>
            </a:r>
            <a:r>
              <a:rPr lang="es-ES_tradnl" sz="3200" b="1" u="sng" dirty="0" err="1"/>
              <a:t>to</a:t>
            </a:r>
            <a:r>
              <a:rPr lang="es-ES_tradnl" sz="3200" b="1" u="sng" dirty="0"/>
              <a:t> </a:t>
            </a:r>
            <a:r>
              <a:rPr lang="es-ES_tradnl" sz="3200" b="1" u="sng" dirty="0" err="1"/>
              <a:t>whom</a:t>
            </a:r>
            <a:r>
              <a:rPr lang="es-ES_tradnl" sz="3200" b="1" u="sng" dirty="0"/>
              <a:t>!!!</a:t>
            </a:r>
            <a:br>
              <a:rPr lang="es-ES_tradnl" sz="3200" b="1" u="sng" dirty="0"/>
            </a:br>
            <a:r>
              <a:rPr lang="es-ES_tradnl" sz="3200" b="1" u="sng" dirty="0" smtClean="0"/>
              <a:t> </a:t>
            </a:r>
            <a:endParaRPr lang="en-US" sz="32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7143273"/>
              </p:ext>
            </p:extLst>
          </p:nvPr>
        </p:nvGraphicFramePr>
        <p:xfrm>
          <a:off x="1249379" y="3679425"/>
          <a:ext cx="6869086" cy="27216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34543"/>
                <a:gridCol w="3434543"/>
              </a:tblGrid>
              <a:tr h="9072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2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2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394346" y="3861244"/>
            <a:ext cx="1115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me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2394346" y="4659975"/>
            <a:ext cx="1115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/>
              <a:t>t</a:t>
            </a:r>
            <a:r>
              <a:rPr lang="en-US" sz="3600" dirty="0" err="1" smtClean="0"/>
              <a:t>e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2428674" y="5561672"/>
            <a:ext cx="1115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le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5672627" y="3861244"/>
            <a:ext cx="1115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nos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5827101" y="5627355"/>
            <a:ext cx="1115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les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42494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840893"/>
          </a:xfrm>
        </p:spPr>
        <p:txBody>
          <a:bodyPr>
            <a:normAutofit/>
          </a:bodyPr>
          <a:lstStyle/>
          <a:p>
            <a:r>
              <a:rPr lang="es-ES_tradnl" b="1" u="sng" dirty="0" smtClean="0"/>
              <a:t>Objetos Indirectos Día 1</a:t>
            </a:r>
            <a:endParaRPr lang="es-HN" b="1" u="sng" dirty="0">
              <a:latin typeface="Calibri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40894"/>
            <a:ext cx="9144000" cy="1132632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0" lvl="1">
              <a:spcBef>
                <a:spcPct val="20000"/>
              </a:spcBef>
              <a:defRPr/>
            </a:pPr>
            <a:r>
              <a:rPr lang="en-US" sz="3000" b="1" dirty="0" smtClean="0"/>
              <a:t>There are 3 basic relationships a noun can have to a verb</a:t>
            </a:r>
          </a:p>
          <a:p>
            <a:pPr marL="0" lvl="1">
              <a:spcBef>
                <a:spcPct val="20000"/>
              </a:spcBef>
              <a:defRPr/>
            </a:pPr>
            <a:r>
              <a:rPr lang="en-US" sz="3000" dirty="0"/>
              <a:t>	</a:t>
            </a:r>
            <a:endParaRPr lang="en-US" sz="3000" dirty="0" smtClean="0"/>
          </a:p>
        </p:txBody>
      </p:sp>
      <p:pic>
        <p:nvPicPr>
          <p:cNvPr id="2" name="Picture 1" descr="Screen shot 2015-09-07 at 8.41.12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0031" y="1400846"/>
            <a:ext cx="6365012" cy="5439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418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840893"/>
          </a:xfrm>
        </p:spPr>
        <p:txBody>
          <a:bodyPr>
            <a:normAutofit/>
          </a:bodyPr>
          <a:lstStyle/>
          <a:p>
            <a:r>
              <a:rPr lang="es-ES_tradnl" b="1" u="sng" dirty="0" smtClean="0"/>
              <a:t>Objetos Indirectos Día 1</a:t>
            </a:r>
            <a:endParaRPr lang="es-HN" b="1" u="sng" dirty="0">
              <a:latin typeface="Calibri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40894"/>
            <a:ext cx="9144000" cy="1132632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0" lvl="1">
              <a:spcBef>
                <a:spcPct val="20000"/>
              </a:spcBef>
              <a:defRPr/>
            </a:pPr>
            <a:r>
              <a:rPr lang="en-US" sz="3000" b="1" dirty="0" smtClean="0"/>
              <a:t>There are 3 basic relationships a noun can have to a verb</a:t>
            </a:r>
          </a:p>
          <a:p>
            <a:pPr marL="0" lvl="1">
              <a:spcBef>
                <a:spcPct val="20000"/>
              </a:spcBef>
              <a:defRPr/>
            </a:pPr>
            <a:r>
              <a:rPr lang="en-US" sz="3000" dirty="0"/>
              <a:t>	</a:t>
            </a:r>
            <a:endParaRPr lang="en-US" sz="3000" dirty="0" smtClean="0"/>
          </a:p>
        </p:txBody>
      </p:sp>
      <p:pic>
        <p:nvPicPr>
          <p:cNvPr id="4" name="Picture 3" descr="Screen shot 2015-09-07 at 8.42.05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037" y="1349223"/>
            <a:ext cx="6551859" cy="5508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490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840893"/>
          </a:xfrm>
        </p:spPr>
        <p:txBody>
          <a:bodyPr>
            <a:normAutofit/>
          </a:bodyPr>
          <a:lstStyle/>
          <a:p>
            <a:r>
              <a:rPr lang="es-ES_tradnl" b="1" u="sng" dirty="0" smtClean="0"/>
              <a:t>Objetos Indirectos Día 1</a:t>
            </a:r>
            <a:endParaRPr lang="es-HN" b="1" u="sng" dirty="0">
              <a:latin typeface="Calibri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40894"/>
            <a:ext cx="9144000" cy="1132632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0" lvl="1">
              <a:spcBef>
                <a:spcPct val="20000"/>
              </a:spcBef>
              <a:defRPr/>
            </a:pPr>
            <a:r>
              <a:rPr lang="en-US" sz="3000" b="1" dirty="0" smtClean="0"/>
              <a:t>There are 3 basic relationships a noun can have to a verb</a:t>
            </a:r>
          </a:p>
          <a:p>
            <a:pPr marL="0" lvl="1">
              <a:spcBef>
                <a:spcPct val="20000"/>
              </a:spcBef>
              <a:defRPr/>
            </a:pPr>
            <a:r>
              <a:rPr lang="en-US" sz="3000" dirty="0"/>
              <a:t>	</a:t>
            </a:r>
            <a:endParaRPr lang="en-US" sz="3000" dirty="0" smtClean="0"/>
          </a:p>
        </p:txBody>
      </p:sp>
      <p:pic>
        <p:nvPicPr>
          <p:cNvPr id="3" name="Picture 2" descr="Screen shot 2015-09-07 at 8.42.45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795" y="1409390"/>
            <a:ext cx="7603126" cy="544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1241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itle 1"/>
          <p:cNvSpPr>
            <a:spLocks noGrp="1"/>
          </p:cNvSpPr>
          <p:nvPr>
            <p:ph type="ctrTitle"/>
          </p:nvPr>
        </p:nvSpPr>
        <p:spPr>
          <a:xfrm>
            <a:off x="0" y="-188771"/>
            <a:ext cx="9144000" cy="840893"/>
          </a:xfrm>
        </p:spPr>
        <p:txBody>
          <a:bodyPr>
            <a:normAutofit/>
          </a:bodyPr>
          <a:lstStyle/>
          <a:p>
            <a:r>
              <a:rPr lang="es-ES_tradnl" b="1" u="sng" dirty="0" smtClean="0"/>
              <a:t>Objetos Indirectos Día 1</a:t>
            </a:r>
            <a:endParaRPr lang="es-HN" b="1" u="sng" dirty="0">
              <a:latin typeface="Calibri" charset="0"/>
            </a:endParaRPr>
          </a:p>
        </p:txBody>
      </p:sp>
      <p:pic>
        <p:nvPicPr>
          <p:cNvPr id="2" name="Picture 1" descr="Screen shot 2015-09-07 at 1.09.58 PM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708"/>
          <a:stretch/>
        </p:blipFill>
        <p:spPr>
          <a:xfrm>
            <a:off x="0" y="654582"/>
            <a:ext cx="9144000" cy="5477105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2832023" y="1493015"/>
            <a:ext cx="1287282" cy="566316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747790" y="1973526"/>
            <a:ext cx="1287282" cy="566316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829318" y="2642809"/>
            <a:ext cx="1287282" cy="566316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960894" y="3078367"/>
            <a:ext cx="1287282" cy="566316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747790" y="3797083"/>
            <a:ext cx="1287282" cy="566316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747790" y="4363399"/>
            <a:ext cx="1287282" cy="566316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960894" y="4646557"/>
            <a:ext cx="1287282" cy="566316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829318" y="5736286"/>
            <a:ext cx="1287282" cy="566316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960894" y="6302602"/>
            <a:ext cx="1287282" cy="566316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425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840893"/>
          </a:xfrm>
        </p:spPr>
        <p:txBody>
          <a:bodyPr>
            <a:normAutofit/>
          </a:bodyPr>
          <a:lstStyle/>
          <a:p>
            <a:r>
              <a:rPr lang="es-ES_tradnl" b="1" u="sng" dirty="0" err="1" smtClean="0"/>
              <a:t>What</a:t>
            </a:r>
            <a:r>
              <a:rPr lang="es-ES_tradnl" b="1" u="sng" dirty="0" smtClean="0"/>
              <a:t> </a:t>
            </a:r>
            <a:r>
              <a:rPr lang="es-ES_tradnl" b="1" u="sng" dirty="0" err="1" smtClean="0"/>
              <a:t>word</a:t>
            </a:r>
            <a:r>
              <a:rPr lang="es-ES_tradnl" b="1" u="sng" dirty="0" smtClean="0"/>
              <a:t> </a:t>
            </a:r>
            <a:r>
              <a:rPr lang="es-ES_tradnl" b="1" u="sng" dirty="0" err="1" smtClean="0"/>
              <a:t>replaces</a:t>
            </a:r>
            <a:r>
              <a:rPr lang="es-ES_tradnl" b="1" u="sng" dirty="0" smtClean="0"/>
              <a:t> </a:t>
            </a:r>
            <a:r>
              <a:rPr lang="es-ES_tradnl" b="1" u="sng" dirty="0" err="1" smtClean="0"/>
              <a:t>the</a:t>
            </a:r>
            <a:r>
              <a:rPr lang="es-ES_tradnl" b="1" u="sng" dirty="0" smtClean="0"/>
              <a:t> </a:t>
            </a:r>
            <a:r>
              <a:rPr lang="es-ES_tradnl" b="1" u="sng" dirty="0" err="1" smtClean="0"/>
              <a:t>underlined</a:t>
            </a:r>
            <a:endParaRPr lang="es-HN" b="1" u="sng" dirty="0">
              <a:latin typeface="Calibri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3200" y="840894"/>
            <a:ext cx="8940800" cy="633302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s-ES_tradnl" sz="3000" b="1" dirty="0" smtClean="0">
                <a:solidFill>
                  <a:srgbClr val="FF0000"/>
                </a:solidFill>
              </a:rPr>
              <a:t>	</a:t>
            </a:r>
            <a:r>
              <a:rPr lang="en-US" sz="3000" dirty="0" smtClean="0"/>
              <a:t>la </a:t>
            </a:r>
            <a:r>
              <a:rPr lang="en-US" sz="3000" dirty="0" err="1" smtClean="0"/>
              <a:t>señor</a:t>
            </a:r>
            <a:r>
              <a:rPr lang="en-US" sz="3000" dirty="0" err="1" smtClean="0"/>
              <a:t>a</a:t>
            </a:r>
            <a:r>
              <a:rPr lang="en-US" sz="3000" dirty="0" smtClean="0"/>
              <a:t> Cooper</a:t>
            </a:r>
            <a:r>
              <a:rPr lang="en-US" sz="3000" dirty="0" smtClean="0"/>
              <a:t> </a:t>
            </a:r>
            <a:r>
              <a:rPr lang="en-US" sz="3000" dirty="0" smtClean="0"/>
              <a:t>da la </a:t>
            </a:r>
            <a:r>
              <a:rPr lang="en-US" sz="3000" dirty="0" err="1" smtClean="0"/>
              <a:t>tarea</a:t>
            </a:r>
            <a:r>
              <a:rPr lang="en-US" sz="3000" dirty="0" smtClean="0"/>
              <a:t> </a:t>
            </a:r>
            <a:r>
              <a:rPr lang="en-US" sz="3000" u="sng" dirty="0" smtClean="0"/>
              <a:t>a </a:t>
            </a:r>
            <a:r>
              <a:rPr lang="en-US" sz="3000" u="sng" dirty="0" err="1" smtClean="0"/>
              <a:t>mí</a:t>
            </a:r>
            <a:r>
              <a:rPr lang="en-US" sz="3000" u="sng" dirty="0" smtClean="0"/>
              <a:t>.</a:t>
            </a:r>
          </a:p>
          <a:p>
            <a:pPr lvl="0">
              <a:spcBef>
                <a:spcPct val="20000"/>
              </a:spcBef>
              <a:defRPr/>
            </a:pPr>
            <a:r>
              <a:rPr lang="en-US" sz="3000" dirty="0">
                <a:solidFill>
                  <a:srgbClr val="FF0000"/>
                </a:solidFill>
              </a:rPr>
              <a:t>	</a:t>
            </a:r>
            <a:r>
              <a:rPr lang="en-US" sz="3000" dirty="0" smtClean="0">
                <a:solidFill>
                  <a:srgbClr val="FF0000"/>
                </a:solidFill>
              </a:rPr>
              <a:t>			me</a:t>
            </a:r>
          </a:p>
          <a:p>
            <a:pPr lvl="0">
              <a:spcBef>
                <a:spcPct val="20000"/>
              </a:spcBef>
              <a:defRPr/>
            </a:pPr>
            <a:r>
              <a:rPr lang="en-US" sz="3000" dirty="0">
                <a:solidFill>
                  <a:srgbClr val="FF0000"/>
                </a:solidFill>
              </a:rPr>
              <a:t>	</a:t>
            </a:r>
            <a:r>
              <a:rPr lang="en-US" sz="3000" dirty="0" smtClean="0"/>
              <a:t>los </a:t>
            </a:r>
            <a:r>
              <a:rPr lang="en-US" sz="3000" dirty="0" err="1" smtClean="0"/>
              <a:t>estudiantes</a:t>
            </a:r>
            <a:r>
              <a:rPr lang="en-US" sz="3000" dirty="0" smtClean="0"/>
              <a:t> </a:t>
            </a:r>
            <a:r>
              <a:rPr lang="en-US" sz="3000" dirty="0" err="1" smtClean="0"/>
              <a:t>hablan</a:t>
            </a:r>
            <a:r>
              <a:rPr lang="en-US" sz="3000" dirty="0" smtClean="0"/>
              <a:t> </a:t>
            </a:r>
            <a:r>
              <a:rPr lang="en-US" sz="3000" u="sng" dirty="0" smtClean="0"/>
              <a:t>a </a:t>
            </a:r>
            <a:r>
              <a:rPr lang="en-US" sz="3000" u="sng" dirty="0" err="1" smtClean="0"/>
              <a:t>se</a:t>
            </a:r>
            <a:r>
              <a:rPr lang="en-US" sz="3000" u="sng" dirty="0" err="1" smtClean="0"/>
              <a:t>ñora</a:t>
            </a:r>
            <a:r>
              <a:rPr lang="en-US" sz="3000" u="sng" dirty="0" smtClean="0"/>
              <a:t> Cooper</a:t>
            </a:r>
            <a:r>
              <a:rPr lang="en-US" sz="3000" dirty="0" smtClean="0"/>
              <a:t>.</a:t>
            </a:r>
            <a:endParaRPr lang="en-US" sz="3000" dirty="0" smtClean="0"/>
          </a:p>
          <a:p>
            <a:pPr lvl="0">
              <a:spcBef>
                <a:spcPct val="20000"/>
              </a:spcBef>
              <a:defRPr/>
            </a:pPr>
            <a:r>
              <a:rPr lang="en-US" sz="3000" dirty="0"/>
              <a:t>	</a:t>
            </a:r>
            <a:r>
              <a:rPr lang="en-US" sz="3000" dirty="0" smtClean="0"/>
              <a:t>		</a:t>
            </a:r>
            <a:r>
              <a:rPr lang="en-US" sz="3000" dirty="0" smtClean="0">
                <a:solidFill>
                  <a:srgbClr val="FF0000"/>
                </a:solidFill>
              </a:rPr>
              <a:t>le</a:t>
            </a:r>
            <a:endParaRPr lang="en-US" sz="3000" dirty="0" smtClean="0">
              <a:solidFill>
                <a:srgbClr val="FF0000"/>
              </a:solidFill>
            </a:endParaRPr>
          </a:p>
          <a:p>
            <a:pPr lvl="0">
              <a:spcBef>
                <a:spcPct val="20000"/>
              </a:spcBef>
              <a:defRPr/>
            </a:pPr>
            <a:r>
              <a:rPr lang="en-US" sz="3000" dirty="0"/>
              <a:t>	</a:t>
            </a:r>
            <a:r>
              <a:rPr lang="en-US" sz="3000" dirty="0" err="1" smtClean="0"/>
              <a:t>yo</a:t>
            </a:r>
            <a:r>
              <a:rPr lang="en-US" sz="3000" dirty="0" smtClean="0"/>
              <a:t> </a:t>
            </a:r>
            <a:r>
              <a:rPr lang="en-US" sz="3000" dirty="0" err="1" smtClean="0"/>
              <a:t>doy</a:t>
            </a:r>
            <a:r>
              <a:rPr lang="en-US" sz="3000" dirty="0" smtClean="0"/>
              <a:t> la </a:t>
            </a:r>
            <a:r>
              <a:rPr lang="en-US" sz="3000" dirty="0" err="1" smtClean="0"/>
              <a:t>televisión</a:t>
            </a:r>
            <a:r>
              <a:rPr lang="en-US" sz="3000" dirty="0" smtClean="0"/>
              <a:t> </a:t>
            </a:r>
            <a:r>
              <a:rPr lang="en-US" sz="3000" u="sng" dirty="0" smtClean="0"/>
              <a:t>a mi </a:t>
            </a:r>
            <a:r>
              <a:rPr lang="en-US" sz="3000" u="sng" dirty="0" err="1" smtClean="0"/>
              <a:t>mam</a:t>
            </a:r>
            <a:r>
              <a:rPr lang="en-US" sz="3000" u="sng" dirty="0" err="1" smtClean="0"/>
              <a:t>á</a:t>
            </a:r>
            <a:r>
              <a:rPr lang="en-US" sz="3000" dirty="0" smtClean="0"/>
              <a:t>.</a:t>
            </a:r>
            <a:endParaRPr lang="en-US" sz="3000" dirty="0" smtClean="0"/>
          </a:p>
          <a:p>
            <a:pPr lvl="0">
              <a:spcBef>
                <a:spcPct val="20000"/>
              </a:spcBef>
              <a:defRPr/>
            </a:pPr>
            <a:r>
              <a:rPr lang="en-US" sz="3000" dirty="0"/>
              <a:t>	</a:t>
            </a:r>
            <a:r>
              <a:rPr lang="en-US" sz="3000" dirty="0" smtClean="0"/>
              <a:t>			</a:t>
            </a:r>
            <a:r>
              <a:rPr lang="en-US" sz="3000" dirty="0" smtClean="0">
                <a:solidFill>
                  <a:srgbClr val="FF0000"/>
                </a:solidFill>
              </a:rPr>
              <a:t>le</a:t>
            </a:r>
            <a:endParaRPr lang="en-US" sz="3000" dirty="0" smtClean="0">
              <a:solidFill>
                <a:srgbClr val="FF0000"/>
              </a:solidFill>
            </a:endParaRPr>
          </a:p>
          <a:p>
            <a:pPr lvl="0">
              <a:spcBef>
                <a:spcPct val="20000"/>
              </a:spcBef>
              <a:defRPr/>
            </a:pPr>
            <a:r>
              <a:rPr lang="en-US" sz="3000" dirty="0"/>
              <a:t>	</a:t>
            </a:r>
            <a:r>
              <a:rPr lang="en-US" sz="3000" dirty="0" err="1" smtClean="0"/>
              <a:t>Digo</a:t>
            </a:r>
            <a:r>
              <a:rPr lang="en-US" sz="3000" dirty="0" smtClean="0"/>
              <a:t> </a:t>
            </a:r>
            <a:r>
              <a:rPr lang="en-US" sz="3000" dirty="0" err="1" smtClean="0"/>
              <a:t>las</a:t>
            </a:r>
            <a:r>
              <a:rPr lang="en-US" sz="3000" dirty="0" smtClean="0"/>
              <a:t> </a:t>
            </a:r>
            <a:r>
              <a:rPr lang="en-US" sz="3000" dirty="0" err="1" smtClean="0"/>
              <a:t>palabras</a:t>
            </a:r>
            <a:r>
              <a:rPr lang="en-US" sz="3000" dirty="0" smtClean="0"/>
              <a:t> </a:t>
            </a:r>
            <a:r>
              <a:rPr lang="en-US" sz="3000" u="sng" dirty="0" smtClean="0"/>
              <a:t>a </a:t>
            </a:r>
            <a:r>
              <a:rPr lang="en-US" sz="3000" u="sng" dirty="0" err="1" smtClean="0"/>
              <a:t>tí</a:t>
            </a:r>
            <a:r>
              <a:rPr lang="en-US" sz="3000" dirty="0" smtClean="0"/>
              <a:t>.</a:t>
            </a:r>
          </a:p>
          <a:p>
            <a:pPr lvl="0">
              <a:spcBef>
                <a:spcPct val="20000"/>
              </a:spcBef>
              <a:defRPr/>
            </a:pPr>
            <a:r>
              <a:rPr lang="en-US" sz="3000" dirty="0"/>
              <a:t>	</a:t>
            </a:r>
            <a:r>
              <a:rPr lang="en-US" sz="3000" dirty="0" smtClean="0"/>
              <a:t>			</a:t>
            </a:r>
            <a:r>
              <a:rPr lang="en-US" sz="3000" dirty="0" err="1" smtClean="0">
                <a:solidFill>
                  <a:srgbClr val="FF0000"/>
                </a:solidFill>
              </a:rPr>
              <a:t>te</a:t>
            </a:r>
            <a:endParaRPr lang="en-US" sz="3000" dirty="0" smtClean="0">
              <a:solidFill>
                <a:srgbClr val="FF0000"/>
              </a:solidFill>
            </a:endParaRPr>
          </a:p>
          <a:p>
            <a:pPr lvl="0">
              <a:spcBef>
                <a:spcPct val="20000"/>
              </a:spcBef>
              <a:defRPr/>
            </a:pPr>
            <a:r>
              <a:rPr lang="en-US" sz="3000" dirty="0"/>
              <a:t>	</a:t>
            </a:r>
            <a:r>
              <a:rPr lang="en-US" sz="3000" u="sng" dirty="0" smtClean="0"/>
              <a:t>A Fred</a:t>
            </a:r>
            <a:r>
              <a:rPr lang="en-US" sz="3000" dirty="0" smtClean="0"/>
              <a:t>    ____ </a:t>
            </a:r>
            <a:r>
              <a:rPr lang="en-US" sz="3000" dirty="0" err="1" smtClean="0"/>
              <a:t>gusta</a:t>
            </a:r>
            <a:r>
              <a:rPr lang="en-US" sz="3000" dirty="0" smtClean="0"/>
              <a:t> </a:t>
            </a:r>
            <a:r>
              <a:rPr lang="en-US" sz="3000" dirty="0" err="1" smtClean="0"/>
              <a:t>correr</a:t>
            </a:r>
            <a:r>
              <a:rPr lang="en-US" sz="3000" dirty="0" smtClean="0"/>
              <a:t>.</a:t>
            </a:r>
          </a:p>
          <a:p>
            <a:pPr lvl="0">
              <a:spcBef>
                <a:spcPct val="20000"/>
              </a:spcBef>
              <a:defRPr/>
            </a:pPr>
            <a:r>
              <a:rPr lang="en-US" sz="3000" dirty="0"/>
              <a:t>	</a:t>
            </a:r>
            <a:r>
              <a:rPr lang="en-US" sz="3000" dirty="0" smtClean="0"/>
              <a:t>			</a:t>
            </a:r>
            <a:r>
              <a:rPr lang="en-US" sz="3000" dirty="0" smtClean="0">
                <a:solidFill>
                  <a:srgbClr val="FF0000"/>
                </a:solidFill>
              </a:rPr>
              <a:t>le</a:t>
            </a:r>
            <a:endParaRPr lang="en-US" sz="3600" dirty="0">
              <a:solidFill>
                <a:srgbClr val="FF0000"/>
              </a:solidFill>
            </a:endParaRPr>
          </a:p>
          <a:p>
            <a:pPr lvl="0">
              <a:spcBef>
                <a:spcPct val="20000"/>
              </a:spcBef>
              <a:defRPr/>
            </a:pP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131968" y="1390048"/>
            <a:ext cx="33297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FF0000"/>
                </a:solidFill>
              </a:rPr>
              <a:t>Me da la </a:t>
            </a:r>
            <a:r>
              <a:rPr lang="en-US" sz="3000" dirty="0" err="1" smtClean="0">
                <a:solidFill>
                  <a:srgbClr val="FF0000"/>
                </a:solidFill>
              </a:rPr>
              <a:t>tarea</a:t>
            </a:r>
            <a:r>
              <a:rPr lang="en-US" sz="3000" dirty="0" smtClean="0">
                <a:solidFill>
                  <a:srgbClr val="FF0000"/>
                </a:solidFill>
              </a:rPr>
              <a:t>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131968" y="2400502"/>
            <a:ext cx="33297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FF0000"/>
                </a:solidFill>
              </a:rPr>
              <a:t>Le </a:t>
            </a:r>
            <a:r>
              <a:rPr lang="en-US" sz="3000" dirty="0" err="1" smtClean="0">
                <a:solidFill>
                  <a:srgbClr val="FF0000"/>
                </a:solidFill>
              </a:rPr>
              <a:t>hablan</a:t>
            </a:r>
            <a:r>
              <a:rPr lang="en-US" sz="3000" dirty="0" smtClean="0">
                <a:solidFill>
                  <a:srgbClr val="FF0000"/>
                </a:solidFill>
              </a:rPr>
              <a:t>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481673" y="3584989"/>
            <a:ext cx="398006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 smtClean="0">
                <a:solidFill>
                  <a:srgbClr val="FF0000"/>
                </a:solidFill>
              </a:rPr>
              <a:t>Yo</a:t>
            </a:r>
            <a:r>
              <a:rPr lang="en-US" sz="3000" dirty="0" smtClean="0">
                <a:solidFill>
                  <a:srgbClr val="FF0000"/>
                </a:solidFill>
              </a:rPr>
              <a:t> Le </a:t>
            </a:r>
            <a:r>
              <a:rPr lang="en-US" sz="3000" dirty="0" err="1" smtClean="0">
                <a:solidFill>
                  <a:srgbClr val="FF0000"/>
                </a:solidFill>
              </a:rPr>
              <a:t>doy</a:t>
            </a:r>
            <a:r>
              <a:rPr lang="en-US" sz="3000" dirty="0" smtClean="0">
                <a:solidFill>
                  <a:srgbClr val="FF0000"/>
                </a:solidFill>
              </a:rPr>
              <a:t> la television.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700800" y="4561121"/>
            <a:ext cx="33297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 smtClean="0">
                <a:solidFill>
                  <a:srgbClr val="FF0000"/>
                </a:solidFill>
              </a:rPr>
              <a:t>Te</a:t>
            </a:r>
            <a:r>
              <a:rPr lang="en-US" sz="3000" dirty="0" smtClean="0">
                <a:solidFill>
                  <a:srgbClr val="FF0000"/>
                </a:solidFill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</a:rPr>
              <a:t>digo</a:t>
            </a:r>
            <a:r>
              <a:rPr lang="en-US" sz="3000" dirty="0" smtClean="0">
                <a:solidFill>
                  <a:srgbClr val="FF0000"/>
                </a:solidFill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</a:rPr>
              <a:t>las</a:t>
            </a:r>
            <a:r>
              <a:rPr lang="en-US" sz="3000" dirty="0" smtClean="0">
                <a:solidFill>
                  <a:srgbClr val="FF0000"/>
                </a:solidFill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</a:rPr>
              <a:t>palabras</a:t>
            </a:r>
            <a:r>
              <a:rPr lang="en-US" sz="3000" dirty="0" smtClean="0">
                <a:solidFill>
                  <a:srgbClr val="FF0000"/>
                </a:solidFill>
              </a:rPr>
              <a:t>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00800" y="5814252"/>
            <a:ext cx="33297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FF0000"/>
                </a:solidFill>
              </a:rPr>
              <a:t>Le </a:t>
            </a:r>
            <a:r>
              <a:rPr lang="en-US" sz="3000" dirty="0" err="1" smtClean="0">
                <a:solidFill>
                  <a:srgbClr val="FF0000"/>
                </a:solidFill>
              </a:rPr>
              <a:t>gusta</a:t>
            </a:r>
            <a:r>
              <a:rPr lang="en-US" sz="3000" dirty="0" smtClean="0">
                <a:solidFill>
                  <a:srgbClr val="FF0000"/>
                </a:solidFill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</a:rPr>
              <a:t>correr</a:t>
            </a:r>
            <a:r>
              <a:rPr lang="en-US" sz="3000" dirty="0" smtClean="0">
                <a:solidFill>
                  <a:srgbClr val="FF0000"/>
                </a:solidFill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924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840893"/>
          </a:xfrm>
        </p:spPr>
        <p:txBody>
          <a:bodyPr>
            <a:normAutofit/>
          </a:bodyPr>
          <a:lstStyle/>
          <a:p>
            <a:r>
              <a:rPr lang="es-ES_tradnl" b="1" u="sng" dirty="0" smtClean="0"/>
              <a:t>Objetos Indirectos Día 1</a:t>
            </a:r>
            <a:endParaRPr lang="es-HN" b="1" u="sng" dirty="0">
              <a:latin typeface="Calibri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3200" y="840894"/>
            <a:ext cx="8940800" cy="633302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1">
              <a:spcBef>
                <a:spcPct val="20000"/>
              </a:spcBef>
              <a:defRPr/>
            </a:pPr>
            <a:r>
              <a:rPr lang="en-US" sz="3000" b="1" dirty="0" smtClean="0"/>
              <a:t>Placement</a:t>
            </a:r>
          </a:p>
          <a:p>
            <a:pPr marL="0" lvl="1">
              <a:spcBef>
                <a:spcPct val="20000"/>
              </a:spcBef>
              <a:defRPr/>
            </a:pPr>
            <a:r>
              <a:rPr lang="en-US" sz="3000" dirty="0"/>
              <a:t>	</a:t>
            </a:r>
            <a:r>
              <a:rPr lang="en-US" sz="3000" dirty="0" smtClean="0"/>
              <a:t>Just like direct object pronouns, indirect object pronouns can go immediately  ____________ a conjugated verb or ____________ to an unconjugated verb.</a:t>
            </a:r>
          </a:p>
          <a:p>
            <a:pPr marL="0" lvl="1">
              <a:spcBef>
                <a:spcPct val="20000"/>
              </a:spcBef>
              <a:defRPr/>
            </a:pPr>
            <a:endParaRPr lang="en-US" sz="3000" dirty="0"/>
          </a:p>
          <a:p>
            <a:pPr marL="0" lvl="1">
              <a:spcBef>
                <a:spcPct val="20000"/>
              </a:spcBef>
              <a:defRPr/>
            </a:pPr>
            <a:r>
              <a:rPr lang="en-US" sz="3000" b="1" dirty="0" err="1" smtClean="0"/>
              <a:t>Pagina</a:t>
            </a:r>
            <a:r>
              <a:rPr lang="en-US" sz="3000" b="1" dirty="0" smtClean="0"/>
              <a:t> 47 ex. 12</a:t>
            </a:r>
            <a:endParaRPr lang="en-US" sz="3000" b="1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5149132" y="1778961"/>
            <a:ext cx="17936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before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07917" y="2222253"/>
            <a:ext cx="20703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attached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364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26274</TotalTime>
  <Words>131</Words>
  <Application>Microsoft Macintosh PowerPoint</Application>
  <PresentationFormat>On-screen Show (4:3)</PresentationFormat>
  <Paragraphs>73</Paragraphs>
  <Slides>10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1_Office Theme</vt:lpstr>
      <vt:lpstr>Objetos Indirectos Día 1</vt:lpstr>
      <vt:lpstr>Objetos Indirectos Día 1</vt:lpstr>
      <vt:lpstr>Objetos Indirectos Día 1 </vt:lpstr>
      <vt:lpstr>Objetos Indirectos Día 1</vt:lpstr>
      <vt:lpstr>Objetos Indirectos Día 1</vt:lpstr>
      <vt:lpstr>Objetos Indirectos Día 1</vt:lpstr>
      <vt:lpstr>Objetos Indirectos Día 1</vt:lpstr>
      <vt:lpstr>What word replaces the underlined</vt:lpstr>
      <vt:lpstr>Objetos Indirectos Día 1</vt:lpstr>
      <vt:lpstr>PowerPoint Presentation</vt:lpstr>
    </vt:vector>
  </TitlesOfParts>
  <Company>Shelby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Trevor Gore</dc:creator>
  <cp:lastModifiedBy>`yq</cp:lastModifiedBy>
  <cp:revision>178</cp:revision>
  <dcterms:created xsi:type="dcterms:W3CDTF">2011-09-23T10:11:03Z</dcterms:created>
  <dcterms:modified xsi:type="dcterms:W3CDTF">2016-09-20T18:22:38Z</dcterms:modified>
</cp:coreProperties>
</file>