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400" r:id="rId3"/>
    <p:sldId id="399" r:id="rId4"/>
    <p:sldId id="386" r:id="rId5"/>
    <p:sldId id="387" r:id="rId6"/>
    <p:sldId id="388" r:id="rId7"/>
    <p:sldId id="389" r:id="rId8"/>
    <p:sldId id="373" r:id="rId9"/>
    <p:sldId id="379" r:id="rId10"/>
    <p:sldId id="391" r:id="rId11"/>
    <p:sldId id="396" r:id="rId12"/>
    <p:sldId id="397" r:id="rId13"/>
    <p:sldId id="398" r:id="rId14"/>
    <p:sldId id="363" r:id="rId15"/>
    <p:sldId id="390" r:id="rId16"/>
    <p:sldId id="370" r:id="rId17"/>
    <p:sldId id="371" r:id="rId18"/>
    <p:sldId id="372" r:id="rId19"/>
    <p:sldId id="380" r:id="rId20"/>
    <p:sldId id="392" r:id="rId21"/>
    <p:sldId id="381" r:id="rId22"/>
    <p:sldId id="393" r:id="rId23"/>
    <p:sldId id="357" r:id="rId2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3"/>
  </p:normalViewPr>
  <p:slideViewPr>
    <p:cSldViewPr snapToGrid="0" snapToObjects="1">
      <p:cViewPr varScale="1">
        <p:scale>
          <a:sx n="49" d="100"/>
          <a:sy n="49" d="100"/>
        </p:scale>
        <p:origin x="-1104" y="-11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256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5582D1DC-47D8-B040-8921-5704E9808855}" type="datetimeFigureOut">
              <a:rPr lang="en-US"/>
              <a:pPr>
                <a:defRPr/>
              </a:pPr>
              <a:t>3/20/17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5BE18AE2-18DE-6149-9526-A98BBDBAE88E}" type="slidenum">
              <a:rPr lang="en-US"/>
              <a:pPr>
                <a:defRPr/>
              </a:pPr>
              <a:t>‹#›</a:t>
            </a:fld>
            <a:endParaRPr lang="en-US" dirty="0"/>
          </a:p>
        </p:txBody>
      </p:sp>
    </p:spTree>
    <p:extLst>
      <p:ext uri="{BB962C8B-B14F-4D97-AF65-F5344CB8AC3E}">
        <p14:creationId xmlns:p14="http://schemas.microsoft.com/office/powerpoint/2010/main" val="925576363"/>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
        <p:nvSpPr>
          <p:cNvPr id="51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D8FD6901-DECD-734E-91BD-B50F97B97F54}" type="slidenum">
              <a:rPr lang="en-US"/>
              <a:pPr fontAlgn="base">
                <a:spcBef>
                  <a:spcPct val="0"/>
                </a:spcBef>
                <a:spcAft>
                  <a:spcPct val="0"/>
                </a:spcAft>
              </a:pPr>
              <a:t>1</a:t>
            </a:fld>
            <a:endParaRPr lang="en-US"/>
          </a:p>
        </p:txBody>
      </p:sp>
    </p:spTree>
    <p:extLst>
      <p:ext uri="{BB962C8B-B14F-4D97-AF65-F5344CB8AC3E}">
        <p14:creationId xmlns:p14="http://schemas.microsoft.com/office/powerpoint/2010/main" val="172833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CDD660C8-4196-2C4F-BF20-6D5727031FE6}" type="slidenum">
              <a:rPr lang="en-US" sz="1200"/>
              <a:pPr eaLnBrk="1" fontAlgn="base" hangingPunct="1">
                <a:spcBef>
                  <a:spcPct val="0"/>
                </a:spcBef>
                <a:spcAft>
                  <a:spcPct val="0"/>
                </a:spcAft>
              </a:pPr>
              <a:t>12</a:t>
            </a:fld>
            <a:endParaRPr lang="en-US" sz="1200"/>
          </a:p>
        </p:txBody>
      </p:sp>
    </p:spTree>
    <p:extLst>
      <p:ext uri="{BB962C8B-B14F-4D97-AF65-F5344CB8AC3E}">
        <p14:creationId xmlns:p14="http://schemas.microsoft.com/office/powerpoint/2010/main" val="1809333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CDD660C8-4196-2C4F-BF20-6D5727031FE6}" type="slidenum">
              <a:rPr lang="en-US" sz="1200"/>
              <a:pPr eaLnBrk="1" fontAlgn="base" hangingPunct="1">
                <a:spcBef>
                  <a:spcPct val="0"/>
                </a:spcBef>
                <a:spcAft>
                  <a:spcPct val="0"/>
                </a:spcAft>
              </a:pPr>
              <a:t>13</a:t>
            </a:fld>
            <a:endParaRPr lang="en-US" sz="1200"/>
          </a:p>
        </p:txBody>
      </p:sp>
    </p:spTree>
    <p:extLst>
      <p:ext uri="{BB962C8B-B14F-4D97-AF65-F5344CB8AC3E}">
        <p14:creationId xmlns:p14="http://schemas.microsoft.com/office/powerpoint/2010/main" val="1097306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CDD660C8-4196-2C4F-BF20-6D5727031FE6}" type="slidenum">
              <a:rPr lang="en-US" sz="1200"/>
              <a:pPr eaLnBrk="1" fontAlgn="base" hangingPunct="1">
                <a:spcBef>
                  <a:spcPct val="0"/>
                </a:spcBef>
                <a:spcAft>
                  <a:spcPct val="0"/>
                </a:spcAft>
              </a:pPr>
              <a:t>14</a:t>
            </a:fld>
            <a:endParaRPr lang="en-US" sz="1200"/>
          </a:p>
        </p:txBody>
      </p:sp>
    </p:spTree>
    <p:extLst>
      <p:ext uri="{BB962C8B-B14F-4D97-AF65-F5344CB8AC3E}">
        <p14:creationId xmlns:p14="http://schemas.microsoft.com/office/powerpoint/2010/main" val="1986352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CDD660C8-4196-2C4F-BF20-6D5727031FE6}" type="slidenum">
              <a:rPr lang="en-US" sz="1200"/>
              <a:pPr eaLnBrk="1" fontAlgn="base" hangingPunct="1">
                <a:spcBef>
                  <a:spcPct val="0"/>
                </a:spcBef>
                <a:spcAft>
                  <a:spcPct val="0"/>
                </a:spcAft>
              </a:pPr>
              <a:t>15</a:t>
            </a:fld>
            <a:endParaRPr lang="en-US" sz="1200"/>
          </a:p>
        </p:txBody>
      </p:sp>
    </p:spTree>
    <p:extLst>
      <p:ext uri="{BB962C8B-B14F-4D97-AF65-F5344CB8AC3E}">
        <p14:creationId xmlns:p14="http://schemas.microsoft.com/office/powerpoint/2010/main" val="19967547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CDD660C8-4196-2C4F-BF20-6D5727031FE6}" type="slidenum">
              <a:rPr lang="en-US" sz="1200"/>
              <a:pPr eaLnBrk="1" fontAlgn="base" hangingPunct="1">
                <a:spcBef>
                  <a:spcPct val="0"/>
                </a:spcBef>
                <a:spcAft>
                  <a:spcPct val="0"/>
                </a:spcAft>
              </a:pPr>
              <a:t>16</a:t>
            </a:fld>
            <a:endParaRPr lang="en-US" sz="1200"/>
          </a:p>
        </p:txBody>
      </p:sp>
    </p:spTree>
    <p:extLst>
      <p:ext uri="{BB962C8B-B14F-4D97-AF65-F5344CB8AC3E}">
        <p14:creationId xmlns:p14="http://schemas.microsoft.com/office/powerpoint/2010/main" val="730568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CDD660C8-4196-2C4F-BF20-6D5727031FE6}" type="slidenum">
              <a:rPr lang="en-US" sz="1200"/>
              <a:pPr eaLnBrk="1" fontAlgn="base" hangingPunct="1">
                <a:spcBef>
                  <a:spcPct val="0"/>
                </a:spcBef>
                <a:spcAft>
                  <a:spcPct val="0"/>
                </a:spcAft>
              </a:pPr>
              <a:t>17</a:t>
            </a:fld>
            <a:endParaRPr lang="en-US" sz="1200"/>
          </a:p>
        </p:txBody>
      </p:sp>
    </p:spTree>
    <p:extLst>
      <p:ext uri="{BB962C8B-B14F-4D97-AF65-F5344CB8AC3E}">
        <p14:creationId xmlns:p14="http://schemas.microsoft.com/office/powerpoint/2010/main" val="1501828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CDD660C8-4196-2C4F-BF20-6D5727031FE6}" type="slidenum">
              <a:rPr lang="en-US" sz="1200"/>
              <a:pPr eaLnBrk="1" fontAlgn="base" hangingPunct="1">
                <a:spcBef>
                  <a:spcPct val="0"/>
                </a:spcBef>
                <a:spcAft>
                  <a:spcPct val="0"/>
                </a:spcAft>
              </a:pPr>
              <a:t>18</a:t>
            </a:fld>
            <a:endParaRPr lang="en-US" sz="1200"/>
          </a:p>
        </p:txBody>
      </p:sp>
    </p:spTree>
    <p:extLst>
      <p:ext uri="{BB962C8B-B14F-4D97-AF65-F5344CB8AC3E}">
        <p14:creationId xmlns:p14="http://schemas.microsoft.com/office/powerpoint/2010/main" val="18553215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70E0DF7F-6DB3-AD4F-B4AF-53956B78E758}" type="slidenum">
              <a:rPr lang="en-US" sz="1200"/>
              <a:pPr eaLnBrk="1" fontAlgn="base" hangingPunct="1">
                <a:spcBef>
                  <a:spcPct val="0"/>
                </a:spcBef>
                <a:spcAft>
                  <a:spcPct val="0"/>
                </a:spcAft>
              </a:pPr>
              <a:t>19</a:t>
            </a:fld>
            <a:endParaRPr lang="en-US" sz="1200"/>
          </a:p>
        </p:txBody>
      </p:sp>
    </p:spTree>
    <p:extLst>
      <p:ext uri="{BB962C8B-B14F-4D97-AF65-F5344CB8AC3E}">
        <p14:creationId xmlns:p14="http://schemas.microsoft.com/office/powerpoint/2010/main" val="925946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Hit #8 Activating Prior Knowledge</a:t>
            </a: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70E0DF7F-6DB3-AD4F-B4AF-53956B78E758}" type="slidenum">
              <a:rPr lang="en-US" sz="1200"/>
              <a:pPr eaLnBrk="1" fontAlgn="base" hangingPunct="1">
                <a:spcBef>
                  <a:spcPct val="0"/>
                </a:spcBef>
                <a:spcAft>
                  <a:spcPct val="0"/>
                </a:spcAft>
              </a:pPr>
              <a:t>20</a:t>
            </a:fld>
            <a:endParaRPr lang="en-US" sz="1200"/>
          </a:p>
        </p:txBody>
      </p:sp>
    </p:spTree>
    <p:extLst>
      <p:ext uri="{BB962C8B-B14F-4D97-AF65-F5344CB8AC3E}">
        <p14:creationId xmlns:p14="http://schemas.microsoft.com/office/powerpoint/2010/main" val="17160000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70E0DF7F-6DB3-AD4F-B4AF-53956B78E758}" type="slidenum">
              <a:rPr lang="en-US" sz="1200"/>
              <a:pPr eaLnBrk="1" fontAlgn="base" hangingPunct="1">
                <a:spcBef>
                  <a:spcPct val="0"/>
                </a:spcBef>
                <a:spcAft>
                  <a:spcPct val="0"/>
                </a:spcAft>
              </a:pPr>
              <a:t>21</a:t>
            </a:fld>
            <a:endParaRPr lang="en-US" sz="1200"/>
          </a:p>
        </p:txBody>
      </p:sp>
    </p:spTree>
    <p:extLst>
      <p:ext uri="{BB962C8B-B14F-4D97-AF65-F5344CB8AC3E}">
        <p14:creationId xmlns:p14="http://schemas.microsoft.com/office/powerpoint/2010/main" val="106704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
        <p:nvSpPr>
          <p:cNvPr id="51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D8FD6901-DECD-734E-91BD-B50F97B97F54}"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14198362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70E0DF7F-6DB3-AD4F-B4AF-53956B78E758}" type="slidenum">
              <a:rPr lang="en-US" sz="1200">
                <a:solidFill>
                  <a:prstClr val="black"/>
                </a:solidFill>
              </a:rPr>
              <a:pPr eaLnBrk="1" hangingPunct="1"/>
              <a:t>22</a:t>
            </a:fld>
            <a:endParaRPr lang="en-US" sz="1200">
              <a:solidFill>
                <a:prstClr val="black"/>
              </a:solidFill>
            </a:endParaRPr>
          </a:p>
        </p:txBody>
      </p:sp>
    </p:spTree>
    <p:extLst>
      <p:ext uri="{BB962C8B-B14F-4D97-AF65-F5344CB8AC3E}">
        <p14:creationId xmlns:p14="http://schemas.microsoft.com/office/powerpoint/2010/main" val="1447166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
        <p:nvSpPr>
          <p:cNvPr id="51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D8FD6901-DECD-734E-91BD-B50F97B97F54}"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350022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
        <p:nvSpPr>
          <p:cNvPr id="51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D8FD6901-DECD-734E-91BD-B50F97B97F54}"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8633053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latin typeface="Calibri" charset="0"/>
            </a:endParaRPr>
          </a:p>
        </p:txBody>
      </p:sp>
      <p:sp>
        <p:nvSpPr>
          <p:cNvPr id="51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D8FD6901-DECD-734E-91BD-B50F97B97F54}"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174204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CDD660C8-4196-2C4F-BF20-6D5727031FE6}" type="slidenum">
              <a:rPr lang="en-US" sz="1200"/>
              <a:pPr eaLnBrk="1" fontAlgn="base" hangingPunct="1">
                <a:spcBef>
                  <a:spcPct val="0"/>
                </a:spcBef>
                <a:spcAft>
                  <a:spcPct val="0"/>
                </a:spcAft>
              </a:pPr>
              <a:t>8</a:t>
            </a:fld>
            <a:endParaRPr lang="en-US" sz="1200"/>
          </a:p>
        </p:txBody>
      </p:sp>
    </p:spTree>
    <p:extLst>
      <p:ext uri="{BB962C8B-B14F-4D97-AF65-F5344CB8AC3E}">
        <p14:creationId xmlns:p14="http://schemas.microsoft.com/office/powerpoint/2010/main" val="1622958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CDD660C8-4196-2C4F-BF20-6D5727031FE6}" type="slidenum">
              <a:rPr lang="en-US" sz="1200"/>
              <a:pPr eaLnBrk="1" fontAlgn="base" hangingPunct="1">
                <a:spcBef>
                  <a:spcPct val="0"/>
                </a:spcBef>
                <a:spcAft>
                  <a:spcPct val="0"/>
                </a:spcAft>
              </a:pPr>
              <a:t>9</a:t>
            </a:fld>
            <a:endParaRPr lang="en-US" sz="1200"/>
          </a:p>
        </p:txBody>
      </p:sp>
    </p:spTree>
    <p:extLst>
      <p:ext uri="{BB962C8B-B14F-4D97-AF65-F5344CB8AC3E}">
        <p14:creationId xmlns:p14="http://schemas.microsoft.com/office/powerpoint/2010/main" val="1878767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Hit #8 Activating Prior Knowledge</a:t>
            </a: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CDD660C8-4196-2C4F-BF20-6D5727031FE6}" type="slidenum">
              <a:rPr lang="en-US" sz="1200"/>
              <a:pPr eaLnBrk="1" fontAlgn="base" hangingPunct="1">
                <a:spcBef>
                  <a:spcPct val="0"/>
                </a:spcBef>
                <a:spcAft>
                  <a:spcPct val="0"/>
                </a:spcAft>
              </a:pPr>
              <a:t>10</a:t>
            </a:fld>
            <a:endParaRPr lang="en-US" sz="1200"/>
          </a:p>
        </p:txBody>
      </p:sp>
    </p:spTree>
    <p:extLst>
      <p:ext uri="{BB962C8B-B14F-4D97-AF65-F5344CB8AC3E}">
        <p14:creationId xmlns:p14="http://schemas.microsoft.com/office/powerpoint/2010/main" val="1586710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CDD660C8-4196-2C4F-BF20-6D5727031FE6}" type="slidenum">
              <a:rPr lang="en-US" sz="1200"/>
              <a:pPr eaLnBrk="1" fontAlgn="base" hangingPunct="1">
                <a:spcBef>
                  <a:spcPct val="0"/>
                </a:spcBef>
                <a:spcAft>
                  <a:spcPct val="0"/>
                </a:spcAft>
              </a:pPr>
              <a:t>11</a:t>
            </a:fld>
            <a:endParaRPr lang="en-US" sz="1200"/>
          </a:p>
        </p:txBody>
      </p:sp>
    </p:spTree>
    <p:extLst>
      <p:ext uri="{BB962C8B-B14F-4D97-AF65-F5344CB8AC3E}">
        <p14:creationId xmlns:p14="http://schemas.microsoft.com/office/powerpoint/2010/main" val="397226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DF0FEF5-3D39-054D-AFBD-0D1029558B74}" type="datetimeFigureOut">
              <a:rPr lang="en-US"/>
              <a:pPr>
                <a:defRPr/>
              </a:pPr>
              <a:t>3/20/17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29BAA5-0555-724A-862C-5EFEE1256837}" type="slidenum">
              <a:rPr lang="en-US"/>
              <a:pPr>
                <a:defRPr/>
              </a:pPr>
              <a:t>‹#›</a:t>
            </a:fld>
            <a:endParaRPr lang="en-US" dirty="0"/>
          </a:p>
        </p:txBody>
      </p:sp>
    </p:spTree>
    <p:extLst>
      <p:ext uri="{BB962C8B-B14F-4D97-AF65-F5344CB8AC3E}">
        <p14:creationId xmlns:p14="http://schemas.microsoft.com/office/powerpoint/2010/main" val="359414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E92AE5-4C5B-004F-8D06-E6B45FD8EC29}" type="datetimeFigureOut">
              <a:rPr lang="en-US"/>
              <a:pPr>
                <a:defRPr/>
              </a:pPr>
              <a:t>3/20/17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BCAE53-D38E-5E48-9763-F2B662D7FFC2}" type="slidenum">
              <a:rPr lang="en-US"/>
              <a:pPr>
                <a:defRPr/>
              </a:pPr>
              <a:t>‹#›</a:t>
            </a:fld>
            <a:endParaRPr lang="en-US" dirty="0"/>
          </a:p>
        </p:txBody>
      </p:sp>
    </p:spTree>
    <p:extLst>
      <p:ext uri="{BB962C8B-B14F-4D97-AF65-F5344CB8AC3E}">
        <p14:creationId xmlns:p14="http://schemas.microsoft.com/office/powerpoint/2010/main" val="283444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4C1F24-C05D-AD48-B1BA-B0D9523D115F}" type="datetimeFigureOut">
              <a:rPr lang="en-US"/>
              <a:pPr>
                <a:defRPr/>
              </a:pPr>
              <a:t>3/20/17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818736-4AAF-B643-B949-F6F76646D759}" type="slidenum">
              <a:rPr lang="en-US"/>
              <a:pPr>
                <a:defRPr/>
              </a:pPr>
              <a:t>‹#›</a:t>
            </a:fld>
            <a:endParaRPr lang="en-US" dirty="0"/>
          </a:p>
        </p:txBody>
      </p:sp>
    </p:spTree>
    <p:extLst>
      <p:ext uri="{BB962C8B-B14F-4D97-AF65-F5344CB8AC3E}">
        <p14:creationId xmlns:p14="http://schemas.microsoft.com/office/powerpoint/2010/main" val="180142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5366F0-42F3-BA4A-A5D5-A6453948745A}" type="datetimeFigureOut">
              <a:rPr lang="en-US"/>
              <a:pPr>
                <a:defRPr/>
              </a:pPr>
              <a:t>3/20/17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2B2B47-6701-8146-8206-62394BE7DF39}" type="slidenum">
              <a:rPr lang="en-US"/>
              <a:pPr>
                <a:defRPr/>
              </a:pPr>
              <a:t>‹#›</a:t>
            </a:fld>
            <a:endParaRPr lang="en-US" dirty="0"/>
          </a:p>
        </p:txBody>
      </p:sp>
    </p:spTree>
    <p:extLst>
      <p:ext uri="{BB962C8B-B14F-4D97-AF65-F5344CB8AC3E}">
        <p14:creationId xmlns:p14="http://schemas.microsoft.com/office/powerpoint/2010/main" val="541445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E84C739-6B1A-3E4F-AFD0-FE3B6DD64BD6}" type="datetimeFigureOut">
              <a:rPr lang="en-US"/>
              <a:pPr>
                <a:defRPr/>
              </a:pPr>
              <a:t>3/20/17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7510EB-350A-354E-8C7D-1C96F699914D}" type="slidenum">
              <a:rPr lang="en-US"/>
              <a:pPr>
                <a:defRPr/>
              </a:pPr>
              <a:t>‹#›</a:t>
            </a:fld>
            <a:endParaRPr lang="en-US" dirty="0"/>
          </a:p>
        </p:txBody>
      </p:sp>
    </p:spTree>
    <p:extLst>
      <p:ext uri="{BB962C8B-B14F-4D97-AF65-F5344CB8AC3E}">
        <p14:creationId xmlns:p14="http://schemas.microsoft.com/office/powerpoint/2010/main" val="270559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AD11F39-063A-6041-9BDE-3E7436524E01}" type="datetimeFigureOut">
              <a:rPr lang="en-US"/>
              <a:pPr>
                <a:defRPr/>
              </a:pPr>
              <a:t>3/20/17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57ABD-BA5D-FB45-BB04-B2CDBC0A2DE6}" type="slidenum">
              <a:rPr lang="en-US"/>
              <a:pPr>
                <a:defRPr/>
              </a:pPr>
              <a:t>‹#›</a:t>
            </a:fld>
            <a:endParaRPr lang="en-US" dirty="0"/>
          </a:p>
        </p:txBody>
      </p:sp>
    </p:spTree>
    <p:extLst>
      <p:ext uri="{BB962C8B-B14F-4D97-AF65-F5344CB8AC3E}">
        <p14:creationId xmlns:p14="http://schemas.microsoft.com/office/powerpoint/2010/main" val="425734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78029D1-57A6-7B42-8F36-5A4731081929}" type="datetimeFigureOut">
              <a:rPr lang="en-US"/>
              <a:pPr>
                <a:defRPr/>
              </a:pPr>
              <a:t>3/20/17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17FAE02-8AC3-F64E-AAAF-5FA64A065B4E}" type="slidenum">
              <a:rPr lang="en-US"/>
              <a:pPr>
                <a:defRPr/>
              </a:pPr>
              <a:t>‹#›</a:t>
            </a:fld>
            <a:endParaRPr lang="en-US" dirty="0"/>
          </a:p>
        </p:txBody>
      </p:sp>
    </p:spTree>
    <p:extLst>
      <p:ext uri="{BB962C8B-B14F-4D97-AF65-F5344CB8AC3E}">
        <p14:creationId xmlns:p14="http://schemas.microsoft.com/office/powerpoint/2010/main" val="238931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505254A-ABF1-BC4C-B5C5-2243E183B184}" type="datetimeFigureOut">
              <a:rPr lang="en-US"/>
              <a:pPr>
                <a:defRPr/>
              </a:pPr>
              <a:t>3/20/17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A64A3E3-00CA-684D-A9CE-AA30977B5273}" type="slidenum">
              <a:rPr lang="en-US"/>
              <a:pPr>
                <a:defRPr/>
              </a:pPr>
              <a:t>‹#›</a:t>
            </a:fld>
            <a:endParaRPr lang="en-US" dirty="0"/>
          </a:p>
        </p:txBody>
      </p:sp>
    </p:spTree>
    <p:extLst>
      <p:ext uri="{BB962C8B-B14F-4D97-AF65-F5344CB8AC3E}">
        <p14:creationId xmlns:p14="http://schemas.microsoft.com/office/powerpoint/2010/main" val="596725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909B7C-F1BC-E24F-AD82-499010A72183}" type="datetimeFigureOut">
              <a:rPr lang="en-US"/>
              <a:pPr>
                <a:defRPr/>
              </a:pPr>
              <a:t>3/20/17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251FBC4-7C8A-EF46-9C3F-79684D7DAC60}" type="slidenum">
              <a:rPr lang="en-US"/>
              <a:pPr>
                <a:defRPr/>
              </a:pPr>
              <a:t>‹#›</a:t>
            </a:fld>
            <a:endParaRPr lang="en-US" dirty="0"/>
          </a:p>
        </p:txBody>
      </p:sp>
    </p:spTree>
    <p:extLst>
      <p:ext uri="{BB962C8B-B14F-4D97-AF65-F5344CB8AC3E}">
        <p14:creationId xmlns:p14="http://schemas.microsoft.com/office/powerpoint/2010/main" val="2947945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7447356-72CD-B948-B4AE-AF7F75831438}" type="datetimeFigureOut">
              <a:rPr lang="en-US"/>
              <a:pPr>
                <a:defRPr/>
              </a:pPr>
              <a:t>3/20/17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114FB7-E3E5-134E-A997-7AA3679EEC51}" type="slidenum">
              <a:rPr lang="en-US"/>
              <a:pPr>
                <a:defRPr/>
              </a:pPr>
              <a:t>‹#›</a:t>
            </a:fld>
            <a:endParaRPr lang="en-US" dirty="0"/>
          </a:p>
        </p:txBody>
      </p:sp>
    </p:spTree>
    <p:extLst>
      <p:ext uri="{BB962C8B-B14F-4D97-AF65-F5344CB8AC3E}">
        <p14:creationId xmlns:p14="http://schemas.microsoft.com/office/powerpoint/2010/main" val="4265464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704308-37C3-4349-8936-BD1E11E27C8E}" type="datetimeFigureOut">
              <a:rPr lang="en-US"/>
              <a:pPr>
                <a:defRPr/>
              </a:pPr>
              <a:t>3/20/17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3EC427-57B1-A244-A316-809CB391C247}" type="slidenum">
              <a:rPr lang="en-US"/>
              <a:pPr>
                <a:defRPr/>
              </a:pPr>
              <a:t>‹#›</a:t>
            </a:fld>
            <a:endParaRPr lang="en-US" dirty="0"/>
          </a:p>
        </p:txBody>
      </p:sp>
    </p:spTree>
    <p:extLst>
      <p:ext uri="{BB962C8B-B14F-4D97-AF65-F5344CB8AC3E}">
        <p14:creationId xmlns:p14="http://schemas.microsoft.com/office/powerpoint/2010/main" val="14823297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E7650C3A-1888-C64B-B0BC-A4B03A1217AF}" type="datetimeFigureOut">
              <a:rPr lang="en-US"/>
              <a:pPr>
                <a:defRPr/>
              </a:pPr>
              <a:t>3/20/17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9EE19344-2314-3446-92AB-CC9B3AF7E1B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ctrTitle"/>
          </p:nvPr>
        </p:nvSpPr>
        <p:spPr>
          <a:xfrm>
            <a:off x="0" y="-279400"/>
            <a:ext cx="9144000" cy="1238250"/>
          </a:xfrm>
        </p:spPr>
        <p:txBody>
          <a:bodyPr/>
          <a:lstStyle/>
          <a:p>
            <a:r>
              <a:rPr lang="es-ES_tradnl" b="1" u="sng" dirty="0" err="1" smtClean="0">
                <a:latin typeface="Calibri" charset="0"/>
              </a:rPr>
              <a:t>Imperfect</a:t>
            </a:r>
            <a:r>
              <a:rPr lang="es-ES_tradnl" b="1" u="sng" dirty="0" smtClean="0">
                <a:latin typeface="Calibri" charset="0"/>
              </a:rPr>
              <a:t> Día 1</a:t>
            </a:r>
            <a:endParaRPr lang="es-ES_tradnl" b="1" u="sng" dirty="0">
              <a:latin typeface="Calibri" charset="0"/>
            </a:endParaRPr>
          </a:p>
        </p:txBody>
      </p:sp>
      <p:sp>
        <p:nvSpPr>
          <p:cNvPr id="5" name="Subtitle 2"/>
          <p:cNvSpPr txBox="1">
            <a:spLocks/>
          </p:cNvSpPr>
          <p:nvPr/>
        </p:nvSpPr>
        <p:spPr>
          <a:xfrm>
            <a:off x="203200" y="588963"/>
            <a:ext cx="8940800" cy="6584950"/>
          </a:xfrm>
          <a:prstGeom prst="rect">
            <a:avLst/>
          </a:prstGeom>
        </p:spPr>
        <p:txBody>
          <a:bodyPr>
            <a:normAutofit/>
          </a:bodyPr>
          <a:lstStyle/>
          <a:p>
            <a:pPr fontAlgn="auto">
              <a:spcBef>
                <a:spcPct val="20000"/>
              </a:spcBef>
              <a:spcAft>
                <a:spcPts val="0"/>
              </a:spcAft>
              <a:defRPr/>
            </a:pPr>
            <a:r>
              <a:rPr lang="es-ES_tradnl" sz="3200" b="1" dirty="0" smtClean="0">
                <a:latin typeface="+mn-lt"/>
                <a:ea typeface="+mn-ea"/>
                <a:cs typeface="+mn-cs"/>
              </a:rPr>
              <a:t>Objetivo: </a:t>
            </a:r>
            <a:r>
              <a:rPr lang="es-ES_tradnl" sz="3200" dirty="0" smtClean="0">
                <a:latin typeface="+mn-lt"/>
                <a:ea typeface="+mn-ea"/>
                <a:cs typeface="+mn-cs"/>
              </a:rPr>
              <a:t> Estudiantes van a saber conjugar verbos de –</a:t>
            </a:r>
            <a:r>
              <a:rPr lang="es-ES_tradnl" sz="3200" dirty="0" err="1" smtClean="0">
                <a:latin typeface="+mn-lt"/>
                <a:ea typeface="+mn-ea"/>
                <a:cs typeface="+mn-cs"/>
              </a:rPr>
              <a:t>ar</a:t>
            </a:r>
            <a:r>
              <a:rPr lang="es-ES_tradnl" sz="3200" dirty="0" smtClean="0">
                <a:latin typeface="+mn-lt"/>
                <a:ea typeface="+mn-ea"/>
                <a:cs typeface="+mn-cs"/>
              </a:rPr>
              <a:t> en el imperfecto. </a:t>
            </a:r>
          </a:p>
          <a:p>
            <a:pPr fontAlgn="auto">
              <a:spcBef>
                <a:spcPct val="20000"/>
              </a:spcBef>
              <a:spcAft>
                <a:spcPts val="0"/>
              </a:spcAft>
              <a:defRPr/>
            </a:pPr>
            <a:r>
              <a:rPr lang="es-ES_tradnl" sz="1900" b="1" dirty="0" smtClean="0">
                <a:latin typeface="+mn-lt"/>
                <a:ea typeface="+mn-ea"/>
                <a:cs typeface="+mn-cs"/>
              </a:rPr>
              <a:t>Standard </a:t>
            </a:r>
            <a:r>
              <a:rPr lang="es-ES_tradnl" sz="1900" b="1" dirty="0" err="1" smtClean="0">
                <a:latin typeface="+mn-lt"/>
                <a:ea typeface="+mn-ea"/>
                <a:cs typeface="+mn-cs"/>
              </a:rPr>
              <a:t>Addressed</a:t>
            </a:r>
            <a:r>
              <a:rPr lang="es-ES_tradnl" sz="1900" dirty="0" smtClean="0">
                <a:latin typeface="+mn-lt"/>
                <a:ea typeface="+mn-ea"/>
                <a:cs typeface="+mn-cs"/>
              </a:rPr>
              <a:t>: </a:t>
            </a:r>
          </a:p>
          <a:p>
            <a:pPr fontAlgn="auto">
              <a:spcBef>
                <a:spcPts val="0"/>
              </a:spcBef>
              <a:spcAft>
                <a:spcPts val="0"/>
              </a:spcAft>
              <a:defRPr/>
            </a:pPr>
            <a:r>
              <a:rPr lang="es-ES_tradnl" sz="1600" i="1" dirty="0" smtClean="0">
                <a:latin typeface="+mn-lt"/>
                <a:ea typeface="+mn-ea"/>
                <a:cs typeface="+mn-cs"/>
              </a:rPr>
              <a:t>1.1 In </a:t>
            </a:r>
            <a:r>
              <a:rPr lang="es-ES_tradnl" sz="1600" i="1" dirty="0" err="1" smtClean="0">
                <a:latin typeface="+mn-lt"/>
                <a:ea typeface="+mn-ea"/>
                <a:cs typeface="+mn-cs"/>
              </a:rPr>
              <a:t>the</a:t>
            </a:r>
            <a:r>
              <a:rPr lang="es-ES_tradnl" sz="1600" i="1" dirty="0" smtClean="0">
                <a:latin typeface="+mn-lt"/>
                <a:ea typeface="+mn-ea"/>
                <a:cs typeface="+mn-cs"/>
              </a:rPr>
              <a:t> target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engage</a:t>
            </a:r>
            <a:r>
              <a:rPr lang="es-ES_tradnl" sz="1600" i="1" dirty="0" smtClean="0">
                <a:latin typeface="+mn-lt"/>
                <a:ea typeface="+mn-ea"/>
                <a:cs typeface="+mn-cs"/>
              </a:rPr>
              <a:t> in </a:t>
            </a:r>
            <a:r>
              <a:rPr lang="es-ES_tradnl" sz="1600" i="1" dirty="0" err="1" smtClean="0">
                <a:latin typeface="+mn-lt"/>
                <a:ea typeface="+mn-ea"/>
                <a:cs typeface="+mn-cs"/>
              </a:rPr>
              <a:t>conversations</a:t>
            </a:r>
            <a:r>
              <a:rPr lang="es-ES_tradnl" sz="1600" i="1" dirty="0" smtClean="0">
                <a:latin typeface="+mn-lt"/>
                <a:ea typeface="+mn-ea"/>
                <a:cs typeface="+mn-cs"/>
              </a:rPr>
              <a:t>, </a:t>
            </a:r>
            <a:r>
              <a:rPr lang="es-ES_tradnl" sz="1600" i="1" dirty="0" err="1" smtClean="0">
                <a:latin typeface="+mn-lt"/>
                <a:ea typeface="+mn-ea"/>
                <a:cs typeface="+mn-cs"/>
              </a:rPr>
              <a:t>provide</a:t>
            </a:r>
            <a:r>
              <a:rPr lang="es-ES_tradnl" sz="1600" i="1" dirty="0" smtClean="0">
                <a:latin typeface="+mn-lt"/>
                <a:ea typeface="+mn-ea"/>
                <a:cs typeface="+mn-cs"/>
              </a:rPr>
              <a:t> and </a:t>
            </a:r>
            <a:r>
              <a:rPr lang="es-ES_tradnl" sz="1600" i="1" dirty="0" err="1" smtClean="0">
                <a:latin typeface="+mn-lt"/>
                <a:ea typeface="+mn-ea"/>
                <a:cs typeface="+mn-cs"/>
              </a:rPr>
              <a:t>obtain</a:t>
            </a:r>
            <a:r>
              <a:rPr lang="es-ES_tradnl" sz="1600" i="1" dirty="0" smtClean="0">
                <a:latin typeface="+mn-lt"/>
                <a:ea typeface="+mn-ea"/>
                <a:cs typeface="+mn-cs"/>
              </a:rPr>
              <a:t> </a:t>
            </a:r>
            <a:r>
              <a:rPr lang="es-ES_tradnl" sz="1600" i="1" dirty="0" err="1" smtClean="0">
                <a:latin typeface="+mn-lt"/>
                <a:ea typeface="+mn-ea"/>
                <a:cs typeface="+mn-cs"/>
              </a:rPr>
              <a:t>information</a:t>
            </a:r>
            <a:r>
              <a:rPr lang="es-ES_tradnl" sz="1600" i="1" dirty="0" smtClean="0">
                <a:latin typeface="+mn-lt"/>
                <a:ea typeface="+mn-ea"/>
                <a:cs typeface="+mn-cs"/>
              </a:rPr>
              <a:t>, </a:t>
            </a:r>
            <a:r>
              <a:rPr lang="es-ES_tradnl" sz="1600" i="1" dirty="0" err="1" smtClean="0">
                <a:latin typeface="+mn-lt"/>
                <a:ea typeface="+mn-ea"/>
                <a:cs typeface="+mn-cs"/>
              </a:rPr>
              <a:t>express</a:t>
            </a:r>
            <a:r>
              <a:rPr lang="es-ES_tradnl" sz="1600" i="1" dirty="0" smtClean="0">
                <a:latin typeface="+mn-lt"/>
                <a:ea typeface="+mn-ea"/>
                <a:cs typeface="+mn-cs"/>
              </a:rPr>
              <a:t> </a:t>
            </a:r>
            <a:r>
              <a:rPr lang="es-ES_tradnl" sz="1600" i="1" dirty="0" err="1" smtClean="0">
                <a:latin typeface="+mn-lt"/>
                <a:ea typeface="+mn-ea"/>
                <a:cs typeface="+mn-cs"/>
              </a:rPr>
              <a:t>feelings</a:t>
            </a:r>
            <a:r>
              <a:rPr lang="es-ES_tradnl" sz="1600" i="1" dirty="0" smtClean="0">
                <a:latin typeface="+mn-lt"/>
                <a:ea typeface="+mn-ea"/>
                <a:cs typeface="+mn-cs"/>
              </a:rPr>
              <a:t> and </a:t>
            </a:r>
            <a:r>
              <a:rPr lang="es-ES_tradnl" sz="1600" i="1" dirty="0" err="1" smtClean="0">
                <a:latin typeface="+mn-lt"/>
                <a:ea typeface="+mn-ea"/>
                <a:cs typeface="+mn-cs"/>
              </a:rPr>
              <a:t>emotions</a:t>
            </a:r>
            <a:r>
              <a:rPr lang="es-ES_tradnl" sz="1600" i="1" dirty="0" smtClean="0">
                <a:latin typeface="+mn-lt"/>
                <a:ea typeface="+mn-ea"/>
                <a:cs typeface="+mn-cs"/>
              </a:rPr>
              <a:t>, and </a:t>
            </a:r>
            <a:r>
              <a:rPr lang="es-ES_tradnl" sz="1600" i="1" dirty="0" err="1" smtClean="0">
                <a:latin typeface="+mn-lt"/>
                <a:ea typeface="+mn-ea"/>
                <a:cs typeface="+mn-cs"/>
              </a:rPr>
              <a:t>exchange</a:t>
            </a:r>
            <a:r>
              <a:rPr lang="es-ES_tradnl" sz="1600" i="1" dirty="0" smtClean="0">
                <a:latin typeface="+mn-lt"/>
                <a:ea typeface="+mn-ea"/>
                <a:cs typeface="+mn-cs"/>
              </a:rPr>
              <a:t> </a:t>
            </a:r>
            <a:r>
              <a:rPr lang="es-ES_tradnl" sz="1600" i="1" dirty="0" err="1" smtClean="0">
                <a:latin typeface="+mn-lt"/>
                <a:ea typeface="+mn-ea"/>
                <a:cs typeface="+mn-cs"/>
              </a:rPr>
              <a:t>opinions</a:t>
            </a:r>
            <a:r>
              <a:rPr lang="es-ES_tradnl" sz="1600" i="1" dirty="0" smtClean="0">
                <a:latin typeface="+mn-lt"/>
                <a:ea typeface="+mn-ea"/>
                <a:cs typeface="+mn-cs"/>
              </a:rPr>
              <a:t>.</a:t>
            </a:r>
            <a:endParaRPr lang="es-ES_tradnl" sz="1600" dirty="0" smtClean="0">
              <a:latin typeface="+mn-lt"/>
              <a:ea typeface="+mn-ea"/>
              <a:cs typeface="+mn-cs"/>
            </a:endParaRPr>
          </a:p>
          <a:p>
            <a:pPr fontAlgn="auto">
              <a:spcBef>
                <a:spcPts val="0"/>
              </a:spcBef>
              <a:spcAft>
                <a:spcPts val="0"/>
              </a:spcAft>
              <a:defRPr/>
            </a:pPr>
            <a:r>
              <a:rPr lang="es-ES_tradnl" sz="1600" i="1" dirty="0" smtClean="0">
                <a:latin typeface="+mn-lt"/>
                <a:ea typeface="+mn-ea"/>
                <a:cs typeface="+mn-cs"/>
              </a:rPr>
              <a:t>4.1 </a:t>
            </a:r>
            <a:r>
              <a:rPr lang="es-ES_tradnl" sz="1600" i="1" dirty="0" err="1" smtClean="0">
                <a:latin typeface="+mn-lt"/>
                <a:ea typeface="+mn-ea"/>
                <a:cs typeface="+mn-cs"/>
              </a:rPr>
              <a:t>Demonstrate</a:t>
            </a:r>
            <a:r>
              <a:rPr lang="es-ES_tradnl" sz="1600" i="1" dirty="0" smtClean="0">
                <a:latin typeface="+mn-lt"/>
                <a:ea typeface="+mn-ea"/>
                <a:cs typeface="+mn-cs"/>
              </a:rPr>
              <a:t> </a:t>
            </a:r>
            <a:r>
              <a:rPr lang="es-ES_tradnl" sz="1600" i="1" dirty="0" err="1" smtClean="0">
                <a:latin typeface="+mn-lt"/>
                <a:ea typeface="+mn-ea"/>
                <a:cs typeface="+mn-cs"/>
              </a:rPr>
              <a:t>understanding</a:t>
            </a:r>
            <a:r>
              <a:rPr lang="es-ES_tradnl" sz="1600" i="1" dirty="0" smtClean="0">
                <a:latin typeface="+mn-lt"/>
                <a:ea typeface="+mn-ea"/>
                <a:cs typeface="+mn-cs"/>
              </a:rPr>
              <a:t> of </a:t>
            </a:r>
            <a:r>
              <a:rPr lang="es-ES_tradnl" sz="1600" i="1" dirty="0" err="1" smtClean="0">
                <a:latin typeface="+mn-lt"/>
                <a:ea typeface="+mn-ea"/>
                <a:cs typeface="+mn-cs"/>
              </a:rPr>
              <a:t>the</a:t>
            </a:r>
            <a:r>
              <a:rPr lang="es-ES_tradnl" sz="1600" i="1" dirty="0" smtClean="0">
                <a:latin typeface="+mn-lt"/>
                <a:ea typeface="+mn-ea"/>
                <a:cs typeface="+mn-cs"/>
              </a:rPr>
              <a:t> </a:t>
            </a:r>
            <a:r>
              <a:rPr lang="es-ES_tradnl" sz="1600" i="1" dirty="0" err="1" smtClean="0">
                <a:latin typeface="+mn-lt"/>
                <a:ea typeface="+mn-ea"/>
                <a:cs typeface="+mn-cs"/>
              </a:rPr>
              <a:t>nature</a:t>
            </a:r>
            <a:r>
              <a:rPr lang="es-ES_tradnl" sz="1600" i="1" dirty="0" smtClean="0">
                <a:latin typeface="+mn-lt"/>
                <a:ea typeface="+mn-ea"/>
                <a:cs typeface="+mn-cs"/>
              </a:rPr>
              <a:t> of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through</a:t>
            </a:r>
            <a:r>
              <a:rPr lang="es-ES_tradnl" sz="1600" i="1" dirty="0" smtClean="0">
                <a:latin typeface="+mn-lt"/>
                <a:ea typeface="+mn-ea"/>
                <a:cs typeface="+mn-cs"/>
              </a:rPr>
              <a:t> </a:t>
            </a:r>
            <a:r>
              <a:rPr lang="es-ES_tradnl" sz="1600" i="1" dirty="0" err="1" smtClean="0">
                <a:latin typeface="+mn-lt"/>
                <a:ea typeface="+mn-ea"/>
                <a:cs typeface="+mn-cs"/>
              </a:rPr>
              <a:t>comparisons</a:t>
            </a:r>
            <a:r>
              <a:rPr lang="es-ES_tradnl" sz="1600" i="1" dirty="0" smtClean="0">
                <a:latin typeface="+mn-lt"/>
                <a:ea typeface="+mn-ea"/>
                <a:cs typeface="+mn-cs"/>
              </a:rPr>
              <a:t> of </a:t>
            </a:r>
            <a:r>
              <a:rPr lang="es-ES_tradnl" sz="1600" i="1" dirty="0" err="1" smtClean="0">
                <a:latin typeface="+mn-lt"/>
                <a:ea typeface="+mn-ea"/>
                <a:cs typeface="+mn-cs"/>
              </a:rPr>
              <a:t>the</a:t>
            </a:r>
            <a:r>
              <a:rPr lang="es-ES_tradnl" sz="1600" i="1" dirty="0" smtClean="0">
                <a:latin typeface="+mn-lt"/>
                <a:ea typeface="+mn-ea"/>
                <a:cs typeface="+mn-cs"/>
              </a:rPr>
              <a:t>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studied</a:t>
            </a:r>
            <a:r>
              <a:rPr lang="es-ES_tradnl" sz="1600" i="1" dirty="0" smtClean="0">
                <a:latin typeface="+mn-lt"/>
                <a:ea typeface="+mn-ea"/>
                <a:cs typeface="+mn-cs"/>
              </a:rPr>
              <a:t> and </a:t>
            </a:r>
            <a:r>
              <a:rPr lang="es-ES_tradnl" sz="1600" i="1" dirty="0" err="1" smtClean="0">
                <a:latin typeface="+mn-lt"/>
                <a:ea typeface="+mn-ea"/>
                <a:cs typeface="+mn-cs"/>
              </a:rPr>
              <a:t>their</a:t>
            </a:r>
            <a:r>
              <a:rPr lang="es-ES_tradnl" sz="1600" i="1" dirty="0" smtClean="0">
                <a:latin typeface="+mn-lt"/>
                <a:ea typeface="+mn-ea"/>
                <a:cs typeface="+mn-cs"/>
              </a:rPr>
              <a:t> </a:t>
            </a:r>
            <a:r>
              <a:rPr lang="es-ES_tradnl" sz="1600" i="1" dirty="0" err="1" smtClean="0">
                <a:latin typeface="+mn-lt"/>
                <a:ea typeface="+mn-ea"/>
                <a:cs typeface="+mn-cs"/>
              </a:rPr>
              <a:t>own</a:t>
            </a:r>
            <a:r>
              <a:rPr lang="es-ES_tradnl" sz="1600" i="1" dirty="0" smtClean="0">
                <a:latin typeface="+mn-lt"/>
                <a:ea typeface="+mn-ea"/>
                <a:cs typeface="+mn-cs"/>
              </a:rPr>
              <a:t>.</a:t>
            </a:r>
          </a:p>
          <a:p>
            <a:pPr fontAlgn="auto">
              <a:spcBef>
                <a:spcPts val="0"/>
              </a:spcBef>
              <a:spcAft>
                <a:spcPts val="0"/>
              </a:spcAft>
              <a:defRPr/>
            </a:pPr>
            <a:r>
              <a:rPr lang="es-ES_tradnl" sz="3200" b="1" dirty="0" smtClean="0">
                <a:latin typeface="+mn-lt"/>
                <a:ea typeface="+mn-ea"/>
                <a:cs typeface="+mn-cs"/>
              </a:rPr>
              <a:t>Calentamiento: (5 min)</a:t>
            </a:r>
            <a:endParaRPr lang="es-ES_tradnl" sz="3000" dirty="0" smtClean="0">
              <a:solidFill>
                <a:srgbClr val="FF0000"/>
              </a:solidFill>
              <a:latin typeface="+mn-lt"/>
              <a:ea typeface="+mn-ea"/>
              <a:cs typeface="+mn-cs"/>
            </a:endParaRPr>
          </a:p>
          <a:p>
            <a:pPr marL="742950" indent="-742950" fontAlgn="auto">
              <a:spcBef>
                <a:spcPts val="0"/>
              </a:spcBef>
              <a:spcAft>
                <a:spcPts val="0"/>
              </a:spcAft>
              <a:buFont typeface="+mj-lt"/>
              <a:buAutoNum type="arabicPeriod"/>
              <a:defRPr/>
            </a:pPr>
            <a:r>
              <a:rPr lang="es-ES_tradnl" sz="3600" dirty="0" smtClean="0">
                <a:latin typeface="+mn-lt"/>
                <a:ea typeface="+mn-ea"/>
                <a:cs typeface="+mn-cs"/>
              </a:rPr>
              <a:t>¿Qué hiciste ayer?</a:t>
            </a:r>
          </a:p>
          <a:p>
            <a:pPr marL="742950" indent="-742950" fontAlgn="auto">
              <a:spcBef>
                <a:spcPts val="0"/>
              </a:spcBef>
              <a:spcAft>
                <a:spcPts val="0"/>
              </a:spcAft>
              <a:buFont typeface="+mj-lt"/>
              <a:buAutoNum type="arabicPeriod"/>
              <a:defRPr/>
            </a:pPr>
            <a:r>
              <a:rPr lang="es-ES_tradnl" sz="3600" dirty="0" smtClean="0">
                <a:latin typeface="+mn-lt"/>
                <a:ea typeface="+mn-ea"/>
                <a:cs typeface="+mn-cs"/>
              </a:rPr>
              <a:t>¿Quién te habló hoy por la mañana?</a:t>
            </a:r>
          </a:p>
          <a:p>
            <a:pPr marL="742950" indent="-742950" fontAlgn="auto">
              <a:spcBef>
                <a:spcPts val="0"/>
              </a:spcBef>
              <a:spcAft>
                <a:spcPts val="0"/>
              </a:spcAft>
              <a:buFont typeface="+mj-lt"/>
              <a:buAutoNum type="arabicPeriod"/>
              <a:defRPr/>
            </a:pPr>
            <a:r>
              <a:rPr lang="es-ES_tradnl" sz="3600" dirty="0" smtClean="0">
                <a:latin typeface="+mn-lt"/>
                <a:ea typeface="+mn-ea"/>
                <a:cs typeface="+mn-cs"/>
              </a:rPr>
              <a:t>¿Qué compraron tus amigos la ultima vez que fueron a una tienda?</a:t>
            </a:r>
          </a:p>
          <a:p>
            <a:pPr marL="742950" indent="-742950" fontAlgn="auto">
              <a:spcBef>
                <a:spcPts val="0"/>
              </a:spcBef>
              <a:spcAft>
                <a:spcPts val="0"/>
              </a:spcAft>
              <a:buFont typeface="+mj-lt"/>
              <a:buAutoNum type="arabicPeriod"/>
              <a:defRPr/>
            </a:pPr>
            <a:r>
              <a:rPr lang="es-ES_tradnl" sz="3600" dirty="0" smtClean="0">
                <a:latin typeface="+mn-lt"/>
                <a:ea typeface="+mn-ea"/>
                <a:cs typeface="+mn-cs"/>
              </a:rPr>
              <a:t>¿Qué estudiamos ayer?</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03200" y="981578"/>
            <a:ext cx="8940800" cy="5876421"/>
          </a:xfrm>
          <a:prstGeom prst="rect">
            <a:avLst/>
          </a:prstGeom>
        </p:spPr>
        <p:txBody>
          <a:bodyPr>
            <a:normAutofit/>
          </a:bodyPr>
          <a:lstStyle/>
          <a:p>
            <a:pPr fontAlgn="auto">
              <a:spcBef>
                <a:spcPct val="20000"/>
              </a:spcBef>
              <a:spcAft>
                <a:spcPts val="0"/>
              </a:spcAft>
              <a:defRPr/>
            </a:pPr>
            <a:r>
              <a:rPr lang="es-ES_tradnl" sz="4000" b="1" dirty="0" smtClean="0">
                <a:latin typeface="+mn-lt"/>
                <a:ea typeface="+mn-ea"/>
                <a:cs typeface="+mn-cs"/>
              </a:rPr>
              <a:t>–</a:t>
            </a:r>
            <a:r>
              <a:rPr lang="es-ES_tradnl" sz="4000" b="1" dirty="0" err="1">
                <a:latin typeface="+mn-lt"/>
                <a:ea typeface="+mn-ea"/>
                <a:cs typeface="+mn-cs"/>
              </a:rPr>
              <a:t>e</a:t>
            </a:r>
            <a:r>
              <a:rPr lang="es-ES_tradnl" sz="4000" b="1" dirty="0" err="1" smtClean="0">
                <a:latin typeface="+mn-lt"/>
                <a:ea typeface="+mn-ea"/>
                <a:cs typeface="+mn-cs"/>
              </a:rPr>
              <a:t>r</a:t>
            </a:r>
            <a:r>
              <a:rPr lang="es-ES_tradnl" sz="4000" b="1" dirty="0" smtClean="0">
                <a:latin typeface="+mn-lt"/>
                <a:ea typeface="+mn-ea"/>
                <a:cs typeface="+mn-cs"/>
              </a:rPr>
              <a:t> and –ir </a:t>
            </a:r>
            <a:r>
              <a:rPr lang="es-ES_tradnl" sz="4000" b="1" dirty="0" err="1" smtClean="0">
                <a:latin typeface="+mn-lt"/>
                <a:ea typeface="+mn-ea"/>
                <a:cs typeface="+mn-cs"/>
              </a:rPr>
              <a:t>verb</a:t>
            </a:r>
            <a:r>
              <a:rPr lang="es-ES_tradnl" sz="4000" b="1" dirty="0" smtClean="0">
                <a:latin typeface="+mn-lt"/>
                <a:ea typeface="+mn-ea"/>
                <a:cs typeface="+mn-cs"/>
              </a:rPr>
              <a:t> </a:t>
            </a:r>
            <a:r>
              <a:rPr lang="es-ES_tradnl" sz="4000" b="1" dirty="0" err="1" smtClean="0">
                <a:latin typeface="+mn-lt"/>
                <a:ea typeface="+mn-ea"/>
                <a:cs typeface="+mn-cs"/>
              </a:rPr>
              <a:t>endings</a:t>
            </a:r>
            <a:r>
              <a:rPr lang="es-ES_tradnl" sz="4000" b="1" dirty="0" smtClean="0">
                <a:latin typeface="+mn-lt"/>
                <a:ea typeface="+mn-ea"/>
                <a:cs typeface="+mn-cs"/>
              </a:rPr>
              <a:t> (</a:t>
            </a:r>
            <a:r>
              <a:rPr lang="es-ES_tradnl" sz="4000" b="1" dirty="0" err="1" smtClean="0">
                <a:latin typeface="+mn-lt"/>
                <a:ea typeface="+mn-ea"/>
                <a:cs typeface="+mn-cs"/>
              </a:rPr>
              <a:t>they’re</a:t>
            </a:r>
            <a:r>
              <a:rPr lang="es-ES_tradnl" sz="4000" b="1" dirty="0" smtClean="0">
                <a:latin typeface="+mn-lt"/>
                <a:ea typeface="+mn-ea"/>
                <a:cs typeface="+mn-cs"/>
              </a:rPr>
              <a:t> </a:t>
            </a:r>
            <a:r>
              <a:rPr lang="es-ES_tradnl" sz="4000" b="1" dirty="0" err="1" smtClean="0">
                <a:latin typeface="+mn-lt"/>
                <a:ea typeface="+mn-ea"/>
                <a:cs typeface="+mn-cs"/>
              </a:rPr>
              <a:t>identical</a:t>
            </a:r>
            <a:r>
              <a:rPr lang="es-ES_tradnl" sz="4000" b="1" dirty="0" smtClean="0">
                <a:latin typeface="+mn-lt"/>
                <a:ea typeface="+mn-ea"/>
                <a:cs typeface="+mn-cs"/>
              </a:rPr>
              <a:t>)</a:t>
            </a:r>
          </a:p>
          <a:p>
            <a:pPr fontAlgn="auto">
              <a:spcBef>
                <a:spcPct val="20000"/>
              </a:spcBef>
              <a:spcAft>
                <a:spcPts val="0"/>
              </a:spcAft>
              <a:defRPr/>
            </a:pPr>
            <a:endParaRPr lang="es-ES_tradnl" sz="4000" b="1" dirty="0">
              <a:latin typeface="+mn-lt"/>
              <a:ea typeface="+mn-ea"/>
              <a:cs typeface="+mn-cs"/>
            </a:endParaRPr>
          </a:p>
          <a:p>
            <a:pPr fontAlgn="auto">
              <a:spcBef>
                <a:spcPct val="20000"/>
              </a:spcBef>
              <a:spcAft>
                <a:spcPts val="0"/>
              </a:spcAft>
              <a:defRPr/>
            </a:pPr>
            <a:endParaRPr lang="es-ES_tradnl" sz="4000" b="1" dirty="0" smtClean="0">
              <a:latin typeface="+mn-lt"/>
              <a:ea typeface="+mn-ea"/>
              <a:cs typeface="+mn-cs"/>
            </a:endParaRPr>
          </a:p>
          <a:p>
            <a:pPr fontAlgn="auto">
              <a:spcBef>
                <a:spcPct val="20000"/>
              </a:spcBef>
              <a:spcAft>
                <a:spcPts val="0"/>
              </a:spcAft>
              <a:defRPr/>
            </a:pPr>
            <a:endParaRPr lang="es-ES_tradnl" sz="4000" b="1" dirty="0">
              <a:latin typeface="+mn-lt"/>
              <a:ea typeface="+mn-ea"/>
              <a:cs typeface="+mn-cs"/>
            </a:endParaRPr>
          </a:p>
          <a:p>
            <a:pPr fontAlgn="auto">
              <a:spcBef>
                <a:spcPct val="20000"/>
              </a:spcBef>
              <a:spcAft>
                <a:spcPts val="0"/>
              </a:spcAft>
              <a:defRPr/>
            </a:pPr>
            <a:endParaRPr lang="es-ES_tradnl" sz="4000" b="1" dirty="0" smtClean="0">
              <a:latin typeface="+mn-lt"/>
              <a:ea typeface="+mn-ea"/>
              <a:cs typeface="+mn-cs"/>
            </a:endParaRPr>
          </a:p>
          <a:p>
            <a:pPr fontAlgn="auto">
              <a:spcBef>
                <a:spcPct val="20000"/>
              </a:spcBef>
              <a:spcAft>
                <a:spcPts val="0"/>
              </a:spcAft>
              <a:defRPr/>
            </a:pPr>
            <a:r>
              <a:rPr lang="es-ES_tradnl" sz="4000" b="1" dirty="0" err="1" smtClean="0">
                <a:latin typeface="+mn-lt"/>
                <a:ea typeface="+mn-ea"/>
                <a:cs typeface="+mn-cs"/>
              </a:rPr>
              <a:t>Stem</a:t>
            </a:r>
            <a:r>
              <a:rPr lang="es-ES_tradnl" sz="4000" b="1" dirty="0" smtClean="0">
                <a:latin typeface="+mn-lt"/>
                <a:ea typeface="+mn-ea"/>
                <a:cs typeface="+mn-cs"/>
              </a:rPr>
              <a:t> </a:t>
            </a:r>
            <a:r>
              <a:rPr lang="es-ES_tradnl" sz="4000" b="1" dirty="0" err="1" smtClean="0">
                <a:latin typeface="+mn-lt"/>
                <a:ea typeface="+mn-ea"/>
                <a:cs typeface="+mn-cs"/>
              </a:rPr>
              <a:t>changing</a:t>
            </a:r>
            <a:r>
              <a:rPr lang="es-ES_tradnl" sz="4000" b="1" dirty="0" smtClean="0">
                <a:latin typeface="+mn-lt"/>
                <a:ea typeface="+mn-ea"/>
                <a:cs typeface="+mn-cs"/>
              </a:rPr>
              <a:t> </a:t>
            </a:r>
            <a:r>
              <a:rPr lang="es-ES_tradnl" sz="4000" b="1" dirty="0" err="1" smtClean="0">
                <a:latin typeface="+mn-lt"/>
                <a:ea typeface="+mn-ea"/>
                <a:cs typeface="+mn-cs"/>
              </a:rPr>
              <a:t>doesn’t</a:t>
            </a:r>
            <a:r>
              <a:rPr lang="es-ES_tradnl" sz="4000" b="1" dirty="0" smtClean="0">
                <a:latin typeface="+mn-lt"/>
                <a:ea typeface="+mn-ea"/>
                <a:cs typeface="+mn-cs"/>
              </a:rPr>
              <a:t> </a:t>
            </a:r>
            <a:r>
              <a:rPr lang="es-ES_tradnl" sz="4000" b="1" dirty="0" err="1" smtClean="0">
                <a:latin typeface="+mn-lt"/>
                <a:ea typeface="+mn-ea"/>
                <a:cs typeface="+mn-cs"/>
              </a:rPr>
              <a:t>happen</a:t>
            </a:r>
            <a:r>
              <a:rPr lang="es-ES_tradnl" sz="4000" b="1" dirty="0" smtClean="0">
                <a:latin typeface="+mn-lt"/>
                <a:ea typeface="+mn-ea"/>
                <a:cs typeface="+mn-cs"/>
              </a:rPr>
              <a:t> in </a:t>
            </a:r>
            <a:r>
              <a:rPr lang="es-ES_tradnl" sz="4000" b="1" dirty="0" err="1" smtClean="0">
                <a:latin typeface="+mn-lt"/>
                <a:ea typeface="+mn-ea"/>
                <a:cs typeface="+mn-cs"/>
              </a:rPr>
              <a:t>imperfect</a:t>
            </a:r>
            <a:endParaRPr lang="es-ES_tradnl" sz="4000" b="1" dirty="0" smtClean="0">
              <a:latin typeface="+mn-lt"/>
              <a:ea typeface="+mn-ea"/>
              <a:cs typeface="+mn-cs"/>
            </a:endParaRPr>
          </a:p>
        </p:txBody>
      </p:sp>
      <p:graphicFrame>
        <p:nvGraphicFramePr>
          <p:cNvPr id="4" name="Table 3"/>
          <p:cNvGraphicFramePr>
            <a:graphicFrameLocks noGrp="1"/>
          </p:cNvGraphicFramePr>
          <p:nvPr>
            <p:extLst>
              <p:ext uri="{D42A27DB-BD31-4B8C-83A1-F6EECF244321}">
                <p14:modId xmlns:p14="http://schemas.microsoft.com/office/powerpoint/2010/main" val="3770827678"/>
              </p:ext>
            </p:extLst>
          </p:nvPr>
        </p:nvGraphicFramePr>
        <p:xfrm>
          <a:off x="1802196" y="2730833"/>
          <a:ext cx="4960331" cy="2027382"/>
        </p:xfrm>
        <a:graphic>
          <a:graphicData uri="http://schemas.openxmlformats.org/drawingml/2006/table">
            <a:tbl>
              <a:tblPr firstRow="1" bandRow="1">
                <a:tableStyleId>{5C22544A-7EE6-4342-B048-85BDC9FD1C3A}</a:tableStyleId>
              </a:tblPr>
              <a:tblGrid>
                <a:gridCol w="2282782"/>
                <a:gridCol w="2677549"/>
              </a:tblGrid>
              <a:tr h="640147">
                <a:tc>
                  <a:txBody>
                    <a:bodyPr/>
                    <a:lstStyle/>
                    <a:p>
                      <a:r>
                        <a:rPr lang="en-US" sz="3600" b="0" dirty="0" smtClean="0">
                          <a:solidFill>
                            <a:schemeClr val="tx1"/>
                          </a:solidFill>
                        </a:rPr>
                        <a:t>-</a:t>
                      </a:r>
                      <a:r>
                        <a:rPr lang="en-US" sz="3600" b="0" dirty="0" err="1" smtClean="0">
                          <a:solidFill>
                            <a:schemeClr val="tx1"/>
                          </a:solidFill>
                        </a:rPr>
                        <a:t>ía</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0" dirty="0" smtClean="0">
                          <a:solidFill>
                            <a:schemeClr val="tx1"/>
                          </a:solidFill>
                        </a:rPr>
                        <a:t>-</a:t>
                      </a:r>
                      <a:r>
                        <a:rPr lang="en-US" sz="3600" b="0" dirty="0" err="1" smtClean="0">
                          <a:solidFill>
                            <a:schemeClr val="tx1"/>
                          </a:solidFill>
                        </a:rPr>
                        <a:t>íamos</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640147">
                <a:tc>
                  <a:txBody>
                    <a:bodyPr/>
                    <a:lstStyle/>
                    <a:p>
                      <a:r>
                        <a:rPr lang="en-US" sz="3600" b="0" dirty="0" smtClean="0">
                          <a:solidFill>
                            <a:schemeClr val="tx1"/>
                          </a:solidFill>
                        </a:rPr>
                        <a:t>-</a:t>
                      </a:r>
                      <a:r>
                        <a:rPr lang="en-US" sz="3600" b="0" dirty="0" err="1" smtClean="0">
                          <a:solidFill>
                            <a:schemeClr val="tx1"/>
                          </a:solidFill>
                        </a:rPr>
                        <a:t>ías</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0" dirty="0" smtClean="0">
                          <a:solidFill>
                            <a:schemeClr val="tx1"/>
                          </a:solidFill>
                        </a:rPr>
                        <a:t>-</a:t>
                      </a:r>
                      <a:r>
                        <a:rPr lang="en-US" sz="3600" b="0" dirty="0" err="1" smtClean="0">
                          <a:solidFill>
                            <a:schemeClr val="tx1"/>
                          </a:solidFill>
                        </a:rPr>
                        <a:t>íais</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747088">
                <a:tc>
                  <a:txBody>
                    <a:bodyPr/>
                    <a:lstStyle/>
                    <a:p>
                      <a:r>
                        <a:rPr lang="en-US" sz="3600" b="0" dirty="0" smtClean="0">
                          <a:solidFill>
                            <a:schemeClr val="tx1"/>
                          </a:solidFill>
                        </a:rPr>
                        <a:t>-</a:t>
                      </a:r>
                      <a:r>
                        <a:rPr lang="en-US" sz="3600" b="0" dirty="0" err="1" smtClean="0">
                          <a:solidFill>
                            <a:schemeClr val="tx1"/>
                          </a:solidFill>
                        </a:rPr>
                        <a:t>ía</a:t>
                      </a:r>
                      <a:endParaRPr lang="en-US" sz="3600" b="1" dirty="0" smtClean="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0" dirty="0" smtClean="0">
                          <a:solidFill>
                            <a:schemeClr val="tx1"/>
                          </a:solidFill>
                        </a:rPr>
                        <a:t>-</a:t>
                      </a:r>
                      <a:r>
                        <a:rPr lang="en-US" sz="3600" b="0" dirty="0" err="1" smtClean="0">
                          <a:solidFill>
                            <a:schemeClr val="tx1"/>
                          </a:solidFill>
                        </a:rPr>
                        <a:t>ían</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
        <p:nvSpPr>
          <p:cNvPr id="6" name="Title 1"/>
          <p:cNvSpPr txBox="1">
            <a:spLocks/>
          </p:cNvSpPr>
          <p:nvPr/>
        </p:nvSpPr>
        <p:spPr bwMode="auto">
          <a:xfrm>
            <a:off x="0" y="-279400"/>
            <a:ext cx="914400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s-HN" b="1" u="sng" dirty="0" smtClean="0">
                <a:latin typeface="Calibri" charset="0"/>
              </a:rPr>
              <a:t>Imperfect Día 1</a:t>
            </a:r>
            <a:endParaRPr lang="es-HN" b="1" u="sng" dirty="0">
              <a:latin typeface="Calibri" charset="0"/>
            </a:endParaRPr>
          </a:p>
        </p:txBody>
      </p:sp>
    </p:spTree>
    <p:extLst>
      <p:ext uri="{BB962C8B-B14F-4D97-AF65-F5344CB8AC3E}">
        <p14:creationId xmlns:p14="http://schemas.microsoft.com/office/powerpoint/2010/main" val="16312392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ctrTitle"/>
          </p:nvPr>
        </p:nvSpPr>
        <p:spPr>
          <a:xfrm>
            <a:off x="0" y="-279400"/>
            <a:ext cx="9144000" cy="1238250"/>
          </a:xfrm>
        </p:spPr>
        <p:txBody>
          <a:bodyPr/>
          <a:lstStyle/>
          <a:p>
            <a:pPr eaLnBrk="1" hangingPunct="1"/>
            <a:r>
              <a:rPr lang="es-HN" b="1" u="sng" dirty="0" smtClean="0">
                <a:latin typeface="Calibri" charset="0"/>
              </a:rPr>
              <a:t>Imperfect Día 1</a:t>
            </a:r>
            <a:endParaRPr lang="es-HN" b="1" u="sng" dirty="0">
              <a:latin typeface="Calibri" charset="0"/>
            </a:endParaRPr>
          </a:p>
        </p:txBody>
      </p:sp>
      <p:sp>
        <p:nvSpPr>
          <p:cNvPr id="5" name="Subtitle 2"/>
          <p:cNvSpPr txBox="1">
            <a:spLocks/>
          </p:cNvSpPr>
          <p:nvPr/>
        </p:nvSpPr>
        <p:spPr>
          <a:xfrm>
            <a:off x="203200" y="760413"/>
            <a:ext cx="8940800" cy="2894900"/>
          </a:xfrm>
          <a:prstGeom prst="rect">
            <a:avLst/>
          </a:prstGeom>
        </p:spPr>
        <p:txBody>
          <a:bodyPr>
            <a:normAutofit/>
          </a:bodyPr>
          <a:lstStyle/>
          <a:p>
            <a:pPr fontAlgn="auto">
              <a:spcBef>
                <a:spcPct val="20000"/>
              </a:spcBef>
              <a:spcAft>
                <a:spcPts val="0"/>
              </a:spcAft>
              <a:defRPr/>
            </a:pPr>
            <a:r>
              <a:rPr lang="es-ES_tradnl" sz="3200" b="1" dirty="0" smtClean="0">
                <a:latin typeface="+mn-lt"/>
                <a:ea typeface="+mn-ea"/>
                <a:cs typeface="+mn-cs"/>
              </a:rPr>
              <a:t>¡¡¡GOOD NEWS, EVERYONE!!!</a:t>
            </a:r>
          </a:p>
          <a:p>
            <a:pPr fontAlgn="auto">
              <a:spcBef>
                <a:spcPct val="20000"/>
              </a:spcBef>
              <a:spcAft>
                <a:spcPts val="0"/>
              </a:spcAft>
              <a:defRPr/>
            </a:pPr>
            <a:r>
              <a:rPr lang="en-US" sz="3200" b="1" dirty="0" smtClean="0">
                <a:latin typeface="+mn-lt"/>
                <a:ea typeface="+mn-ea"/>
                <a:cs typeface="+mn-cs"/>
              </a:rPr>
              <a:t>	</a:t>
            </a:r>
            <a:r>
              <a:rPr lang="en-US" sz="3200" dirty="0" smtClean="0">
                <a:latin typeface="+mn-lt"/>
                <a:ea typeface="+mn-ea"/>
                <a:cs typeface="+mn-cs"/>
              </a:rPr>
              <a:t>There are only 3 irregular verbs in imperfect.  There are no stem changes, and nothing else odd.</a:t>
            </a:r>
          </a:p>
          <a:p>
            <a:pPr fontAlgn="auto">
              <a:spcBef>
                <a:spcPct val="20000"/>
              </a:spcBef>
              <a:spcAft>
                <a:spcPts val="0"/>
              </a:spcAft>
              <a:defRPr/>
            </a:pPr>
            <a:endParaRPr lang="en-US" sz="3200" b="1" dirty="0">
              <a:latin typeface="+mn-lt"/>
              <a:ea typeface="+mn-ea"/>
              <a:cs typeface="+mn-cs"/>
            </a:endParaRPr>
          </a:p>
          <a:p>
            <a:pPr fontAlgn="auto">
              <a:spcBef>
                <a:spcPct val="20000"/>
              </a:spcBef>
              <a:spcAft>
                <a:spcPts val="0"/>
              </a:spcAft>
              <a:defRPr/>
            </a:pPr>
            <a:r>
              <a:rPr lang="en-US" sz="3200" b="1" dirty="0" smtClean="0">
                <a:latin typeface="+mn-lt"/>
                <a:ea typeface="+mn-ea"/>
                <a:cs typeface="+mn-cs"/>
              </a:rPr>
              <a:t>1. </a:t>
            </a:r>
            <a:r>
              <a:rPr lang="en-US" sz="3200" b="1" dirty="0" err="1" smtClean="0">
                <a:latin typeface="+mn-lt"/>
                <a:ea typeface="+mn-ea"/>
                <a:cs typeface="+mn-cs"/>
              </a:rPr>
              <a:t>Ser</a:t>
            </a:r>
            <a:endParaRPr lang="en-US" sz="3200" b="1" dirty="0" smtClean="0">
              <a:latin typeface="+mn-lt"/>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2395252426"/>
              </p:ext>
            </p:extLst>
          </p:nvPr>
        </p:nvGraphicFramePr>
        <p:xfrm>
          <a:off x="1647722" y="3709016"/>
          <a:ext cx="4960331" cy="2027382"/>
        </p:xfrm>
        <a:graphic>
          <a:graphicData uri="http://schemas.openxmlformats.org/drawingml/2006/table">
            <a:tbl>
              <a:tblPr firstRow="1" bandRow="1">
                <a:tableStyleId>{5C22544A-7EE6-4342-B048-85BDC9FD1C3A}</a:tableStyleId>
              </a:tblPr>
              <a:tblGrid>
                <a:gridCol w="2282782"/>
                <a:gridCol w="2677549"/>
              </a:tblGrid>
              <a:tr h="640147">
                <a:tc>
                  <a:txBody>
                    <a:bodyPr/>
                    <a:lstStyle/>
                    <a:p>
                      <a:r>
                        <a:rPr lang="en-US" sz="3600" b="0" dirty="0" smtClean="0">
                          <a:solidFill>
                            <a:schemeClr val="tx1"/>
                          </a:solidFill>
                        </a:rPr>
                        <a:t>era</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0" dirty="0" err="1" smtClean="0">
                          <a:solidFill>
                            <a:schemeClr val="tx1"/>
                          </a:solidFill>
                        </a:rPr>
                        <a:t>éramos</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640147">
                <a:tc>
                  <a:txBody>
                    <a:bodyPr/>
                    <a:lstStyle/>
                    <a:p>
                      <a:r>
                        <a:rPr lang="en-US" sz="3600" b="0" dirty="0" smtClean="0">
                          <a:solidFill>
                            <a:schemeClr val="tx1"/>
                          </a:solidFill>
                        </a:rPr>
                        <a:t>eras</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747088">
                <a:tc>
                  <a:txBody>
                    <a:bodyPr/>
                    <a:lstStyle/>
                    <a:p>
                      <a:r>
                        <a:rPr lang="en-US" sz="3600" b="0" dirty="0" smtClean="0">
                          <a:solidFill>
                            <a:schemeClr val="tx1"/>
                          </a:solidFill>
                        </a:rPr>
                        <a:t>era</a:t>
                      </a:r>
                      <a:endParaRPr lang="en-US" sz="3600" b="1" dirty="0" smtClean="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0" dirty="0" err="1" smtClean="0">
                          <a:solidFill>
                            <a:schemeClr val="tx1"/>
                          </a:solidFill>
                        </a:rPr>
                        <a:t>eran</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8124467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ctrTitle"/>
          </p:nvPr>
        </p:nvSpPr>
        <p:spPr>
          <a:xfrm>
            <a:off x="0" y="-279400"/>
            <a:ext cx="9144000" cy="1238250"/>
          </a:xfrm>
        </p:spPr>
        <p:txBody>
          <a:bodyPr/>
          <a:lstStyle/>
          <a:p>
            <a:pPr eaLnBrk="1" hangingPunct="1"/>
            <a:r>
              <a:rPr lang="es-HN" b="1" u="sng" dirty="0" smtClean="0">
                <a:latin typeface="Calibri" charset="0"/>
              </a:rPr>
              <a:t>Imperfect Día 1</a:t>
            </a:r>
            <a:endParaRPr lang="es-HN" b="1" u="sng" dirty="0">
              <a:latin typeface="Calibri" charset="0"/>
            </a:endParaRPr>
          </a:p>
        </p:txBody>
      </p:sp>
      <p:sp>
        <p:nvSpPr>
          <p:cNvPr id="5" name="Subtitle 2"/>
          <p:cNvSpPr txBox="1">
            <a:spLocks/>
          </p:cNvSpPr>
          <p:nvPr/>
        </p:nvSpPr>
        <p:spPr>
          <a:xfrm>
            <a:off x="203200" y="760413"/>
            <a:ext cx="8940800" cy="2894900"/>
          </a:xfrm>
          <a:prstGeom prst="rect">
            <a:avLst/>
          </a:prstGeom>
        </p:spPr>
        <p:txBody>
          <a:bodyPr>
            <a:normAutofit/>
          </a:bodyPr>
          <a:lstStyle/>
          <a:p>
            <a:pPr fontAlgn="auto">
              <a:spcBef>
                <a:spcPct val="20000"/>
              </a:spcBef>
              <a:spcAft>
                <a:spcPts val="0"/>
              </a:spcAft>
              <a:defRPr/>
            </a:pPr>
            <a:r>
              <a:rPr lang="es-ES_tradnl" sz="3200" b="1" dirty="0" smtClean="0">
                <a:latin typeface="+mn-lt"/>
                <a:ea typeface="+mn-ea"/>
                <a:cs typeface="+mn-cs"/>
              </a:rPr>
              <a:t>¡¡¡GOOD NEWS, EVERYONE!!!</a:t>
            </a:r>
          </a:p>
          <a:p>
            <a:pPr fontAlgn="auto">
              <a:spcBef>
                <a:spcPct val="20000"/>
              </a:spcBef>
              <a:spcAft>
                <a:spcPts val="0"/>
              </a:spcAft>
              <a:defRPr/>
            </a:pPr>
            <a:r>
              <a:rPr lang="en-US" sz="3200" b="1" dirty="0" smtClean="0">
                <a:latin typeface="+mn-lt"/>
                <a:ea typeface="+mn-ea"/>
                <a:cs typeface="+mn-cs"/>
              </a:rPr>
              <a:t>	</a:t>
            </a:r>
            <a:r>
              <a:rPr lang="en-US" sz="3200" dirty="0" smtClean="0">
                <a:latin typeface="+mn-lt"/>
                <a:ea typeface="+mn-ea"/>
                <a:cs typeface="+mn-cs"/>
              </a:rPr>
              <a:t>There are only 3 irregular verbs in imperfect.  There are no stem changes, and nothing else odd.</a:t>
            </a:r>
          </a:p>
          <a:p>
            <a:pPr fontAlgn="auto">
              <a:spcBef>
                <a:spcPct val="20000"/>
              </a:spcBef>
              <a:spcAft>
                <a:spcPts val="0"/>
              </a:spcAft>
              <a:defRPr/>
            </a:pPr>
            <a:endParaRPr lang="en-US" sz="3200" b="1" dirty="0">
              <a:latin typeface="+mn-lt"/>
              <a:ea typeface="+mn-ea"/>
              <a:cs typeface="+mn-cs"/>
            </a:endParaRPr>
          </a:p>
          <a:p>
            <a:pPr fontAlgn="auto">
              <a:spcBef>
                <a:spcPct val="20000"/>
              </a:spcBef>
              <a:spcAft>
                <a:spcPts val="0"/>
              </a:spcAft>
              <a:defRPr/>
            </a:pPr>
            <a:r>
              <a:rPr lang="en-US" sz="3200" b="1" dirty="0">
                <a:latin typeface="+mn-lt"/>
                <a:ea typeface="+mn-ea"/>
                <a:cs typeface="+mn-cs"/>
              </a:rPr>
              <a:t>2</a:t>
            </a:r>
            <a:r>
              <a:rPr lang="en-US" sz="3200" b="1" dirty="0" smtClean="0">
                <a:latin typeface="+mn-lt"/>
                <a:ea typeface="+mn-ea"/>
                <a:cs typeface="+mn-cs"/>
              </a:rPr>
              <a:t>. </a:t>
            </a:r>
            <a:r>
              <a:rPr lang="en-US" sz="3200" b="1" dirty="0" err="1" smtClean="0">
                <a:latin typeface="+mn-lt"/>
                <a:ea typeface="+mn-ea"/>
                <a:cs typeface="+mn-cs"/>
              </a:rPr>
              <a:t>Ir</a:t>
            </a:r>
            <a:endParaRPr lang="en-US" sz="3200" b="1" dirty="0" smtClean="0">
              <a:latin typeface="+mn-lt"/>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1762278591"/>
              </p:ext>
            </p:extLst>
          </p:nvPr>
        </p:nvGraphicFramePr>
        <p:xfrm>
          <a:off x="1647722" y="3709016"/>
          <a:ext cx="4960331" cy="2027382"/>
        </p:xfrm>
        <a:graphic>
          <a:graphicData uri="http://schemas.openxmlformats.org/drawingml/2006/table">
            <a:tbl>
              <a:tblPr firstRow="1" bandRow="1">
                <a:tableStyleId>{5C22544A-7EE6-4342-B048-85BDC9FD1C3A}</a:tableStyleId>
              </a:tblPr>
              <a:tblGrid>
                <a:gridCol w="2282782"/>
                <a:gridCol w="2677549"/>
              </a:tblGrid>
              <a:tr h="640147">
                <a:tc>
                  <a:txBody>
                    <a:bodyPr/>
                    <a:lstStyle/>
                    <a:p>
                      <a:r>
                        <a:rPr lang="en-US" sz="3600" b="0" dirty="0" err="1" smtClean="0">
                          <a:solidFill>
                            <a:schemeClr val="tx1"/>
                          </a:solidFill>
                        </a:rPr>
                        <a:t>iba</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0" dirty="0" err="1" smtClean="0">
                          <a:solidFill>
                            <a:schemeClr val="tx1"/>
                          </a:solidFill>
                        </a:rPr>
                        <a:t>íbamos</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640147">
                <a:tc>
                  <a:txBody>
                    <a:bodyPr/>
                    <a:lstStyle/>
                    <a:p>
                      <a:r>
                        <a:rPr lang="en-US" sz="3600" b="0" dirty="0" err="1" smtClean="0">
                          <a:solidFill>
                            <a:schemeClr val="tx1"/>
                          </a:solidFill>
                        </a:rPr>
                        <a:t>ibas</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747088">
                <a:tc>
                  <a:txBody>
                    <a:bodyPr/>
                    <a:lstStyle/>
                    <a:p>
                      <a:r>
                        <a:rPr lang="en-US" sz="3600" b="0" dirty="0" err="1" smtClean="0">
                          <a:solidFill>
                            <a:schemeClr val="tx1"/>
                          </a:solidFill>
                        </a:rPr>
                        <a:t>iba</a:t>
                      </a:r>
                      <a:endParaRPr lang="en-US" sz="3600" b="1" dirty="0" smtClean="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0" dirty="0" err="1" smtClean="0">
                          <a:solidFill>
                            <a:schemeClr val="tx1"/>
                          </a:solidFill>
                        </a:rPr>
                        <a:t>iban</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4797228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ctrTitle"/>
          </p:nvPr>
        </p:nvSpPr>
        <p:spPr>
          <a:xfrm>
            <a:off x="0" y="-279400"/>
            <a:ext cx="9144000" cy="1238250"/>
          </a:xfrm>
        </p:spPr>
        <p:txBody>
          <a:bodyPr/>
          <a:lstStyle/>
          <a:p>
            <a:pPr eaLnBrk="1" hangingPunct="1"/>
            <a:r>
              <a:rPr lang="es-HN" b="1" u="sng" dirty="0" smtClean="0">
                <a:latin typeface="Calibri" charset="0"/>
              </a:rPr>
              <a:t>Imperfect Día 1</a:t>
            </a:r>
            <a:endParaRPr lang="es-HN" b="1" u="sng" dirty="0">
              <a:latin typeface="Calibri" charset="0"/>
            </a:endParaRPr>
          </a:p>
        </p:txBody>
      </p:sp>
      <p:sp>
        <p:nvSpPr>
          <p:cNvPr id="5" name="Subtitle 2"/>
          <p:cNvSpPr txBox="1">
            <a:spLocks/>
          </p:cNvSpPr>
          <p:nvPr/>
        </p:nvSpPr>
        <p:spPr>
          <a:xfrm>
            <a:off x="203200" y="760413"/>
            <a:ext cx="8940800" cy="2894900"/>
          </a:xfrm>
          <a:prstGeom prst="rect">
            <a:avLst/>
          </a:prstGeom>
        </p:spPr>
        <p:txBody>
          <a:bodyPr>
            <a:normAutofit/>
          </a:bodyPr>
          <a:lstStyle/>
          <a:p>
            <a:pPr fontAlgn="auto">
              <a:spcBef>
                <a:spcPct val="20000"/>
              </a:spcBef>
              <a:spcAft>
                <a:spcPts val="0"/>
              </a:spcAft>
              <a:defRPr/>
            </a:pPr>
            <a:r>
              <a:rPr lang="es-ES_tradnl" sz="3200" b="1" dirty="0" smtClean="0">
                <a:latin typeface="+mn-lt"/>
                <a:ea typeface="+mn-ea"/>
                <a:cs typeface="+mn-cs"/>
              </a:rPr>
              <a:t>¡¡¡GOOD NEWS, EVERYONE!!!</a:t>
            </a:r>
          </a:p>
          <a:p>
            <a:pPr fontAlgn="auto">
              <a:spcBef>
                <a:spcPct val="20000"/>
              </a:spcBef>
              <a:spcAft>
                <a:spcPts val="0"/>
              </a:spcAft>
              <a:defRPr/>
            </a:pPr>
            <a:r>
              <a:rPr lang="en-US" sz="3200" b="1" dirty="0" smtClean="0">
                <a:latin typeface="+mn-lt"/>
                <a:ea typeface="+mn-ea"/>
                <a:cs typeface="+mn-cs"/>
              </a:rPr>
              <a:t>	</a:t>
            </a:r>
            <a:r>
              <a:rPr lang="en-US" sz="3200" dirty="0" smtClean="0">
                <a:latin typeface="+mn-lt"/>
                <a:ea typeface="+mn-ea"/>
                <a:cs typeface="+mn-cs"/>
              </a:rPr>
              <a:t>There are only 3 irregular verbs in imperfect.  There are no stem changes, and nothing else odd.</a:t>
            </a:r>
          </a:p>
          <a:p>
            <a:pPr fontAlgn="auto">
              <a:spcBef>
                <a:spcPct val="20000"/>
              </a:spcBef>
              <a:spcAft>
                <a:spcPts val="0"/>
              </a:spcAft>
              <a:defRPr/>
            </a:pPr>
            <a:endParaRPr lang="en-US" sz="3200" b="1" dirty="0">
              <a:latin typeface="+mn-lt"/>
              <a:ea typeface="+mn-ea"/>
              <a:cs typeface="+mn-cs"/>
            </a:endParaRPr>
          </a:p>
          <a:p>
            <a:pPr fontAlgn="auto">
              <a:spcBef>
                <a:spcPct val="20000"/>
              </a:spcBef>
              <a:spcAft>
                <a:spcPts val="0"/>
              </a:spcAft>
              <a:defRPr/>
            </a:pPr>
            <a:r>
              <a:rPr lang="en-US" sz="3200" b="1" dirty="0">
                <a:latin typeface="+mn-lt"/>
                <a:ea typeface="+mn-ea"/>
                <a:cs typeface="+mn-cs"/>
              </a:rPr>
              <a:t>3</a:t>
            </a:r>
            <a:r>
              <a:rPr lang="en-US" sz="3200" b="1" dirty="0" smtClean="0">
                <a:latin typeface="+mn-lt"/>
                <a:ea typeface="+mn-ea"/>
                <a:cs typeface="+mn-cs"/>
              </a:rPr>
              <a:t>. </a:t>
            </a:r>
            <a:r>
              <a:rPr lang="en-US" sz="3200" b="1" dirty="0" err="1" smtClean="0">
                <a:latin typeface="+mn-lt"/>
                <a:ea typeface="+mn-ea"/>
                <a:cs typeface="+mn-cs"/>
              </a:rPr>
              <a:t>Ver</a:t>
            </a:r>
            <a:endParaRPr lang="en-US" sz="3200" b="1" dirty="0" smtClean="0">
              <a:latin typeface="+mn-lt"/>
              <a:ea typeface="+mn-ea"/>
              <a:cs typeface="+mn-cs"/>
            </a:endParaRPr>
          </a:p>
        </p:txBody>
      </p:sp>
      <p:graphicFrame>
        <p:nvGraphicFramePr>
          <p:cNvPr id="7" name="Table 6"/>
          <p:cNvGraphicFramePr>
            <a:graphicFrameLocks noGrp="1"/>
          </p:cNvGraphicFramePr>
          <p:nvPr>
            <p:extLst>
              <p:ext uri="{D42A27DB-BD31-4B8C-83A1-F6EECF244321}">
                <p14:modId xmlns:p14="http://schemas.microsoft.com/office/powerpoint/2010/main" val="3822115803"/>
              </p:ext>
            </p:extLst>
          </p:nvPr>
        </p:nvGraphicFramePr>
        <p:xfrm>
          <a:off x="1647722" y="3709016"/>
          <a:ext cx="4960331" cy="2027382"/>
        </p:xfrm>
        <a:graphic>
          <a:graphicData uri="http://schemas.openxmlformats.org/drawingml/2006/table">
            <a:tbl>
              <a:tblPr firstRow="1" bandRow="1">
                <a:tableStyleId>{5C22544A-7EE6-4342-B048-85BDC9FD1C3A}</a:tableStyleId>
              </a:tblPr>
              <a:tblGrid>
                <a:gridCol w="2282782"/>
                <a:gridCol w="2677549"/>
              </a:tblGrid>
              <a:tr h="640147">
                <a:tc>
                  <a:txBody>
                    <a:bodyPr/>
                    <a:lstStyle/>
                    <a:p>
                      <a:r>
                        <a:rPr lang="en-US" sz="3600" b="0" dirty="0" err="1" smtClean="0">
                          <a:solidFill>
                            <a:schemeClr val="tx1"/>
                          </a:solidFill>
                        </a:rPr>
                        <a:t>veía</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0" dirty="0" err="1" smtClean="0">
                          <a:solidFill>
                            <a:schemeClr val="tx1"/>
                          </a:solidFill>
                        </a:rPr>
                        <a:t>veíamos</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640147">
                <a:tc>
                  <a:txBody>
                    <a:bodyPr/>
                    <a:lstStyle/>
                    <a:p>
                      <a:r>
                        <a:rPr lang="en-US" sz="3600" b="0" dirty="0" err="1" smtClean="0">
                          <a:solidFill>
                            <a:schemeClr val="tx1"/>
                          </a:solidFill>
                        </a:rPr>
                        <a:t>veías</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747088">
                <a:tc>
                  <a:txBody>
                    <a:bodyPr/>
                    <a:lstStyle/>
                    <a:p>
                      <a:r>
                        <a:rPr lang="en-US" sz="3600" b="0" dirty="0" err="1" smtClean="0">
                          <a:solidFill>
                            <a:schemeClr val="tx1"/>
                          </a:solidFill>
                        </a:rPr>
                        <a:t>veía</a:t>
                      </a:r>
                      <a:endParaRPr lang="en-US" sz="3600" b="1" dirty="0" smtClean="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0" dirty="0" err="1" smtClean="0">
                          <a:solidFill>
                            <a:schemeClr val="tx1"/>
                          </a:solidFill>
                        </a:rPr>
                        <a:t>veían</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64267953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ctrTitle"/>
          </p:nvPr>
        </p:nvSpPr>
        <p:spPr>
          <a:xfrm>
            <a:off x="0" y="-279400"/>
            <a:ext cx="9144000" cy="1238250"/>
          </a:xfrm>
        </p:spPr>
        <p:txBody>
          <a:bodyPr/>
          <a:lstStyle/>
          <a:p>
            <a:pPr eaLnBrk="1" hangingPunct="1"/>
            <a:r>
              <a:rPr lang="es-ES_tradnl" b="1" u="sng" dirty="0" smtClean="0">
                <a:latin typeface="Calibri" charset="0"/>
              </a:rPr>
              <a:t>Uses / </a:t>
            </a:r>
            <a:r>
              <a:rPr lang="es-ES_tradnl" b="1" u="sng" dirty="0" err="1" smtClean="0">
                <a:latin typeface="Calibri" charset="0"/>
              </a:rPr>
              <a:t>Meaning</a:t>
            </a:r>
            <a:r>
              <a:rPr lang="es-ES_tradnl" b="1" u="sng" dirty="0" smtClean="0">
                <a:latin typeface="Calibri" charset="0"/>
              </a:rPr>
              <a:t> of </a:t>
            </a:r>
            <a:r>
              <a:rPr lang="es-ES_tradnl" b="1" u="sng" dirty="0" err="1" smtClean="0">
                <a:latin typeface="Calibri" charset="0"/>
              </a:rPr>
              <a:t>Imperfect</a:t>
            </a:r>
            <a:endParaRPr lang="es-HN" b="1" u="sng" dirty="0">
              <a:latin typeface="Calibri" charset="0"/>
            </a:endParaRPr>
          </a:p>
        </p:txBody>
      </p:sp>
      <p:sp>
        <p:nvSpPr>
          <p:cNvPr id="5" name="Subtitle 2"/>
          <p:cNvSpPr txBox="1">
            <a:spLocks/>
          </p:cNvSpPr>
          <p:nvPr/>
        </p:nvSpPr>
        <p:spPr>
          <a:xfrm>
            <a:off x="203200" y="760412"/>
            <a:ext cx="8940800" cy="6097587"/>
          </a:xfrm>
          <a:prstGeom prst="rect">
            <a:avLst/>
          </a:prstGeom>
        </p:spPr>
        <p:txBody>
          <a:bodyPr>
            <a:normAutofit/>
          </a:bodyPr>
          <a:lstStyle/>
          <a:p>
            <a:pPr fontAlgn="auto">
              <a:spcBef>
                <a:spcPct val="20000"/>
              </a:spcBef>
              <a:spcAft>
                <a:spcPts val="0"/>
              </a:spcAft>
              <a:defRPr/>
            </a:pPr>
            <a:r>
              <a:rPr lang="en-US" sz="3200" dirty="0" smtClean="0">
                <a:latin typeface="+mn-lt"/>
                <a:ea typeface="+mn-ea"/>
                <a:cs typeface="+mn-cs"/>
              </a:rPr>
              <a:t>When to use preterite and when to use imperfect in Spanish is one of the great topics, and will be discussed in depth later, but for now, here are some basic times you’ll use imperfect.</a:t>
            </a:r>
          </a:p>
          <a:p>
            <a:pPr marL="514350" indent="-514350" fontAlgn="auto">
              <a:spcBef>
                <a:spcPct val="20000"/>
              </a:spcBef>
              <a:spcAft>
                <a:spcPts val="0"/>
              </a:spcAft>
              <a:buFont typeface="+mj-lt"/>
              <a:buAutoNum type="arabicPeriod"/>
              <a:defRPr/>
            </a:pPr>
            <a:r>
              <a:rPr lang="en-US" sz="3200" b="1" dirty="0" smtClean="0">
                <a:latin typeface="+mn-lt"/>
                <a:ea typeface="+mn-ea"/>
                <a:cs typeface="+mn-cs"/>
              </a:rPr>
              <a:t>Actions in progress in the past</a:t>
            </a:r>
            <a:r>
              <a:rPr lang="en-US" sz="3200" dirty="0" smtClean="0">
                <a:latin typeface="+mn-lt"/>
                <a:ea typeface="+mn-ea"/>
                <a:cs typeface="+mn-cs"/>
              </a:rPr>
              <a:t>—</a:t>
            </a:r>
            <a:br>
              <a:rPr lang="en-US" sz="3200" dirty="0" smtClean="0">
                <a:latin typeface="+mn-lt"/>
                <a:ea typeface="+mn-ea"/>
                <a:cs typeface="+mn-cs"/>
              </a:rPr>
            </a:br>
            <a:r>
              <a:rPr lang="en-US" sz="3200" dirty="0" smtClean="0">
                <a:latin typeface="+mn-lt"/>
                <a:ea typeface="+mn-ea"/>
                <a:cs typeface="+mn-cs"/>
              </a:rPr>
              <a:t>This is was/were   __-</a:t>
            </a:r>
            <a:r>
              <a:rPr lang="en-US" sz="3200" dirty="0" err="1" smtClean="0">
                <a:latin typeface="+mn-lt"/>
                <a:ea typeface="+mn-ea"/>
                <a:cs typeface="+mn-cs"/>
              </a:rPr>
              <a:t>ing</a:t>
            </a:r>
            <a:r>
              <a:rPr lang="en-US" sz="3200" dirty="0" smtClean="0">
                <a:latin typeface="+mn-lt"/>
                <a:ea typeface="+mn-ea"/>
                <a:cs typeface="+mn-cs"/>
              </a:rPr>
              <a:t>.  Ex: “I was walking.”</a:t>
            </a:r>
          </a:p>
          <a:p>
            <a:pPr marL="514350" indent="-514350" fontAlgn="auto">
              <a:spcBef>
                <a:spcPct val="20000"/>
              </a:spcBef>
              <a:spcAft>
                <a:spcPts val="0"/>
              </a:spcAft>
              <a:buFont typeface="+mj-lt"/>
              <a:buAutoNum type="arabicPeriod"/>
              <a:defRPr/>
            </a:pPr>
            <a:r>
              <a:rPr lang="en-US" sz="3200" b="1" dirty="0" smtClean="0">
                <a:latin typeface="+mn-lt"/>
                <a:ea typeface="+mn-ea"/>
                <a:cs typeface="+mn-cs"/>
              </a:rPr>
              <a:t>Repeated or habitual actions</a:t>
            </a:r>
            <a:r>
              <a:rPr lang="en-US" sz="3200" dirty="0" smtClean="0">
                <a:latin typeface="+mn-lt"/>
                <a:ea typeface="+mn-ea"/>
                <a:cs typeface="+mn-cs"/>
              </a:rPr>
              <a:t>—This is like “used to” and similar phrases.  Ex: “I used to run, every day.”  or  “Each night before bed, my mom would kiss me goodnight.”</a:t>
            </a:r>
            <a:endParaRPr lang="en-US" sz="3200" b="1" dirty="0">
              <a:latin typeface="+mn-lt"/>
              <a:ea typeface="+mn-ea"/>
              <a:cs typeface="+mn-cs"/>
            </a:endParaRPr>
          </a:p>
        </p:txBody>
      </p:sp>
    </p:spTree>
    <p:extLst>
      <p:ext uri="{BB962C8B-B14F-4D97-AF65-F5344CB8AC3E}">
        <p14:creationId xmlns:p14="http://schemas.microsoft.com/office/powerpoint/2010/main" val="15018941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ctrTitle"/>
          </p:nvPr>
        </p:nvSpPr>
        <p:spPr>
          <a:xfrm>
            <a:off x="0" y="-279400"/>
            <a:ext cx="9144000" cy="1238250"/>
          </a:xfrm>
        </p:spPr>
        <p:txBody>
          <a:bodyPr/>
          <a:lstStyle/>
          <a:p>
            <a:pPr eaLnBrk="1" hangingPunct="1"/>
            <a:r>
              <a:rPr lang="es-ES_tradnl" b="1" u="sng" dirty="0" smtClean="0">
                <a:latin typeface="Calibri" charset="0"/>
              </a:rPr>
              <a:t>Uses / </a:t>
            </a:r>
            <a:r>
              <a:rPr lang="es-ES_tradnl" b="1" u="sng" dirty="0" err="1" smtClean="0">
                <a:latin typeface="Calibri" charset="0"/>
              </a:rPr>
              <a:t>Meaning</a:t>
            </a:r>
            <a:r>
              <a:rPr lang="es-ES_tradnl" b="1" u="sng" dirty="0" smtClean="0">
                <a:latin typeface="Calibri" charset="0"/>
              </a:rPr>
              <a:t> of </a:t>
            </a:r>
            <a:r>
              <a:rPr lang="es-ES_tradnl" b="1" u="sng" dirty="0" err="1" smtClean="0">
                <a:latin typeface="Calibri" charset="0"/>
              </a:rPr>
              <a:t>Imperfect</a:t>
            </a:r>
            <a:endParaRPr lang="es-HN" b="1" u="sng" dirty="0">
              <a:latin typeface="Calibri" charset="0"/>
            </a:endParaRPr>
          </a:p>
        </p:txBody>
      </p:sp>
      <p:sp>
        <p:nvSpPr>
          <p:cNvPr id="5" name="Subtitle 2"/>
          <p:cNvSpPr txBox="1">
            <a:spLocks/>
          </p:cNvSpPr>
          <p:nvPr/>
        </p:nvSpPr>
        <p:spPr>
          <a:xfrm>
            <a:off x="203200" y="760412"/>
            <a:ext cx="8940800" cy="6097587"/>
          </a:xfrm>
          <a:prstGeom prst="rect">
            <a:avLst/>
          </a:prstGeom>
        </p:spPr>
        <p:txBody>
          <a:bodyPr>
            <a:normAutofit/>
          </a:bodyPr>
          <a:lstStyle/>
          <a:p>
            <a:pPr fontAlgn="auto">
              <a:spcBef>
                <a:spcPct val="20000"/>
              </a:spcBef>
              <a:spcAft>
                <a:spcPts val="0"/>
              </a:spcAft>
              <a:defRPr/>
            </a:pPr>
            <a:r>
              <a:rPr lang="en-US" sz="3200" dirty="0" smtClean="0">
                <a:latin typeface="+mn-lt"/>
                <a:ea typeface="+mn-ea"/>
                <a:cs typeface="+mn-cs"/>
              </a:rPr>
              <a:t>When to use preterite and when to use imperfect in Spanish is one of the great topics, and will be discussed in depth later, but for now, here are some basic times you’ll use imperfect.</a:t>
            </a:r>
          </a:p>
          <a:p>
            <a:pPr marL="514350" indent="-514350" fontAlgn="auto">
              <a:spcBef>
                <a:spcPct val="20000"/>
              </a:spcBef>
              <a:spcAft>
                <a:spcPts val="0"/>
              </a:spcAft>
              <a:buFont typeface="+mj-lt"/>
              <a:buAutoNum type="arabicPeriod" startAt="3"/>
              <a:defRPr/>
            </a:pPr>
            <a:r>
              <a:rPr lang="en-US" sz="3200" b="1" dirty="0" smtClean="0">
                <a:latin typeface="+mn-lt"/>
                <a:ea typeface="+mn-ea"/>
                <a:cs typeface="+mn-cs"/>
              </a:rPr>
              <a:t>Interrupted Action</a:t>
            </a:r>
            <a:r>
              <a:rPr lang="en-US" sz="3200" dirty="0" smtClean="0">
                <a:latin typeface="+mn-lt"/>
                <a:ea typeface="+mn-ea"/>
                <a:cs typeface="+mn-cs"/>
              </a:rPr>
              <a:t>—Ex: “I </a:t>
            </a:r>
            <a:r>
              <a:rPr lang="en-US" sz="3200" u="sng" dirty="0" smtClean="0">
                <a:latin typeface="+mn-lt"/>
                <a:ea typeface="+mn-ea"/>
                <a:cs typeface="+mn-cs"/>
              </a:rPr>
              <a:t>was eating lunch</a:t>
            </a:r>
            <a:r>
              <a:rPr lang="en-US" sz="3200" dirty="0" smtClean="0">
                <a:latin typeface="+mn-lt"/>
                <a:ea typeface="+mn-ea"/>
                <a:cs typeface="+mn-cs"/>
              </a:rPr>
              <a:t>, when the pigeon pooped on my shoulder.”</a:t>
            </a:r>
          </a:p>
          <a:p>
            <a:pPr marL="514350" indent="-514350" fontAlgn="auto">
              <a:spcBef>
                <a:spcPct val="20000"/>
              </a:spcBef>
              <a:spcAft>
                <a:spcPts val="0"/>
              </a:spcAft>
              <a:buFont typeface="+mj-lt"/>
              <a:buAutoNum type="arabicPeriod" startAt="3"/>
              <a:defRPr/>
            </a:pPr>
            <a:r>
              <a:rPr lang="en-US" sz="3200" b="1" dirty="0" smtClean="0">
                <a:latin typeface="+mn-lt"/>
                <a:ea typeface="+mn-ea"/>
                <a:cs typeface="+mn-cs"/>
              </a:rPr>
              <a:t>Telling time, weather, or age</a:t>
            </a:r>
            <a:r>
              <a:rPr lang="en-US" sz="3200" dirty="0" smtClean="0">
                <a:latin typeface="+mn-lt"/>
                <a:ea typeface="+mn-ea"/>
                <a:cs typeface="+mn-cs"/>
              </a:rPr>
              <a:t>—This is almost always imperfect.</a:t>
            </a:r>
          </a:p>
          <a:p>
            <a:pPr marL="514350" indent="-514350" fontAlgn="auto">
              <a:spcBef>
                <a:spcPct val="20000"/>
              </a:spcBef>
              <a:spcAft>
                <a:spcPts val="0"/>
              </a:spcAft>
              <a:buFont typeface="+mj-lt"/>
              <a:buAutoNum type="arabicPeriod" startAt="3"/>
              <a:defRPr/>
            </a:pPr>
            <a:r>
              <a:rPr lang="en-US" sz="3200" b="1" dirty="0" smtClean="0">
                <a:latin typeface="+mn-lt"/>
                <a:ea typeface="+mn-ea"/>
                <a:cs typeface="+mn-cs"/>
              </a:rPr>
              <a:t>Talking about beliefs, mental states</a:t>
            </a:r>
            <a:r>
              <a:rPr lang="en-US" sz="3200" dirty="0" smtClean="0">
                <a:latin typeface="+mn-lt"/>
                <a:ea typeface="+mn-ea"/>
                <a:cs typeface="+mn-cs"/>
              </a:rPr>
              <a:t>—For example, “I thought I was cool.” would be translated “</a:t>
            </a:r>
            <a:r>
              <a:rPr lang="en-US" sz="3200" dirty="0" err="1" smtClean="0">
                <a:latin typeface="+mn-lt"/>
                <a:ea typeface="+mn-ea"/>
                <a:cs typeface="+mn-cs"/>
              </a:rPr>
              <a:t>Yo</a:t>
            </a:r>
            <a:r>
              <a:rPr lang="en-US" sz="3200" dirty="0" smtClean="0">
                <a:latin typeface="+mn-lt"/>
                <a:ea typeface="+mn-ea"/>
                <a:cs typeface="+mn-cs"/>
              </a:rPr>
              <a:t> </a:t>
            </a:r>
            <a:r>
              <a:rPr lang="en-US" sz="3200" dirty="0" err="1" smtClean="0">
                <a:latin typeface="+mn-lt"/>
                <a:ea typeface="+mn-ea"/>
                <a:cs typeface="+mn-cs"/>
              </a:rPr>
              <a:t>pensaba</a:t>
            </a:r>
            <a:r>
              <a:rPr lang="en-US" sz="3200" dirty="0" smtClean="0">
                <a:latin typeface="+mn-lt"/>
                <a:ea typeface="+mn-ea"/>
                <a:cs typeface="+mn-cs"/>
              </a:rPr>
              <a:t>…”</a:t>
            </a:r>
            <a:endParaRPr lang="en-US" sz="3200" b="1" dirty="0">
              <a:latin typeface="+mn-lt"/>
              <a:ea typeface="+mn-ea"/>
              <a:cs typeface="+mn-cs"/>
            </a:endParaRPr>
          </a:p>
        </p:txBody>
      </p:sp>
    </p:spTree>
    <p:extLst>
      <p:ext uri="{BB962C8B-B14F-4D97-AF65-F5344CB8AC3E}">
        <p14:creationId xmlns:p14="http://schemas.microsoft.com/office/powerpoint/2010/main" val="29906078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ctrTitle"/>
          </p:nvPr>
        </p:nvSpPr>
        <p:spPr>
          <a:xfrm>
            <a:off x="0" y="-279400"/>
            <a:ext cx="9144000" cy="1238250"/>
          </a:xfrm>
        </p:spPr>
        <p:txBody>
          <a:bodyPr/>
          <a:lstStyle/>
          <a:p>
            <a:pPr eaLnBrk="1" hangingPunct="1"/>
            <a:r>
              <a:rPr lang="es-ES_tradnl" b="1" u="sng" dirty="0" err="1" smtClean="0">
                <a:latin typeface="Calibri" charset="0"/>
              </a:rPr>
              <a:t>Imperfect</a:t>
            </a:r>
            <a:r>
              <a:rPr lang="es-ES_tradnl" b="1" u="sng" dirty="0" smtClean="0">
                <a:latin typeface="Calibri" charset="0"/>
              </a:rPr>
              <a:t> Día 1</a:t>
            </a:r>
            <a:endParaRPr lang="es-HN" b="1" u="sng" dirty="0">
              <a:latin typeface="Calibri" charset="0"/>
            </a:endParaRPr>
          </a:p>
        </p:txBody>
      </p:sp>
      <p:sp>
        <p:nvSpPr>
          <p:cNvPr id="2" name="TextBox 1"/>
          <p:cNvSpPr txBox="1"/>
          <p:nvPr/>
        </p:nvSpPr>
        <p:spPr>
          <a:xfrm>
            <a:off x="2660385" y="3101003"/>
            <a:ext cx="1647722" cy="646331"/>
          </a:xfrm>
          <a:prstGeom prst="rect">
            <a:avLst/>
          </a:prstGeom>
          <a:noFill/>
        </p:spPr>
        <p:txBody>
          <a:bodyPr wrap="square" rtlCol="0">
            <a:spAutoFit/>
          </a:bodyPr>
          <a:lstStyle/>
          <a:p>
            <a:r>
              <a:rPr lang="en-US" sz="3600" dirty="0" err="1" smtClean="0">
                <a:solidFill>
                  <a:srgbClr val="FF0000"/>
                </a:solidFill>
              </a:rPr>
              <a:t>Hablar</a:t>
            </a:r>
            <a:endParaRPr lang="en-US" sz="3600" dirty="0">
              <a:solidFill>
                <a:srgbClr val="FF0000"/>
              </a:solidFill>
            </a:endParaRPr>
          </a:p>
        </p:txBody>
      </p:sp>
      <p:sp>
        <p:nvSpPr>
          <p:cNvPr id="6" name="TextBox 5"/>
          <p:cNvSpPr txBox="1"/>
          <p:nvPr/>
        </p:nvSpPr>
        <p:spPr>
          <a:xfrm>
            <a:off x="461311" y="770202"/>
            <a:ext cx="1907252" cy="646331"/>
          </a:xfrm>
          <a:prstGeom prst="rect">
            <a:avLst/>
          </a:prstGeom>
          <a:noFill/>
        </p:spPr>
        <p:txBody>
          <a:bodyPr wrap="square" rtlCol="0">
            <a:spAutoFit/>
          </a:bodyPr>
          <a:lstStyle/>
          <a:p>
            <a:r>
              <a:rPr lang="en-US" sz="3600" u="sng" dirty="0" err="1" smtClean="0"/>
              <a:t>Yo</a:t>
            </a:r>
            <a:endParaRPr lang="en-US" sz="3600" u="sng" dirty="0"/>
          </a:p>
        </p:txBody>
      </p:sp>
      <p:sp>
        <p:nvSpPr>
          <p:cNvPr id="7" name="TextBox 6"/>
          <p:cNvSpPr txBox="1"/>
          <p:nvPr/>
        </p:nvSpPr>
        <p:spPr>
          <a:xfrm>
            <a:off x="461311" y="1463916"/>
            <a:ext cx="3434828" cy="646331"/>
          </a:xfrm>
          <a:prstGeom prst="rect">
            <a:avLst/>
          </a:prstGeom>
          <a:noFill/>
        </p:spPr>
        <p:txBody>
          <a:bodyPr wrap="square" rtlCol="0">
            <a:spAutoFit/>
          </a:bodyPr>
          <a:lstStyle/>
          <a:p>
            <a:r>
              <a:rPr lang="en-US" sz="3600" u="sng" dirty="0" err="1" smtClean="0"/>
              <a:t>Tú</a:t>
            </a:r>
            <a:endParaRPr lang="en-US" sz="3600" u="sng" dirty="0"/>
          </a:p>
        </p:txBody>
      </p:sp>
      <p:sp>
        <p:nvSpPr>
          <p:cNvPr id="8" name="TextBox 7"/>
          <p:cNvSpPr txBox="1"/>
          <p:nvPr/>
        </p:nvSpPr>
        <p:spPr>
          <a:xfrm>
            <a:off x="461311" y="2745775"/>
            <a:ext cx="3434828" cy="646331"/>
          </a:xfrm>
          <a:prstGeom prst="rect">
            <a:avLst/>
          </a:prstGeom>
          <a:noFill/>
        </p:spPr>
        <p:txBody>
          <a:bodyPr wrap="square" rtlCol="0">
            <a:spAutoFit/>
          </a:bodyPr>
          <a:lstStyle/>
          <a:p>
            <a:r>
              <a:rPr lang="en-US" sz="3600" u="sng" dirty="0" err="1" smtClean="0"/>
              <a:t>Él</a:t>
            </a:r>
            <a:endParaRPr lang="en-US" sz="3600" u="sng" dirty="0"/>
          </a:p>
        </p:txBody>
      </p:sp>
      <p:sp>
        <p:nvSpPr>
          <p:cNvPr id="9" name="TextBox 8"/>
          <p:cNvSpPr txBox="1"/>
          <p:nvPr/>
        </p:nvSpPr>
        <p:spPr>
          <a:xfrm>
            <a:off x="461311" y="3424169"/>
            <a:ext cx="3434828" cy="646331"/>
          </a:xfrm>
          <a:prstGeom prst="rect">
            <a:avLst/>
          </a:prstGeom>
          <a:noFill/>
        </p:spPr>
        <p:txBody>
          <a:bodyPr wrap="square" rtlCol="0">
            <a:spAutoFit/>
          </a:bodyPr>
          <a:lstStyle/>
          <a:p>
            <a:r>
              <a:rPr lang="en-US" sz="3600" u="sng" dirty="0" smtClean="0"/>
              <a:t>Ella</a:t>
            </a:r>
            <a:endParaRPr lang="en-US" sz="3600" u="sng" dirty="0"/>
          </a:p>
        </p:txBody>
      </p:sp>
      <p:sp>
        <p:nvSpPr>
          <p:cNvPr id="10" name="TextBox 9"/>
          <p:cNvSpPr txBox="1"/>
          <p:nvPr/>
        </p:nvSpPr>
        <p:spPr>
          <a:xfrm>
            <a:off x="461311" y="2110247"/>
            <a:ext cx="3434828" cy="646331"/>
          </a:xfrm>
          <a:prstGeom prst="rect">
            <a:avLst/>
          </a:prstGeom>
          <a:noFill/>
        </p:spPr>
        <p:txBody>
          <a:bodyPr wrap="square" rtlCol="0">
            <a:spAutoFit/>
          </a:bodyPr>
          <a:lstStyle/>
          <a:p>
            <a:r>
              <a:rPr lang="en-US" sz="3600" u="sng" dirty="0" err="1" smtClean="0"/>
              <a:t>Usted</a:t>
            </a:r>
            <a:endParaRPr lang="en-US" sz="3600" u="sng" dirty="0"/>
          </a:p>
        </p:txBody>
      </p:sp>
      <p:sp>
        <p:nvSpPr>
          <p:cNvPr id="11" name="TextBox 10"/>
          <p:cNvSpPr txBox="1"/>
          <p:nvPr/>
        </p:nvSpPr>
        <p:spPr>
          <a:xfrm>
            <a:off x="461310" y="4189850"/>
            <a:ext cx="5322843" cy="646331"/>
          </a:xfrm>
          <a:prstGeom prst="rect">
            <a:avLst/>
          </a:prstGeom>
          <a:noFill/>
        </p:spPr>
        <p:txBody>
          <a:bodyPr wrap="square" rtlCol="0">
            <a:spAutoFit/>
          </a:bodyPr>
          <a:lstStyle/>
          <a:p>
            <a:r>
              <a:rPr lang="en-US" sz="3600" u="sng" dirty="0" err="1" smtClean="0"/>
              <a:t>Nosotros</a:t>
            </a:r>
            <a:endParaRPr lang="en-US" sz="3600" u="sng" dirty="0"/>
          </a:p>
        </p:txBody>
      </p:sp>
      <p:sp>
        <p:nvSpPr>
          <p:cNvPr id="12" name="TextBox 11"/>
          <p:cNvSpPr txBox="1"/>
          <p:nvPr/>
        </p:nvSpPr>
        <p:spPr>
          <a:xfrm>
            <a:off x="461310" y="4877138"/>
            <a:ext cx="5322843" cy="646331"/>
          </a:xfrm>
          <a:prstGeom prst="rect">
            <a:avLst/>
          </a:prstGeom>
          <a:noFill/>
        </p:spPr>
        <p:txBody>
          <a:bodyPr wrap="square" rtlCol="0">
            <a:spAutoFit/>
          </a:bodyPr>
          <a:lstStyle/>
          <a:p>
            <a:r>
              <a:rPr lang="en-US" sz="3600" u="sng" dirty="0" err="1" smtClean="0"/>
              <a:t>Ustedes</a:t>
            </a:r>
            <a:endParaRPr lang="en-US" sz="3600" u="sng" dirty="0"/>
          </a:p>
        </p:txBody>
      </p:sp>
      <p:sp>
        <p:nvSpPr>
          <p:cNvPr id="13" name="TextBox 12"/>
          <p:cNvSpPr txBox="1"/>
          <p:nvPr/>
        </p:nvSpPr>
        <p:spPr>
          <a:xfrm>
            <a:off x="461310" y="5523469"/>
            <a:ext cx="5322843" cy="646331"/>
          </a:xfrm>
          <a:prstGeom prst="rect">
            <a:avLst/>
          </a:prstGeom>
          <a:noFill/>
        </p:spPr>
        <p:txBody>
          <a:bodyPr wrap="square" rtlCol="0">
            <a:spAutoFit/>
          </a:bodyPr>
          <a:lstStyle/>
          <a:p>
            <a:r>
              <a:rPr lang="en-US" sz="3600" u="sng" dirty="0" err="1" smtClean="0"/>
              <a:t>Ellos</a:t>
            </a:r>
            <a:endParaRPr lang="en-US" sz="3600" u="sng" dirty="0"/>
          </a:p>
        </p:txBody>
      </p:sp>
      <p:sp>
        <p:nvSpPr>
          <p:cNvPr id="14" name="TextBox 13"/>
          <p:cNvSpPr txBox="1"/>
          <p:nvPr/>
        </p:nvSpPr>
        <p:spPr>
          <a:xfrm>
            <a:off x="461311" y="6169800"/>
            <a:ext cx="5322843" cy="646331"/>
          </a:xfrm>
          <a:prstGeom prst="rect">
            <a:avLst/>
          </a:prstGeom>
          <a:noFill/>
        </p:spPr>
        <p:txBody>
          <a:bodyPr wrap="square" rtlCol="0">
            <a:spAutoFit/>
          </a:bodyPr>
          <a:lstStyle/>
          <a:p>
            <a:r>
              <a:rPr lang="en-US" sz="3600" u="sng" dirty="0" err="1" smtClean="0"/>
              <a:t>Ellas</a:t>
            </a:r>
            <a:endParaRPr lang="en-US" sz="3600" u="sng" dirty="0"/>
          </a:p>
        </p:txBody>
      </p:sp>
      <p:sp>
        <p:nvSpPr>
          <p:cNvPr id="15" name="TextBox 14"/>
          <p:cNvSpPr txBox="1"/>
          <p:nvPr/>
        </p:nvSpPr>
        <p:spPr>
          <a:xfrm>
            <a:off x="5299482" y="770202"/>
            <a:ext cx="2715999" cy="646331"/>
          </a:xfrm>
          <a:prstGeom prst="rect">
            <a:avLst/>
          </a:prstGeom>
          <a:noFill/>
        </p:spPr>
        <p:txBody>
          <a:bodyPr wrap="square" rtlCol="0">
            <a:spAutoFit/>
          </a:bodyPr>
          <a:lstStyle/>
          <a:p>
            <a:r>
              <a:rPr lang="en-US" sz="3600" u="sng" dirty="0" err="1" smtClean="0"/>
              <a:t>Yo</a:t>
            </a:r>
            <a:r>
              <a:rPr lang="en-US" sz="3600" u="sng" dirty="0" smtClean="0"/>
              <a:t> </a:t>
            </a:r>
            <a:r>
              <a:rPr lang="en-US" sz="3600" u="sng" dirty="0" err="1" smtClean="0"/>
              <a:t>hablaba</a:t>
            </a:r>
            <a:endParaRPr lang="en-US" sz="3600" u="sng" dirty="0"/>
          </a:p>
        </p:txBody>
      </p:sp>
      <p:sp>
        <p:nvSpPr>
          <p:cNvPr id="16" name="TextBox 15"/>
          <p:cNvSpPr txBox="1"/>
          <p:nvPr/>
        </p:nvSpPr>
        <p:spPr>
          <a:xfrm>
            <a:off x="5299483" y="1463916"/>
            <a:ext cx="3434828" cy="646331"/>
          </a:xfrm>
          <a:prstGeom prst="rect">
            <a:avLst/>
          </a:prstGeom>
          <a:noFill/>
        </p:spPr>
        <p:txBody>
          <a:bodyPr wrap="square" rtlCol="0">
            <a:spAutoFit/>
          </a:bodyPr>
          <a:lstStyle/>
          <a:p>
            <a:r>
              <a:rPr lang="en-US" sz="3600" u="sng" dirty="0" err="1" smtClean="0"/>
              <a:t>Tú</a:t>
            </a:r>
            <a:r>
              <a:rPr lang="en-US" sz="3600" u="sng" dirty="0" smtClean="0"/>
              <a:t> </a:t>
            </a:r>
            <a:r>
              <a:rPr lang="en-US" sz="3600" u="sng" dirty="0" err="1" smtClean="0"/>
              <a:t>hablabas</a:t>
            </a:r>
            <a:endParaRPr lang="en-US" sz="3600" u="sng" dirty="0"/>
          </a:p>
        </p:txBody>
      </p:sp>
      <p:sp>
        <p:nvSpPr>
          <p:cNvPr id="17" name="TextBox 16"/>
          <p:cNvSpPr txBox="1"/>
          <p:nvPr/>
        </p:nvSpPr>
        <p:spPr>
          <a:xfrm>
            <a:off x="5299483" y="2745775"/>
            <a:ext cx="3434828" cy="646331"/>
          </a:xfrm>
          <a:prstGeom prst="rect">
            <a:avLst/>
          </a:prstGeom>
          <a:noFill/>
        </p:spPr>
        <p:txBody>
          <a:bodyPr wrap="square" rtlCol="0">
            <a:spAutoFit/>
          </a:bodyPr>
          <a:lstStyle/>
          <a:p>
            <a:r>
              <a:rPr lang="en-US" sz="3600" u="sng" dirty="0" err="1" smtClean="0"/>
              <a:t>Él</a:t>
            </a:r>
            <a:r>
              <a:rPr lang="en-US" sz="3600" u="sng" dirty="0" smtClean="0"/>
              <a:t> </a:t>
            </a:r>
            <a:r>
              <a:rPr lang="en-US" sz="3600" u="sng" dirty="0" err="1"/>
              <a:t>hablaba</a:t>
            </a:r>
            <a:endParaRPr lang="en-US" sz="3600" u="sng" dirty="0"/>
          </a:p>
        </p:txBody>
      </p:sp>
      <p:sp>
        <p:nvSpPr>
          <p:cNvPr id="18" name="TextBox 17"/>
          <p:cNvSpPr txBox="1"/>
          <p:nvPr/>
        </p:nvSpPr>
        <p:spPr>
          <a:xfrm>
            <a:off x="5299483" y="3424169"/>
            <a:ext cx="3434828" cy="646331"/>
          </a:xfrm>
          <a:prstGeom prst="rect">
            <a:avLst/>
          </a:prstGeom>
          <a:noFill/>
        </p:spPr>
        <p:txBody>
          <a:bodyPr wrap="square" rtlCol="0">
            <a:spAutoFit/>
          </a:bodyPr>
          <a:lstStyle/>
          <a:p>
            <a:r>
              <a:rPr lang="en-US" sz="3600" u="sng" dirty="0" smtClean="0"/>
              <a:t>Ella </a:t>
            </a:r>
            <a:r>
              <a:rPr lang="en-US" sz="3600" u="sng" dirty="0" err="1"/>
              <a:t>hablaba</a:t>
            </a:r>
            <a:endParaRPr lang="en-US" sz="3600" u="sng" dirty="0"/>
          </a:p>
        </p:txBody>
      </p:sp>
      <p:sp>
        <p:nvSpPr>
          <p:cNvPr id="19" name="TextBox 18"/>
          <p:cNvSpPr txBox="1"/>
          <p:nvPr/>
        </p:nvSpPr>
        <p:spPr>
          <a:xfrm>
            <a:off x="5299483" y="2110247"/>
            <a:ext cx="3434828" cy="646331"/>
          </a:xfrm>
          <a:prstGeom prst="rect">
            <a:avLst/>
          </a:prstGeom>
          <a:noFill/>
        </p:spPr>
        <p:txBody>
          <a:bodyPr wrap="square" rtlCol="0">
            <a:spAutoFit/>
          </a:bodyPr>
          <a:lstStyle/>
          <a:p>
            <a:r>
              <a:rPr lang="en-US" sz="3600" u="sng" dirty="0" err="1" smtClean="0"/>
              <a:t>Usted</a:t>
            </a:r>
            <a:r>
              <a:rPr lang="en-US" sz="3600" u="sng" dirty="0" smtClean="0"/>
              <a:t> </a:t>
            </a:r>
            <a:r>
              <a:rPr lang="en-US" sz="3600" u="sng" dirty="0" err="1"/>
              <a:t>hablaba</a:t>
            </a:r>
            <a:endParaRPr lang="en-US" sz="3600" u="sng" dirty="0"/>
          </a:p>
        </p:txBody>
      </p:sp>
      <p:sp>
        <p:nvSpPr>
          <p:cNvPr id="20" name="TextBox 19"/>
          <p:cNvSpPr txBox="1"/>
          <p:nvPr/>
        </p:nvSpPr>
        <p:spPr>
          <a:xfrm>
            <a:off x="4887551" y="4189850"/>
            <a:ext cx="5322843" cy="646331"/>
          </a:xfrm>
          <a:prstGeom prst="rect">
            <a:avLst/>
          </a:prstGeom>
          <a:noFill/>
        </p:spPr>
        <p:txBody>
          <a:bodyPr wrap="square" rtlCol="0">
            <a:spAutoFit/>
          </a:bodyPr>
          <a:lstStyle/>
          <a:p>
            <a:r>
              <a:rPr lang="en-US" sz="3600" u="sng" dirty="0" err="1" smtClean="0"/>
              <a:t>Nosotros</a:t>
            </a:r>
            <a:r>
              <a:rPr lang="en-US" sz="3600" u="sng" dirty="0" smtClean="0"/>
              <a:t> </a:t>
            </a:r>
            <a:r>
              <a:rPr lang="en-US" sz="3600" u="sng" dirty="0" err="1" smtClean="0"/>
              <a:t>hablábamos</a:t>
            </a:r>
            <a:endParaRPr lang="en-US" sz="3600" u="sng" dirty="0"/>
          </a:p>
        </p:txBody>
      </p:sp>
      <p:sp>
        <p:nvSpPr>
          <p:cNvPr id="21" name="TextBox 20"/>
          <p:cNvSpPr txBox="1"/>
          <p:nvPr/>
        </p:nvSpPr>
        <p:spPr>
          <a:xfrm>
            <a:off x="5299482" y="4877138"/>
            <a:ext cx="5322843" cy="646331"/>
          </a:xfrm>
          <a:prstGeom prst="rect">
            <a:avLst/>
          </a:prstGeom>
          <a:noFill/>
        </p:spPr>
        <p:txBody>
          <a:bodyPr wrap="square" rtlCol="0">
            <a:spAutoFit/>
          </a:bodyPr>
          <a:lstStyle/>
          <a:p>
            <a:r>
              <a:rPr lang="en-US" sz="3600" u="sng" dirty="0" err="1" smtClean="0"/>
              <a:t>Ustedes</a:t>
            </a:r>
            <a:r>
              <a:rPr lang="en-US" sz="3600" u="sng" dirty="0" smtClean="0"/>
              <a:t> </a:t>
            </a:r>
            <a:r>
              <a:rPr lang="en-US" sz="3600" u="sng" dirty="0" err="1"/>
              <a:t>hablaban</a:t>
            </a:r>
            <a:endParaRPr lang="en-US" sz="3600" u="sng" dirty="0"/>
          </a:p>
        </p:txBody>
      </p:sp>
      <p:sp>
        <p:nvSpPr>
          <p:cNvPr id="22" name="TextBox 21"/>
          <p:cNvSpPr txBox="1"/>
          <p:nvPr/>
        </p:nvSpPr>
        <p:spPr>
          <a:xfrm>
            <a:off x="5299482" y="5523469"/>
            <a:ext cx="5322843" cy="646331"/>
          </a:xfrm>
          <a:prstGeom prst="rect">
            <a:avLst/>
          </a:prstGeom>
          <a:noFill/>
        </p:spPr>
        <p:txBody>
          <a:bodyPr wrap="square" rtlCol="0">
            <a:spAutoFit/>
          </a:bodyPr>
          <a:lstStyle/>
          <a:p>
            <a:r>
              <a:rPr lang="en-US" sz="3600" u="sng" dirty="0" err="1" smtClean="0"/>
              <a:t>Ellos</a:t>
            </a:r>
            <a:r>
              <a:rPr lang="en-US" sz="3600" u="sng" dirty="0" smtClean="0"/>
              <a:t> </a:t>
            </a:r>
            <a:r>
              <a:rPr lang="en-US" sz="3600" u="sng" dirty="0" err="1"/>
              <a:t>hablaban</a:t>
            </a:r>
            <a:endParaRPr lang="en-US" sz="3600" u="sng" dirty="0"/>
          </a:p>
        </p:txBody>
      </p:sp>
      <p:sp>
        <p:nvSpPr>
          <p:cNvPr id="23" name="TextBox 22"/>
          <p:cNvSpPr txBox="1"/>
          <p:nvPr/>
        </p:nvSpPr>
        <p:spPr>
          <a:xfrm>
            <a:off x="5299483" y="6169800"/>
            <a:ext cx="5322843" cy="646331"/>
          </a:xfrm>
          <a:prstGeom prst="rect">
            <a:avLst/>
          </a:prstGeom>
          <a:noFill/>
        </p:spPr>
        <p:txBody>
          <a:bodyPr wrap="square" rtlCol="0">
            <a:spAutoFit/>
          </a:bodyPr>
          <a:lstStyle/>
          <a:p>
            <a:r>
              <a:rPr lang="en-US" sz="3600" u="sng" dirty="0" err="1" smtClean="0"/>
              <a:t>Ellas</a:t>
            </a:r>
            <a:r>
              <a:rPr lang="en-US" sz="3600" u="sng" dirty="0" smtClean="0"/>
              <a:t> </a:t>
            </a:r>
            <a:r>
              <a:rPr lang="en-US" sz="3600" u="sng" dirty="0" err="1"/>
              <a:t>hablaban</a:t>
            </a:r>
            <a:endParaRPr lang="en-US" sz="3600" u="sng" dirty="0"/>
          </a:p>
        </p:txBody>
      </p:sp>
    </p:spTree>
    <p:extLst>
      <p:ext uri="{BB962C8B-B14F-4D97-AF65-F5344CB8AC3E}">
        <p14:creationId xmlns:p14="http://schemas.microsoft.com/office/powerpoint/2010/main" val="34196221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set>
                                      <p:cBhvr override="childStyle">
                                        <p:cTn dur="1" fill="hold" display="0" masterRel="nextClick" afterEffect="1"/>
                                        <p:tgtEl>
                                          <p:spTgt spid="6">
                                            <p:txEl>
                                              <p:pRg st="0" end="0"/>
                                            </p:txEl>
                                          </p:spTgt>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25684" y="1696901"/>
            <a:ext cx="1907252" cy="646331"/>
          </a:xfrm>
          <a:prstGeom prst="rect">
            <a:avLst/>
          </a:prstGeom>
          <a:noFill/>
        </p:spPr>
        <p:txBody>
          <a:bodyPr wrap="square" rtlCol="0">
            <a:spAutoFit/>
          </a:bodyPr>
          <a:lstStyle/>
          <a:p>
            <a:r>
              <a:rPr lang="en-US" sz="3600" u="sng" dirty="0" err="1" smtClean="0"/>
              <a:t>Yo</a:t>
            </a:r>
            <a:endParaRPr lang="en-US" sz="3600" u="sng" dirty="0"/>
          </a:p>
        </p:txBody>
      </p:sp>
      <p:sp>
        <p:nvSpPr>
          <p:cNvPr id="7" name="TextBox 6"/>
          <p:cNvSpPr txBox="1"/>
          <p:nvPr/>
        </p:nvSpPr>
        <p:spPr>
          <a:xfrm>
            <a:off x="525684" y="2390615"/>
            <a:ext cx="3434828" cy="646331"/>
          </a:xfrm>
          <a:prstGeom prst="rect">
            <a:avLst/>
          </a:prstGeom>
          <a:noFill/>
        </p:spPr>
        <p:txBody>
          <a:bodyPr wrap="square" rtlCol="0">
            <a:spAutoFit/>
          </a:bodyPr>
          <a:lstStyle/>
          <a:p>
            <a:r>
              <a:rPr lang="en-US" sz="3600" u="sng" dirty="0" err="1" smtClean="0"/>
              <a:t>Nosotros</a:t>
            </a:r>
            <a:endParaRPr lang="en-US" sz="3600" u="sng" dirty="0"/>
          </a:p>
        </p:txBody>
      </p:sp>
      <p:sp>
        <p:nvSpPr>
          <p:cNvPr id="8" name="TextBox 7"/>
          <p:cNvSpPr txBox="1"/>
          <p:nvPr/>
        </p:nvSpPr>
        <p:spPr>
          <a:xfrm>
            <a:off x="525684" y="3672474"/>
            <a:ext cx="1769942" cy="646331"/>
          </a:xfrm>
          <a:prstGeom prst="rect">
            <a:avLst/>
          </a:prstGeom>
          <a:noFill/>
        </p:spPr>
        <p:txBody>
          <a:bodyPr wrap="square" rtlCol="0">
            <a:spAutoFit/>
          </a:bodyPr>
          <a:lstStyle/>
          <a:p>
            <a:r>
              <a:rPr lang="en-US" sz="3600" u="sng" dirty="0" err="1" smtClean="0"/>
              <a:t>Tú</a:t>
            </a:r>
            <a:endParaRPr lang="en-US" sz="3600" u="sng" dirty="0"/>
          </a:p>
        </p:txBody>
      </p:sp>
      <p:sp>
        <p:nvSpPr>
          <p:cNvPr id="9" name="TextBox 8"/>
          <p:cNvSpPr txBox="1"/>
          <p:nvPr/>
        </p:nvSpPr>
        <p:spPr>
          <a:xfrm>
            <a:off x="525684" y="4350868"/>
            <a:ext cx="3434828" cy="646331"/>
          </a:xfrm>
          <a:prstGeom prst="rect">
            <a:avLst/>
          </a:prstGeom>
          <a:noFill/>
        </p:spPr>
        <p:txBody>
          <a:bodyPr wrap="square" rtlCol="0">
            <a:spAutoFit/>
          </a:bodyPr>
          <a:lstStyle/>
          <a:p>
            <a:r>
              <a:rPr lang="en-US" sz="3600" u="sng" dirty="0" smtClean="0"/>
              <a:t>Ella</a:t>
            </a:r>
            <a:endParaRPr lang="en-US" sz="3600" u="sng" dirty="0"/>
          </a:p>
        </p:txBody>
      </p:sp>
      <p:sp>
        <p:nvSpPr>
          <p:cNvPr id="10" name="TextBox 9"/>
          <p:cNvSpPr txBox="1"/>
          <p:nvPr/>
        </p:nvSpPr>
        <p:spPr>
          <a:xfrm>
            <a:off x="525684" y="3036946"/>
            <a:ext cx="3434828" cy="646331"/>
          </a:xfrm>
          <a:prstGeom prst="rect">
            <a:avLst/>
          </a:prstGeom>
          <a:noFill/>
        </p:spPr>
        <p:txBody>
          <a:bodyPr wrap="square" rtlCol="0">
            <a:spAutoFit/>
          </a:bodyPr>
          <a:lstStyle/>
          <a:p>
            <a:r>
              <a:rPr lang="en-US" sz="3600" u="sng" dirty="0" smtClean="0"/>
              <a:t>Sam</a:t>
            </a:r>
            <a:endParaRPr lang="en-US" sz="3600" u="sng" dirty="0"/>
          </a:p>
        </p:txBody>
      </p:sp>
      <p:sp>
        <p:nvSpPr>
          <p:cNvPr id="38913" name="Title 1"/>
          <p:cNvSpPr>
            <a:spLocks noGrp="1"/>
          </p:cNvSpPr>
          <p:nvPr>
            <p:ph type="ctrTitle"/>
          </p:nvPr>
        </p:nvSpPr>
        <p:spPr>
          <a:xfrm>
            <a:off x="0" y="-279400"/>
            <a:ext cx="9144000" cy="1238250"/>
          </a:xfrm>
        </p:spPr>
        <p:txBody>
          <a:bodyPr/>
          <a:lstStyle/>
          <a:p>
            <a:pPr eaLnBrk="1" hangingPunct="1"/>
            <a:r>
              <a:rPr lang="es-ES_tradnl" b="1" u="sng" dirty="0" err="1" smtClean="0">
                <a:latin typeface="Calibri" charset="0"/>
              </a:rPr>
              <a:t>Imperfect</a:t>
            </a:r>
            <a:r>
              <a:rPr lang="es-ES_tradnl" b="1" u="sng" dirty="0" smtClean="0">
                <a:latin typeface="Calibri" charset="0"/>
              </a:rPr>
              <a:t> Día 1</a:t>
            </a:r>
            <a:endParaRPr lang="es-HN" b="1" u="sng" dirty="0">
              <a:latin typeface="Calibri" charset="0"/>
            </a:endParaRPr>
          </a:p>
        </p:txBody>
      </p:sp>
      <p:sp>
        <p:nvSpPr>
          <p:cNvPr id="2" name="TextBox 1"/>
          <p:cNvSpPr txBox="1"/>
          <p:nvPr/>
        </p:nvSpPr>
        <p:spPr>
          <a:xfrm>
            <a:off x="2656065" y="3003192"/>
            <a:ext cx="2608893" cy="646331"/>
          </a:xfrm>
          <a:prstGeom prst="rect">
            <a:avLst/>
          </a:prstGeom>
          <a:noFill/>
        </p:spPr>
        <p:txBody>
          <a:bodyPr wrap="square" rtlCol="0">
            <a:spAutoFit/>
          </a:bodyPr>
          <a:lstStyle/>
          <a:p>
            <a:r>
              <a:rPr lang="en-US" sz="3600" dirty="0" err="1" smtClean="0">
                <a:solidFill>
                  <a:srgbClr val="FF0000"/>
                </a:solidFill>
              </a:rPr>
              <a:t>comprar</a:t>
            </a:r>
            <a:endParaRPr lang="en-US" sz="3600" dirty="0">
              <a:solidFill>
                <a:srgbClr val="FF0000"/>
              </a:solidFill>
            </a:endParaRPr>
          </a:p>
        </p:txBody>
      </p:sp>
      <p:sp>
        <p:nvSpPr>
          <p:cNvPr id="15" name="TextBox 14"/>
          <p:cNvSpPr txBox="1"/>
          <p:nvPr/>
        </p:nvSpPr>
        <p:spPr>
          <a:xfrm>
            <a:off x="4917591" y="1696901"/>
            <a:ext cx="3844517" cy="646331"/>
          </a:xfrm>
          <a:prstGeom prst="rect">
            <a:avLst/>
          </a:prstGeom>
          <a:noFill/>
        </p:spPr>
        <p:txBody>
          <a:bodyPr wrap="square" rtlCol="0">
            <a:spAutoFit/>
          </a:bodyPr>
          <a:lstStyle/>
          <a:p>
            <a:r>
              <a:rPr lang="en-US" sz="3600" u="sng" dirty="0" err="1" smtClean="0"/>
              <a:t>Yo</a:t>
            </a:r>
            <a:r>
              <a:rPr lang="en-US" sz="3600" u="sng" dirty="0" smtClean="0"/>
              <a:t> </a:t>
            </a:r>
            <a:r>
              <a:rPr lang="en-US" sz="3600" u="sng" dirty="0" err="1"/>
              <a:t>compraba</a:t>
            </a:r>
            <a:endParaRPr lang="en-US" sz="3600" u="sng" dirty="0"/>
          </a:p>
        </p:txBody>
      </p:sp>
      <p:sp>
        <p:nvSpPr>
          <p:cNvPr id="16" name="TextBox 15"/>
          <p:cNvSpPr txBox="1"/>
          <p:nvPr/>
        </p:nvSpPr>
        <p:spPr>
          <a:xfrm>
            <a:off x="4488496" y="2390615"/>
            <a:ext cx="4861471" cy="646331"/>
          </a:xfrm>
          <a:prstGeom prst="rect">
            <a:avLst/>
          </a:prstGeom>
          <a:noFill/>
        </p:spPr>
        <p:txBody>
          <a:bodyPr wrap="square" rtlCol="0">
            <a:spAutoFit/>
          </a:bodyPr>
          <a:lstStyle/>
          <a:p>
            <a:r>
              <a:rPr lang="en-US" sz="3600" u="sng" dirty="0" err="1" smtClean="0"/>
              <a:t>Nosotros</a:t>
            </a:r>
            <a:r>
              <a:rPr lang="en-US" sz="3600" u="sng" dirty="0" smtClean="0"/>
              <a:t> </a:t>
            </a:r>
            <a:r>
              <a:rPr lang="en-US" sz="3600" u="sng" dirty="0" err="1" smtClean="0"/>
              <a:t>comprábamos</a:t>
            </a:r>
            <a:endParaRPr lang="en-US" sz="3600" u="sng" dirty="0"/>
          </a:p>
        </p:txBody>
      </p:sp>
      <p:sp>
        <p:nvSpPr>
          <p:cNvPr id="17" name="TextBox 16"/>
          <p:cNvSpPr txBox="1"/>
          <p:nvPr/>
        </p:nvSpPr>
        <p:spPr>
          <a:xfrm>
            <a:off x="4917592" y="3672474"/>
            <a:ext cx="3434828" cy="646331"/>
          </a:xfrm>
          <a:prstGeom prst="rect">
            <a:avLst/>
          </a:prstGeom>
          <a:noFill/>
        </p:spPr>
        <p:txBody>
          <a:bodyPr wrap="square" rtlCol="0">
            <a:spAutoFit/>
          </a:bodyPr>
          <a:lstStyle/>
          <a:p>
            <a:r>
              <a:rPr lang="en-US" sz="3600" u="sng" dirty="0" err="1" smtClean="0"/>
              <a:t>Tú</a:t>
            </a:r>
            <a:r>
              <a:rPr lang="en-US" sz="3600" u="sng" dirty="0" smtClean="0"/>
              <a:t> </a:t>
            </a:r>
            <a:r>
              <a:rPr lang="en-US" sz="3600" u="sng" dirty="0" err="1" smtClean="0"/>
              <a:t>comprabas</a:t>
            </a:r>
            <a:endParaRPr lang="en-US" sz="3600" u="sng" dirty="0"/>
          </a:p>
        </p:txBody>
      </p:sp>
      <p:sp>
        <p:nvSpPr>
          <p:cNvPr id="18" name="TextBox 17"/>
          <p:cNvSpPr txBox="1"/>
          <p:nvPr/>
        </p:nvSpPr>
        <p:spPr>
          <a:xfrm>
            <a:off x="4917592" y="4350868"/>
            <a:ext cx="3434828" cy="646331"/>
          </a:xfrm>
          <a:prstGeom prst="rect">
            <a:avLst/>
          </a:prstGeom>
          <a:noFill/>
        </p:spPr>
        <p:txBody>
          <a:bodyPr wrap="square" rtlCol="0">
            <a:spAutoFit/>
          </a:bodyPr>
          <a:lstStyle/>
          <a:p>
            <a:r>
              <a:rPr lang="en-US" sz="3600" u="sng" dirty="0" smtClean="0"/>
              <a:t>Ella </a:t>
            </a:r>
            <a:r>
              <a:rPr lang="en-US" sz="3600" u="sng" dirty="0" err="1"/>
              <a:t>compraba</a:t>
            </a:r>
            <a:endParaRPr lang="en-US" sz="3600" u="sng" dirty="0"/>
          </a:p>
        </p:txBody>
      </p:sp>
      <p:sp>
        <p:nvSpPr>
          <p:cNvPr id="19" name="TextBox 18"/>
          <p:cNvSpPr txBox="1"/>
          <p:nvPr/>
        </p:nvSpPr>
        <p:spPr>
          <a:xfrm>
            <a:off x="4917592" y="3036946"/>
            <a:ext cx="3434828" cy="646331"/>
          </a:xfrm>
          <a:prstGeom prst="rect">
            <a:avLst/>
          </a:prstGeom>
          <a:noFill/>
        </p:spPr>
        <p:txBody>
          <a:bodyPr wrap="square" rtlCol="0">
            <a:spAutoFit/>
          </a:bodyPr>
          <a:lstStyle/>
          <a:p>
            <a:r>
              <a:rPr lang="en-US" sz="3600" u="sng" dirty="0" smtClean="0"/>
              <a:t>Sam </a:t>
            </a:r>
            <a:r>
              <a:rPr lang="en-US" sz="3600" u="sng" dirty="0" err="1"/>
              <a:t>compraba</a:t>
            </a:r>
            <a:endParaRPr lang="en-US" sz="3600" u="sng" dirty="0"/>
          </a:p>
        </p:txBody>
      </p:sp>
    </p:spTree>
    <p:extLst>
      <p:ext uri="{BB962C8B-B14F-4D97-AF65-F5344CB8AC3E}">
        <p14:creationId xmlns:p14="http://schemas.microsoft.com/office/powerpoint/2010/main" val="6436744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set>
                                      <p:cBhvr override="childStyle">
                                        <p:cTn dur="1" fill="hold" display="0" masterRel="nextClick" afterEffect="1"/>
                                        <p:tgtEl>
                                          <p:spTgt spid="6">
                                            <p:txEl>
                                              <p:pRg st="0" end="0"/>
                                            </p:txEl>
                                          </p:spTgt>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5" grpId="0"/>
      <p:bldP spid="16" grpId="0"/>
      <p:bldP spid="17" grpId="0"/>
      <p:bldP spid="18"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25684" y="1696901"/>
            <a:ext cx="1907252" cy="646331"/>
          </a:xfrm>
          <a:prstGeom prst="rect">
            <a:avLst/>
          </a:prstGeom>
          <a:noFill/>
        </p:spPr>
        <p:txBody>
          <a:bodyPr wrap="square" rtlCol="0">
            <a:spAutoFit/>
          </a:bodyPr>
          <a:lstStyle/>
          <a:p>
            <a:r>
              <a:rPr lang="en-US" sz="3600" u="sng" dirty="0" err="1" smtClean="0"/>
              <a:t>Tú</a:t>
            </a:r>
            <a:r>
              <a:rPr lang="en-US" sz="3600" u="sng" dirty="0" smtClean="0"/>
              <a:t> y </a:t>
            </a:r>
            <a:r>
              <a:rPr lang="en-US" sz="3600" u="sng" dirty="0" err="1" smtClean="0"/>
              <a:t>yo</a:t>
            </a:r>
            <a:endParaRPr lang="en-US" sz="3600" u="sng" dirty="0"/>
          </a:p>
        </p:txBody>
      </p:sp>
      <p:sp>
        <p:nvSpPr>
          <p:cNvPr id="7" name="TextBox 6"/>
          <p:cNvSpPr txBox="1"/>
          <p:nvPr/>
        </p:nvSpPr>
        <p:spPr>
          <a:xfrm>
            <a:off x="525684" y="2390615"/>
            <a:ext cx="3434828" cy="646331"/>
          </a:xfrm>
          <a:prstGeom prst="rect">
            <a:avLst/>
          </a:prstGeom>
          <a:noFill/>
        </p:spPr>
        <p:txBody>
          <a:bodyPr wrap="square" rtlCol="0">
            <a:spAutoFit/>
          </a:bodyPr>
          <a:lstStyle/>
          <a:p>
            <a:r>
              <a:rPr lang="en-US" sz="3600" u="sng" dirty="0" err="1" smtClean="0"/>
              <a:t>Señor</a:t>
            </a:r>
            <a:r>
              <a:rPr lang="en-US" sz="3600" u="sng" dirty="0" smtClean="0"/>
              <a:t> Gore</a:t>
            </a:r>
            <a:endParaRPr lang="en-US" sz="3600" u="sng" dirty="0"/>
          </a:p>
        </p:txBody>
      </p:sp>
      <p:sp>
        <p:nvSpPr>
          <p:cNvPr id="8" name="TextBox 7"/>
          <p:cNvSpPr txBox="1"/>
          <p:nvPr/>
        </p:nvSpPr>
        <p:spPr>
          <a:xfrm>
            <a:off x="525683" y="3672474"/>
            <a:ext cx="2735433" cy="646331"/>
          </a:xfrm>
          <a:prstGeom prst="rect">
            <a:avLst/>
          </a:prstGeom>
          <a:noFill/>
        </p:spPr>
        <p:txBody>
          <a:bodyPr wrap="square" rtlCol="0">
            <a:spAutoFit/>
          </a:bodyPr>
          <a:lstStyle/>
          <a:p>
            <a:r>
              <a:rPr lang="en-US" sz="3600" u="sng" dirty="0" smtClean="0"/>
              <a:t>Linda y Greg</a:t>
            </a:r>
            <a:endParaRPr lang="en-US" sz="3600" u="sng" dirty="0"/>
          </a:p>
        </p:txBody>
      </p:sp>
      <p:sp>
        <p:nvSpPr>
          <p:cNvPr id="9" name="TextBox 8"/>
          <p:cNvSpPr txBox="1"/>
          <p:nvPr/>
        </p:nvSpPr>
        <p:spPr>
          <a:xfrm>
            <a:off x="525683" y="4997199"/>
            <a:ext cx="3434828" cy="646331"/>
          </a:xfrm>
          <a:prstGeom prst="rect">
            <a:avLst/>
          </a:prstGeom>
          <a:noFill/>
        </p:spPr>
        <p:txBody>
          <a:bodyPr wrap="square" rtlCol="0">
            <a:spAutoFit/>
          </a:bodyPr>
          <a:lstStyle/>
          <a:p>
            <a:r>
              <a:rPr lang="en-US" sz="3600" u="sng" dirty="0" smtClean="0"/>
              <a:t>La </a:t>
            </a:r>
            <a:r>
              <a:rPr lang="en-US" sz="3600" u="sng" dirty="0" err="1" smtClean="0"/>
              <a:t>maestra</a:t>
            </a:r>
            <a:endParaRPr lang="en-US" sz="3600" u="sng" dirty="0"/>
          </a:p>
        </p:txBody>
      </p:sp>
      <p:sp>
        <p:nvSpPr>
          <p:cNvPr id="10" name="TextBox 9"/>
          <p:cNvSpPr txBox="1"/>
          <p:nvPr/>
        </p:nvSpPr>
        <p:spPr>
          <a:xfrm>
            <a:off x="525684" y="3036946"/>
            <a:ext cx="3434828" cy="646331"/>
          </a:xfrm>
          <a:prstGeom prst="rect">
            <a:avLst/>
          </a:prstGeom>
          <a:noFill/>
        </p:spPr>
        <p:txBody>
          <a:bodyPr wrap="square" rtlCol="0">
            <a:spAutoFit/>
          </a:bodyPr>
          <a:lstStyle/>
          <a:p>
            <a:r>
              <a:rPr lang="en-US" sz="3600" u="sng" dirty="0" err="1" smtClean="0"/>
              <a:t>Yo</a:t>
            </a:r>
            <a:endParaRPr lang="en-US" sz="3600" u="sng" dirty="0"/>
          </a:p>
        </p:txBody>
      </p:sp>
      <p:sp>
        <p:nvSpPr>
          <p:cNvPr id="38913" name="Title 1"/>
          <p:cNvSpPr>
            <a:spLocks noGrp="1"/>
          </p:cNvSpPr>
          <p:nvPr>
            <p:ph type="ctrTitle"/>
          </p:nvPr>
        </p:nvSpPr>
        <p:spPr>
          <a:xfrm>
            <a:off x="0" y="-279400"/>
            <a:ext cx="9144000" cy="1238250"/>
          </a:xfrm>
        </p:spPr>
        <p:txBody>
          <a:bodyPr/>
          <a:lstStyle/>
          <a:p>
            <a:pPr eaLnBrk="1" hangingPunct="1"/>
            <a:r>
              <a:rPr lang="es-ES_tradnl" b="1" u="sng" dirty="0" err="1" smtClean="0">
                <a:latin typeface="Calibri" charset="0"/>
              </a:rPr>
              <a:t>Imperfect</a:t>
            </a:r>
            <a:r>
              <a:rPr lang="es-ES_tradnl" b="1" u="sng" dirty="0" smtClean="0">
                <a:latin typeface="Calibri" charset="0"/>
              </a:rPr>
              <a:t> Día 1</a:t>
            </a:r>
            <a:endParaRPr lang="es-HN" b="1" u="sng" dirty="0">
              <a:latin typeface="Calibri" charset="0"/>
            </a:endParaRPr>
          </a:p>
        </p:txBody>
      </p:sp>
      <p:sp>
        <p:nvSpPr>
          <p:cNvPr id="2" name="TextBox 1"/>
          <p:cNvSpPr txBox="1"/>
          <p:nvPr/>
        </p:nvSpPr>
        <p:spPr>
          <a:xfrm>
            <a:off x="2656065" y="3003192"/>
            <a:ext cx="2608893" cy="646331"/>
          </a:xfrm>
          <a:prstGeom prst="rect">
            <a:avLst/>
          </a:prstGeom>
          <a:noFill/>
        </p:spPr>
        <p:txBody>
          <a:bodyPr wrap="square" rtlCol="0">
            <a:spAutoFit/>
          </a:bodyPr>
          <a:lstStyle/>
          <a:p>
            <a:r>
              <a:rPr lang="en-US" sz="3600" dirty="0" err="1" smtClean="0">
                <a:solidFill>
                  <a:srgbClr val="FF0000"/>
                </a:solidFill>
              </a:rPr>
              <a:t>estudiar</a:t>
            </a:r>
            <a:endParaRPr lang="en-US" sz="3600" dirty="0">
              <a:solidFill>
                <a:srgbClr val="FF0000"/>
              </a:solidFill>
            </a:endParaRPr>
          </a:p>
        </p:txBody>
      </p:sp>
      <p:sp>
        <p:nvSpPr>
          <p:cNvPr id="15" name="TextBox 14"/>
          <p:cNvSpPr txBox="1"/>
          <p:nvPr/>
        </p:nvSpPr>
        <p:spPr>
          <a:xfrm>
            <a:off x="4891683" y="1696901"/>
            <a:ext cx="4454001" cy="646331"/>
          </a:xfrm>
          <a:prstGeom prst="rect">
            <a:avLst/>
          </a:prstGeom>
          <a:noFill/>
        </p:spPr>
        <p:txBody>
          <a:bodyPr wrap="square" rtlCol="0">
            <a:spAutoFit/>
          </a:bodyPr>
          <a:lstStyle/>
          <a:p>
            <a:r>
              <a:rPr lang="en-US" sz="3600" u="sng" dirty="0" err="1" smtClean="0"/>
              <a:t>Tú</a:t>
            </a:r>
            <a:r>
              <a:rPr lang="en-US" sz="3600" u="sng" dirty="0" smtClean="0"/>
              <a:t> y </a:t>
            </a:r>
            <a:r>
              <a:rPr lang="en-US" sz="3600" u="sng" dirty="0" err="1"/>
              <a:t>y</a:t>
            </a:r>
            <a:r>
              <a:rPr lang="en-US" sz="3600" u="sng" dirty="0" err="1" smtClean="0"/>
              <a:t>o</a:t>
            </a:r>
            <a:r>
              <a:rPr lang="en-US" sz="3600" u="sng" dirty="0" smtClean="0"/>
              <a:t> </a:t>
            </a:r>
            <a:r>
              <a:rPr lang="en-US" sz="3600" u="sng" smtClean="0"/>
              <a:t>estudiábamos</a:t>
            </a:r>
            <a:endParaRPr lang="en-US" sz="3600" u="sng" dirty="0"/>
          </a:p>
        </p:txBody>
      </p:sp>
      <p:sp>
        <p:nvSpPr>
          <p:cNvPr id="16" name="TextBox 15"/>
          <p:cNvSpPr txBox="1"/>
          <p:nvPr/>
        </p:nvSpPr>
        <p:spPr>
          <a:xfrm>
            <a:off x="4917591" y="2390615"/>
            <a:ext cx="4861471" cy="646331"/>
          </a:xfrm>
          <a:prstGeom prst="rect">
            <a:avLst/>
          </a:prstGeom>
          <a:noFill/>
        </p:spPr>
        <p:txBody>
          <a:bodyPr wrap="square" rtlCol="0">
            <a:spAutoFit/>
          </a:bodyPr>
          <a:lstStyle/>
          <a:p>
            <a:r>
              <a:rPr lang="en-US" sz="3600" u="sng" dirty="0" err="1" smtClean="0"/>
              <a:t>Señor</a:t>
            </a:r>
            <a:r>
              <a:rPr lang="en-US" sz="3600" u="sng" dirty="0" smtClean="0"/>
              <a:t> Gore </a:t>
            </a:r>
            <a:r>
              <a:rPr lang="en-US" sz="3600" u="sng" dirty="0" err="1" smtClean="0"/>
              <a:t>estudiaba</a:t>
            </a:r>
            <a:endParaRPr lang="en-US" sz="3600" u="sng" dirty="0"/>
          </a:p>
        </p:txBody>
      </p:sp>
      <p:sp>
        <p:nvSpPr>
          <p:cNvPr id="17" name="TextBox 16"/>
          <p:cNvSpPr txBox="1"/>
          <p:nvPr/>
        </p:nvSpPr>
        <p:spPr>
          <a:xfrm>
            <a:off x="4522819" y="3672474"/>
            <a:ext cx="5792603" cy="646331"/>
          </a:xfrm>
          <a:prstGeom prst="rect">
            <a:avLst/>
          </a:prstGeom>
          <a:noFill/>
        </p:spPr>
        <p:txBody>
          <a:bodyPr wrap="square" rtlCol="0">
            <a:spAutoFit/>
          </a:bodyPr>
          <a:lstStyle/>
          <a:p>
            <a:r>
              <a:rPr lang="en-US" sz="3600" u="sng" dirty="0" smtClean="0"/>
              <a:t>Linda y Greg </a:t>
            </a:r>
            <a:r>
              <a:rPr lang="en-US" sz="3600" u="sng" dirty="0" err="1" smtClean="0"/>
              <a:t>estudiaban</a:t>
            </a:r>
            <a:endParaRPr lang="en-US" sz="3600" u="sng" dirty="0"/>
          </a:p>
        </p:txBody>
      </p:sp>
      <p:sp>
        <p:nvSpPr>
          <p:cNvPr id="18" name="TextBox 17"/>
          <p:cNvSpPr txBox="1"/>
          <p:nvPr/>
        </p:nvSpPr>
        <p:spPr>
          <a:xfrm>
            <a:off x="4917592" y="5034843"/>
            <a:ext cx="4488156" cy="646331"/>
          </a:xfrm>
          <a:prstGeom prst="rect">
            <a:avLst/>
          </a:prstGeom>
          <a:noFill/>
        </p:spPr>
        <p:txBody>
          <a:bodyPr wrap="square" rtlCol="0">
            <a:spAutoFit/>
          </a:bodyPr>
          <a:lstStyle/>
          <a:p>
            <a:r>
              <a:rPr lang="en-US" sz="3600" u="sng" dirty="0" smtClean="0"/>
              <a:t>La </a:t>
            </a:r>
            <a:r>
              <a:rPr lang="en-US" sz="3600" u="sng" dirty="0" err="1" smtClean="0"/>
              <a:t>maestra</a:t>
            </a:r>
            <a:r>
              <a:rPr lang="en-US" sz="3600" u="sng" dirty="0" smtClean="0"/>
              <a:t> </a:t>
            </a:r>
            <a:r>
              <a:rPr lang="en-US" sz="3600" u="sng" dirty="0" err="1"/>
              <a:t>estudiaba</a:t>
            </a:r>
            <a:endParaRPr lang="en-US" sz="3600" u="sng" dirty="0"/>
          </a:p>
        </p:txBody>
      </p:sp>
      <p:sp>
        <p:nvSpPr>
          <p:cNvPr id="19" name="TextBox 18"/>
          <p:cNvSpPr txBox="1"/>
          <p:nvPr/>
        </p:nvSpPr>
        <p:spPr>
          <a:xfrm>
            <a:off x="4917592" y="3036946"/>
            <a:ext cx="3434828" cy="646331"/>
          </a:xfrm>
          <a:prstGeom prst="rect">
            <a:avLst/>
          </a:prstGeom>
          <a:noFill/>
        </p:spPr>
        <p:txBody>
          <a:bodyPr wrap="square" rtlCol="0">
            <a:spAutoFit/>
          </a:bodyPr>
          <a:lstStyle/>
          <a:p>
            <a:r>
              <a:rPr lang="en-US" sz="3600" u="sng" dirty="0" err="1" smtClean="0"/>
              <a:t>Yo</a:t>
            </a:r>
            <a:r>
              <a:rPr lang="en-US" sz="3600" u="sng" dirty="0" smtClean="0"/>
              <a:t> </a:t>
            </a:r>
            <a:r>
              <a:rPr lang="en-US" sz="3600" u="sng" dirty="0" err="1"/>
              <a:t>estudiaba</a:t>
            </a:r>
            <a:endParaRPr lang="en-US" sz="3600" u="sng" dirty="0"/>
          </a:p>
        </p:txBody>
      </p:sp>
    </p:spTree>
    <p:extLst>
      <p:ext uri="{BB962C8B-B14F-4D97-AF65-F5344CB8AC3E}">
        <p14:creationId xmlns:p14="http://schemas.microsoft.com/office/powerpoint/2010/main" val="9672711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subTnLst>
                                    <p:set>
                                      <p:cBhvr override="childStyle">
                                        <p:cTn dur="1" fill="hold" display="0" masterRel="nextClick" afterEffect="1"/>
                                        <p:tgtEl>
                                          <p:spTgt spid="6">
                                            <p:txEl>
                                              <p:pRg st="0" end="0"/>
                                            </p:txEl>
                                          </p:spTgt>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5" grpId="0"/>
      <p:bldP spid="16" grpId="0"/>
      <p:bldP spid="17" grpId="0"/>
      <p:bldP spid="18"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ctrTitle"/>
          </p:nvPr>
        </p:nvSpPr>
        <p:spPr>
          <a:xfrm>
            <a:off x="885841" y="68161"/>
            <a:ext cx="9144000" cy="1238250"/>
          </a:xfrm>
        </p:spPr>
        <p:txBody>
          <a:bodyPr/>
          <a:lstStyle/>
          <a:p>
            <a:pPr eaLnBrk="1" hangingPunct="1"/>
            <a:r>
              <a:rPr lang="es-HN" b="1" u="sng" dirty="0" smtClean="0">
                <a:latin typeface="Calibri" charset="0"/>
              </a:rPr>
              <a:t>Imperfect Día 1</a:t>
            </a:r>
            <a:endParaRPr lang="es-HN" b="1" u="sng" dirty="0">
              <a:latin typeface="Calibri" charset="0"/>
            </a:endParaRPr>
          </a:p>
        </p:txBody>
      </p:sp>
      <p:sp>
        <p:nvSpPr>
          <p:cNvPr id="5" name="Subtitle 2"/>
          <p:cNvSpPr txBox="1">
            <a:spLocks/>
          </p:cNvSpPr>
          <p:nvPr/>
        </p:nvSpPr>
        <p:spPr>
          <a:xfrm>
            <a:off x="203200" y="760413"/>
            <a:ext cx="8940800" cy="887412"/>
          </a:xfrm>
          <a:prstGeom prst="rect">
            <a:avLst/>
          </a:prstGeom>
        </p:spPr>
        <p:txBody>
          <a:bodyPr>
            <a:normAutofit/>
          </a:bodyPr>
          <a:lstStyle/>
          <a:p>
            <a:pPr fontAlgn="auto">
              <a:spcBef>
                <a:spcPct val="20000"/>
              </a:spcBef>
              <a:spcAft>
                <a:spcPts val="0"/>
              </a:spcAft>
              <a:defRPr/>
            </a:pPr>
            <a:r>
              <a:rPr lang="es-ES_tradnl" sz="3200" b="1" dirty="0" err="1">
                <a:latin typeface="+mn-lt"/>
                <a:ea typeface="+mn-ea"/>
                <a:cs typeface="+mn-cs"/>
              </a:rPr>
              <a:t>On</a:t>
            </a:r>
            <a:r>
              <a:rPr lang="es-ES_tradnl" sz="3200" b="1" dirty="0">
                <a:latin typeface="+mn-lt"/>
                <a:ea typeface="+mn-ea"/>
                <a:cs typeface="+mn-cs"/>
              </a:rPr>
              <a:t> </a:t>
            </a:r>
            <a:r>
              <a:rPr lang="es-ES_tradnl" sz="3200" b="1" dirty="0" err="1">
                <a:latin typeface="+mn-lt"/>
                <a:ea typeface="+mn-ea"/>
                <a:cs typeface="+mn-cs"/>
              </a:rPr>
              <a:t>your</a:t>
            </a:r>
            <a:r>
              <a:rPr lang="es-ES_tradnl" sz="3200" b="1" dirty="0">
                <a:latin typeface="+mn-lt"/>
                <a:ea typeface="+mn-ea"/>
                <a:cs typeface="+mn-cs"/>
              </a:rPr>
              <a:t> </a:t>
            </a:r>
            <a:r>
              <a:rPr lang="es-ES_tradnl" sz="3200" b="1" dirty="0" err="1">
                <a:latin typeface="+mn-lt"/>
                <a:ea typeface="+mn-ea"/>
                <a:cs typeface="+mn-cs"/>
              </a:rPr>
              <a:t>whiteboard</a:t>
            </a:r>
            <a:r>
              <a:rPr lang="es-ES_tradnl" sz="3200" b="1" dirty="0">
                <a:latin typeface="+mn-lt"/>
                <a:ea typeface="+mn-ea"/>
                <a:cs typeface="+mn-cs"/>
              </a:rPr>
              <a:t>, complete </a:t>
            </a:r>
            <a:r>
              <a:rPr lang="es-ES_tradnl" sz="3200" b="1" dirty="0" err="1">
                <a:latin typeface="+mn-lt"/>
                <a:ea typeface="+mn-ea"/>
                <a:cs typeface="+mn-cs"/>
              </a:rPr>
              <a:t>the</a:t>
            </a:r>
            <a:r>
              <a:rPr lang="es-ES_tradnl" sz="3200" b="1" dirty="0">
                <a:latin typeface="+mn-lt"/>
                <a:ea typeface="+mn-ea"/>
                <a:cs typeface="+mn-cs"/>
              </a:rPr>
              <a:t> </a:t>
            </a:r>
            <a:r>
              <a:rPr lang="es-ES_tradnl" sz="3200" b="1" dirty="0" err="1">
                <a:latin typeface="+mn-lt"/>
                <a:ea typeface="+mn-ea"/>
                <a:cs typeface="+mn-cs"/>
              </a:rPr>
              <a:t>blanks</a:t>
            </a:r>
            <a:endParaRPr lang="es-ES_tradnl" sz="3200" b="1" dirty="0">
              <a:latin typeface="+mn-lt"/>
              <a:ea typeface="+mn-ea"/>
              <a:cs typeface="+mn-cs"/>
            </a:endParaRPr>
          </a:p>
        </p:txBody>
      </p:sp>
      <p:sp>
        <p:nvSpPr>
          <p:cNvPr id="6" name="Subtitle 2"/>
          <p:cNvSpPr txBox="1">
            <a:spLocks/>
          </p:cNvSpPr>
          <p:nvPr/>
        </p:nvSpPr>
        <p:spPr>
          <a:xfrm>
            <a:off x="355600" y="1373188"/>
            <a:ext cx="8448675" cy="5484812"/>
          </a:xfrm>
          <a:prstGeom prst="rect">
            <a:avLst/>
          </a:prstGeom>
        </p:spPr>
        <p:txBody>
          <a:bodyPr>
            <a:normAutofit/>
          </a:bodyPr>
          <a:lstStyle/>
          <a:p>
            <a:pPr fontAlgn="auto">
              <a:spcBef>
                <a:spcPct val="20000"/>
              </a:spcBef>
              <a:spcAft>
                <a:spcPts val="0"/>
              </a:spcAft>
              <a:defRPr/>
            </a:pPr>
            <a:r>
              <a:rPr lang="es-ES_tradnl" sz="3200" dirty="0" smtClean="0"/>
              <a:t>Ayer, Gerald	_________ (comprar) pizza cuando sus amigos llegaron.</a:t>
            </a:r>
          </a:p>
          <a:p>
            <a:pPr fontAlgn="auto">
              <a:spcBef>
                <a:spcPct val="20000"/>
              </a:spcBef>
              <a:spcAft>
                <a:spcPts val="0"/>
              </a:spcAft>
              <a:defRPr/>
            </a:pPr>
            <a:r>
              <a:rPr lang="es-ES_tradnl" sz="3200" dirty="0" smtClean="0">
                <a:latin typeface="+mn-lt"/>
                <a:ea typeface="+mn-ea"/>
                <a:cs typeface="+mn-cs"/>
              </a:rPr>
              <a:t>Cada año, tú ______________ (comer) en </a:t>
            </a:r>
            <a:r>
              <a:rPr lang="es-ES_tradnl" sz="3200" dirty="0" err="1" smtClean="0">
                <a:latin typeface="+mn-lt"/>
                <a:ea typeface="+mn-ea"/>
                <a:cs typeface="+mn-cs"/>
              </a:rPr>
              <a:t>Wendy’s</a:t>
            </a:r>
            <a:r>
              <a:rPr lang="es-ES_tradnl" sz="3200" dirty="0" smtClean="0">
                <a:latin typeface="+mn-lt"/>
                <a:ea typeface="+mn-ea"/>
                <a:cs typeface="+mn-cs"/>
              </a:rPr>
              <a:t> por la navidad.</a:t>
            </a:r>
          </a:p>
          <a:p>
            <a:pPr fontAlgn="auto">
              <a:spcBef>
                <a:spcPct val="20000"/>
              </a:spcBef>
              <a:spcAft>
                <a:spcPts val="0"/>
              </a:spcAft>
              <a:defRPr/>
            </a:pPr>
            <a:r>
              <a:rPr lang="es-ES_tradnl" sz="3200" dirty="0" smtClean="0"/>
              <a:t>Generalmente, yo y Bob </a:t>
            </a:r>
            <a:r>
              <a:rPr lang="es-ES_tradnl" sz="3200" dirty="0" err="1" smtClean="0"/>
              <a:t>Loblaw</a:t>
            </a:r>
            <a:r>
              <a:rPr lang="es-ES_tradnl" sz="3200" dirty="0" smtClean="0"/>
              <a:t> ____________ (hablar) en español.</a:t>
            </a:r>
          </a:p>
          <a:p>
            <a:pPr fontAlgn="auto">
              <a:spcBef>
                <a:spcPct val="20000"/>
              </a:spcBef>
              <a:spcAft>
                <a:spcPts val="0"/>
              </a:spcAft>
              <a:defRPr/>
            </a:pPr>
            <a:r>
              <a:rPr lang="es-ES_tradnl" sz="3200" dirty="0" smtClean="0">
                <a:latin typeface="+mn-lt"/>
                <a:ea typeface="+mn-ea"/>
                <a:cs typeface="+mn-cs"/>
              </a:rPr>
              <a:t>Yo ____________ (escribir) mucho en mis clases.</a:t>
            </a:r>
          </a:p>
          <a:p>
            <a:pPr fontAlgn="auto">
              <a:spcBef>
                <a:spcPct val="20000"/>
              </a:spcBef>
              <a:spcAft>
                <a:spcPts val="0"/>
              </a:spcAft>
              <a:defRPr/>
            </a:pPr>
            <a:r>
              <a:rPr lang="es-ES_tradnl" sz="3200" dirty="0" smtClean="0"/>
              <a:t>Los martes, Anita y usted no __________ (trabajar) en AR.</a:t>
            </a:r>
            <a:endParaRPr lang="es-ES_tradnl" sz="3200" dirty="0"/>
          </a:p>
        </p:txBody>
      </p:sp>
      <p:sp>
        <p:nvSpPr>
          <p:cNvPr id="2" name="TextBox 1"/>
          <p:cNvSpPr txBox="1">
            <a:spLocks noChangeArrowheads="1"/>
          </p:cNvSpPr>
          <p:nvPr/>
        </p:nvSpPr>
        <p:spPr bwMode="auto">
          <a:xfrm>
            <a:off x="2626057" y="1306411"/>
            <a:ext cx="2065979"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HN" sz="3200" smtClean="0">
                <a:solidFill>
                  <a:srgbClr val="FF0000"/>
                </a:solidFill>
              </a:rPr>
              <a:t>compraba</a:t>
            </a:r>
            <a:endParaRPr lang="es-HN" sz="3200">
              <a:solidFill>
                <a:srgbClr val="FF0000"/>
              </a:solidFill>
            </a:endParaRPr>
          </a:p>
        </p:txBody>
      </p:sp>
      <p:sp>
        <p:nvSpPr>
          <p:cNvPr id="8" name="TextBox 7"/>
          <p:cNvSpPr txBox="1">
            <a:spLocks noChangeArrowheads="1"/>
          </p:cNvSpPr>
          <p:nvPr/>
        </p:nvSpPr>
        <p:spPr bwMode="auto">
          <a:xfrm>
            <a:off x="2834275" y="2284602"/>
            <a:ext cx="205740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HN" sz="3200" dirty="0">
                <a:solidFill>
                  <a:srgbClr val="FF0000"/>
                </a:solidFill>
              </a:rPr>
              <a:t>c</a:t>
            </a:r>
            <a:r>
              <a:rPr lang="es-HN" sz="3200" dirty="0" smtClean="0">
                <a:solidFill>
                  <a:srgbClr val="FF0000"/>
                </a:solidFill>
              </a:rPr>
              <a:t>om</a:t>
            </a:r>
            <a:r>
              <a:rPr lang="es-ES" sz="3200" dirty="0" err="1" smtClean="0">
                <a:solidFill>
                  <a:srgbClr val="FF0000"/>
                </a:solidFill>
              </a:rPr>
              <a:t>ías</a:t>
            </a:r>
            <a:endParaRPr lang="es-HN" sz="3200" dirty="0">
              <a:solidFill>
                <a:srgbClr val="FF0000"/>
              </a:solidFill>
            </a:endParaRPr>
          </a:p>
        </p:txBody>
      </p:sp>
      <p:sp>
        <p:nvSpPr>
          <p:cNvPr id="9" name="TextBox 8"/>
          <p:cNvSpPr txBox="1">
            <a:spLocks noChangeArrowheads="1"/>
          </p:cNvSpPr>
          <p:nvPr/>
        </p:nvSpPr>
        <p:spPr bwMode="auto">
          <a:xfrm>
            <a:off x="5886454" y="3375748"/>
            <a:ext cx="2682312"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HN" sz="3200" dirty="0">
                <a:solidFill>
                  <a:srgbClr val="FF0000"/>
                </a:solidFill>
              </a:rPr>
              <a:t>h</a:t>
            </a:r>
            <a:r>
              <a:rPr lang="es-HN" sz="3200" dirty="0" smtClean="0">
                <a:solidFill>
                  <a:srgbClr val="FF0000"/>
                </a:solidFill>
              </a:rPr>
              <a:t>abl</a:t>
            </a:r>
            <a:r>
              <a:rPr lang="es-ES" sz="3200" dirty="0" smtClean="0">
                <a:solidFill>
                  <a:srgbClr val="FF0000"/>
                </a:solidFill>
              </a:rPr>
              <a:t>á</a:t>
            </a:r>
            <a:r>
              <a:rPr lang="es-HN" sz="3200" dirty="0" smtClean="0">
                <a:solidFill>
                  <a:srgbClr val="FF0000"/>
                </a:solidFill>
              </a:rPr>
              <a:t>bamos</a:t>
            </a:r>
            <a:endParaRPr lang="es-HN" sz="3200" dirty="0">
              <a:solidFill>
                <a:srgbClr val="FF0000"/>
              </a:solidFill>
            </a:endParaRPr>
          </a:p>
        </p:txBody>
      </p:sp>
      <p:sp>
        <p:nvSpPr>
          <p:cNvPr id="10" name="TextBox 9"/>
          <p:cNvSpPr txBox="1">
            <a:spLocks noChangeArrowheads="1"/>
          </p:cNvSpPr>
          <p:nvPr/>
        </p:nvSpPr>
        <p:spPr bwMode="auto">
          <a:xfrm>
            <a:off x="885841" y="4518243"/>
            <a:ext cx="2773205"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HN" sz="3200" dirty="0">
                <a:solidFill>
                  <a:srgbClr val="FF0000"/>
                </a:solidFill>
              </a:rPr>
              <a:t>e</a:t>
            </a:r>
            <a:r>
              <a:rPr lang="es-HN" sz="3200" dirty="0" smtClean="0">
                <a:solidFill>
                  <a:srgbClr val="FF0000"/>
                </a:solidFill>
              </a:rPr>
              <a:t>scrib</a:t>
            </a:r>
            <a:r>
              <a:rPr lang="es-ES" sz="3200" dirty="0" err="1" smtClean="0">
                <a:solidFill>
                  <a:srgbClr val="FF0000"/>
                </a:solidFill>
              </a:rPr>
              <a:t>ía</a:t>
            </a:r>
            <a:endParaRPr lang="es-HN" sz="3200" dirty="0">
              <a:solidFill>
                <a:srgbClr val="FF0000"/>
              </a:solidFill>
            </a:endParaRPr>
          </a:p>
        </p:txBody>
      </p:sp>
      <p:sp>
        <p:nvSpPr>
          <p:cNvPr id="11" name="TextBox 10"/>
          <p:cNvSpPr txBox="1">
            <a:spLocks noChangeArrowheads="1"/>
          </p:cNvSpPr>
          <p:nvPr/>
        </p:nvSpPr>
        <p:spPr bwMode="auto">
          <a:xfrm>
            <a:off x="5350748" y="5103019"/>
            <a:ext cx="2042489"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HN" sz="3200" smtClean="0">
                <a:solidFill>
                  <a:srgbClr val="FF0000"/>
                </a:solidFill>
              </a:rPr>
              <a:t>trabajaban</a:t>
            </a:r>
            <a:endParaRPr lang="es-HN" sz="3200">
              <a:solidFill>
                <a:srgbClr val="FF0000"/>
              </a:solidFill>
            </a:endParaRPr>
          </a:p>
        </p:txBody>
      </p:sp>
    </p:spTree>
    <p:extLst>
      <p:ext uri="{BB962C8B-B14F-4D97-AF65-F5344CB8AC3E}">
        <p14:creationId xmlns:p14="http://schemas.microsoft.com/office/powerpoint/2010/main" val="31966259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95"/>
            <a:ext cx="8229600" cy="1143000"/>
          </a:xfrm>
        </p:spPr>
        <p:txBody>
          <a:bodyPr/>
          <a:lstStyle/>
          <a:p>
            <a:r>
              <a:rPr lang="en-US" dirty="0" smtClean="0"/>
              <a:t>¿</a:t>
            </a:r>
            <a:r>
              <a:rPr lang="en-US" dirty="0" err="1" smtClean="0"/>
              <a:t>Que</a:t>
            </a:r>
            <a:r>
              <a:rPr lang="en-US" dirty="0" smtClean="0"/>
              <a:t> </a:t>
            </a:r>
            <a:r>
              <a:rPr lang="en-US" dirty="0" err="1" smtClean="0"/>
              <a:t>hicite</a:t>
            </a:r>
            <a:r>
              <a:rPr lang="en-US" dirty="0" smtClean="0"/>
              <a:t> </a:t>
            </a:r>
            <a:r>
              <a:rPr lang="en-US" dirty="0" err="1" smtClean="0"/>
              <a:t>tu</a:t>
            </a:r>
            <a:r>
              <a:rPr lang="en-US" dirty="0" smtClean="0"/>
              <a:t> </a:t>
            </a:r>
            <a:r>
              <a:rPr lang="en-US" dirty="0" err="1" smtClean="0"/>
              <a:t>durante</a:t>
            </a:r>
            <a:r>
              <a:rPr lang="en-US" dirty="0" smtClean="0"/>
              <a:t> el </a:t>
            </a:r>
            <a:r>
              <a:rPr lang="en-US" dirty="0" err="1" smtClean="0"/>
              <a:t>descanso</a:t>
            </a:r>
            <a:r>
              <a:rPr lang="en-US" dirty="0" smtClean="0"/>
              <a:t>?</a:t>
            </a:r>
            <a:endParaRPr lang="en-US" dirty="0"/>
          </a:p>
        </p:txBody>
      </p:sp>
      <p:sp>
        <p:nvSpPr>
          <p:cNvPr id="3" name="Content Placeholder 2"/>
          <p:cNvSpPr>
            <a:spLocks noGrp="1"/>
          </p:cNvSpPr>
          <p:nvPr>
            <p:ph idx="1"/>
          </p:nvPr>
        </p:nvSpPr>
        <p:spPr/>
        <p:txBody>
          <a:bodyPr/>
          <a:lstStyle/>
          <a:p>
            <a:r>
              <a:rPr lang="en-US" dirty="0" smtClean="0"/>
              <a:t>3 paragraphs minimum </a:t>
            </a:r>
          </a:p>
          <a:p>
            <a:r>
              <a:rPr lang="en-US" dirty="0" smtClean="0"/>
              <a:t>About what you did during spring break </a:t>
            </a:r>
          </a:p>
          <a:p>
            <a:r>
              <a:rPr lang="en-US" dirty="0" smtClean="0"/>
              <a:t>You will have to use the </a:t>
            </a:r>
            <a:r>
              <a:rPr lang="en-US" dirty="0" err="1" smtClean="0"/>
              <a:t>preterite</a:t>
            </a:r>
            <a:r>
              <a:rPr lang="en-US" dirty="0" smtClean="0"/>
              <a:t> tense for specific events on a specific day </a:t>
            </a:r>
          </a:p>
          <a:p>
            <a:r>
              <a:rPr lang="en-US" dirty="0" smtClean="0"/>
              <a:t>You will need to use the imperfect tense for ongoing things without an ending for example “ I would wake up late every day” </a:t>
            </a:r>
          </a:p>
          <a:p>
            <a:r>
              <a:rPr lang="en-US" dirty="0" smtClean="0"/>
              <a:t> use your transition words throughout. </a:t>
            </a:r>
            <a:endParaRPr lang="en-US" dirty="0"/>
          </a:p>
        </p:txBody>
      </p:sp>
    </p:spTree>
    <p:extLst>
      <p:ext uri="{BB962C8B-B14F-4D97-AF65-F5344CB8AC3E}">
        <p14:creationId xmlns:p14="http://schemas.microsoft.com/office/powerpoint/2010/main" val="369462563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ctrTitle"/>
          </p:nvPr>
        </p:nvSpPr>
        <p:spPr>
          <a:xfrm>
            <a:off x="0" y="-279400"/>
            <a:ext cx="9144000" cy="1238250"/>
          </a:xfrm>
        </p:spPr>
        <p:txBody>
          <a:bodyPr/>
          <a:lstStyle/>
          <a:p>
            <a:r>
              <a:rPr lang="es-HN" b="1" u="sng" dirty="0" smtClean="0">
                <a:latin typeface="Calibri" charset="0"/>
              </a:rPr>
              <a:t>Imperfect Día 1</a:t>
            </a:r>
            <a:endParaRPr lang="es-HN" b="1" u="sng" dirty="0">
              <a:latin typeface="Calibri" charset="0"/>
            </a:endParaRPr>
          </a:p>
        </p:txBody>
      </p:sp>
      <p:sp>
        <p:nvSpPr>
          <p:cNvPr id="5" name="Subtitle 2"/>
          <p:cNvSpPr txBox="1">
            <a:spLocks/>
          </p:cNvSpPr>
          <p:nvPr/>
        </p:nvSpPr>
        <p:spPr>
          <a:xfrm>
            <a:off x="203200" y="760413"/>
            <a:ext cx="8940800" cy="887412"/>
          </a:xfrm>
          <a:prstGeom prst="rect">
            <a:avLst/>
          </a:prstGeom>
        </p:spPr>
        <p:txBody>
          <a:bodyPr>
            <a:normAutofit/>
          </a:bodyPr>
          <a:lstStyle/>
          <a:p>
            <a:pPr fontAlgn="auto">
              <a:spcBef>
                <a:spcPct val="20000"/>
              </a:spcBef>
              <a:spcAft>
                <a:spcPts val="0"/>
              </a:spcAft>
              <a:defRPr/>
            </a:pPr>
            <a:r>
              <a:rPr lang="es-ES_tradnl" sz="3200" b="1" dirty="0" err="1" smtClean="0">
                <a:latin typeface="+mn-lt"/>
                <a:ea typeface="+mn-ea"/>
                <a:cs typeface="+mn-cs"/>
              </a:rPr>
              <a:t>On</a:t>
            </a:r>
            <a:r>
              <a:rPr lang="es-ES_tradnl" sz="3200" b="1" dirty="0" smtClean="0">
                <a:latin typeface="+mn-lt"/>
                <a:ea typeface="+mn-ea"/>
                <a:cs typeface="+mn-cs"/>
              </a:rPr>
              <a:t> </a:t>
            </a:r>
            <a:r>
              <a:rPr lang="es-ES_tradnl" sz="3200" b="1" dirty="0" err="1" smtClean="0">
                <a:latin typeface="+mn-lt"/>
                <a:ea typeface="+mn-ea"/>
                <a:cs typeface="+mn-cs"/>
              </a:rPr>
              <a:t>your</a:t>
            </a:r>
            <a:r>
              <a:rPr lang="es-ES_tradnl" sz="3200" b="1" dirty="0" smtClean="0">
                <a:latin typeface="+mn-lt"/>
                <a:ea typeface="+mn-ea"/>
                <a:cs typeface="+mn-cs"/>
              </a:rPr>
              <a:t> </a:t>
            </a:r>
            <a:r>
              <a:rPr lang="es-ES_tradnl" sz="3200" b="1" dirty="0" err="1" smtClean="0">
                <a:latin typeface="+mn-lt"/>
                <a:ea typeface="+mn-ea"/>
                <a:cs typeface="+mn-cs"/>
              </a:rPr>
              <a:t>whiteboard</a:t>
            </a:r>
            <a:r>
              <a:rPr lang="es-ES_tradnl" sz="3200" b="1" dirty="0" smtClean="0">
                <a:latin typeface="+mn-lt"/>
                <a:ea typeface="+mn-ea"/>
                <a:cs typeface="+mn-cs"/>
              </a:rPr>
              <a:t>, </a:t>
            </a:r>
            <a:r>
              <a:rPr lang="es-ES_tradnl" sz="3200" b="1" dirty="0">
                <a:latin typeface="+mn-lt"/>
                <a:ea typeface="+mn-ea"/>
                <a:cs typeface="+mn-cs"/>
              </a:rPr>
              <a:t>complete </a:t>
            </a:r>
            <a:r>
              <a:rPr lang="es-ES_tradnl" sz="3200" b="1" dirty="0" err="1">
                <a:latin typeface="+mn-lt"/>
                <a:ea typeface="+mn-ea"/>
                <a:cs typeface="+mn-cs"/>
              </a:rPr>
              <a:t>the</a:t>
            </a:r>
            <a:r>
              <a:rPr lang="es-ES_tradnl" sz="3200" b="1" dirty="0">
                <a:latin typeface="+mn-lt"/>
                <a:ea typeface="+mn-ea"/>
                <a:cs typeface="+mn-cs"/>
              </a:rPr>
              <a:t> </a:t>
            </a:r>
            <a:r>
              <a:rPr lang="es-ES_tradnl" sz="3200" b="1" dirty="0" err="1">
                <a:latin typeface="+mn-lt"/>
                <a:ea typeface="+mn-ea"/>
                <a:cs typeface="+mn-cs"/>
              </a:rPr>
              <a:t>blanks</a:t>
            </a:r>
            <a:endParaRPr lang="es-ES_tradnl" sz="3200" b="1" dirty="0">
              <a:latin typeface="+mn-lt"/>
              <a:ea typeface="+mn-ea"/>
              <a:cs typeface="+mn-cs"/>
            </a:endParaRPr>
          </a:p>
        </p:txBody>
      </p:sp>
      <p:sp>
        <p:nvSpPr>
          <p:cNvPr id="6" name="Subtitle 2"/>
          <p:cNvSpPr txBox="1">
            <a:spLocks/>
          </p:cNvSpPr>
          <p:nvPr/>
        </p:nvSpPr>
        <p:spPr>
          <a:xfrm>
            <a:off x="355600" y="1373188"/>
            <a:ext cx="8916699" cy="5484812"/>
          </a:xfrm>
          <a:prstGeom prst="rect">
            <a:avLst/>
          </a:prstGeom>
        </p:spPr>
        <p:txBody>
          <a:bodyPr>
            <a:normAutofit/>
          </a:bodyPr>
          <a:lstStyle/>
          <a:p>
            <a:pPr fontAlgn="auto">
              <a:spcBef>
                <a:spcPct val="20000"/>
              </a:spcBef>
              <a:spcAft>
                <a:spcPts val="0"/>
              </a:spcAft>
              <a:defRPr/>
            </a:pPr>
            <a:r>
              <a:rPr lang="es-ES_tradnl" sz="3200" dirty="0" smtClean="0"/>
              <a:t>De vez en cuando, Dr. Niels Bohr ________(comprar) uranio y ______ (vender) plomo.</a:t>
            </a:r>
          </a:p>
          <a:p>
            <a:pPr fontAlgn="auto">
              <a:spcBef>
                <a:spcPct val="20000"/>
              </a:spcBef>
              <a:spcAft>
                <a:spcPts val="0"/>
              </a:spcAft>
              <a:defRPr/>
            </a:pPr>
            <a:r>
              <a:rPr lang="es-ES_tradnl" sz="3200" dirty="0" smtClean="0"/>
              <a:t>Yo no ___________ (escribir) cuando llamaste.</a:t>
            </a:r>
          </a:p>
          <a:p>
            <a:pPr fontAlgn="auto">
              <a:spcBef>
                <a:spcPct val="20000"/>
              </a:spcBef>
              <a:spcAft>
                <a:spcPts val="0"/>
              </a:spcAft>
              <a:defRPr/>
            </a:pPr>
            <a:r>
              <a:rPr lang="es-ES_tradnl" sz="3200" dirty="0" smtClean="0">
                <a:latin typeface="+mn-lt"/>
                <a:ea typeface="+mn-ea"/>
                <a:cs typeface="+mn-cs"/>
              </a:rPr>
              <a:t>Tú ___________ (compartir) dinero con tus amigos cuando ellos no lo _______________ (tener).</a:t>
            </a:r>
          </a:p>
          <a:p>
            <a:pPr fontAlgn="auto">
              <a:spcBef>
                <a:spcPct val="20000"/>
              </a:spcBef>
              <a:spcAft>
                <a:spcPts val="0"/>
              </a:spcAft>
              <a:defRPr/>
            </a:pPr>
            <a:r>
              <a:rPr lang="es-ES_tradnl" sz="3200" dirty="0" smtClean="0"/>
              <a:t>Nosotros _________ ( beber) refrescos cada martes.</a:t>
            </a:r>
          </a:p>
          <a:p>
            <a:pPr fontAlgn="auto">
              <a:spcBef>
                <a:spcPct val="20000"/>
              </a:spcBef>
              <a:spcAft>
                <a:spcPts val="0"/>
              </a:spcAft>
              <a:defRPr/>
            </a:pPr>
            <a:r>
              <a:rPr lang="es-ES_tradnl" sz="3200" dirty="0" smtClean="0">
                <a:latin typeface="+mn-lt"/>
                <a:ea typeface="+mn-ea"/>
                <a:cs typeface="+mn-cs"/>
              </a:rPr>
              <a:t>Tenemos comida.  La _____________ (comprar) cuando nos invitaste.</a:t>
            </a:r>
          </a:p>
          <a:p>
            <a:pPr fontAlgn="auto">
              <a:spcBef>
                <a:spcPct val="20000"/>
              </a:spcBef>
              <a:spcAft>
                <a:spcPts val="0"/>
              </a:spcAft>
              <a:defRPr/>
            </a:pPr>
            <a:r>
              <a:rPr lang="es-ES_tradnl" sz="3200" dirty="0" err="1" smtClean="0"/>
              <a:t>Bubba</a:t>
            </a:r>
            <a:r>
              <a:rPr lang="es-ES_tradnl" sz="3200" dirty="0" smtClean="0"/>
              <a:t> no _____ (creer) que Harvard lo aceptaría.</a:t>
            </a:r>
          </a:p>
        </p:txBody>
      </p:sp>
      <p:sp>
        <p:nvSpPr>
          <p:cNvPr id="2" name="TextBox 1"/>
          <p:cNvSpPr txBox="1">
            <a:spLocks noChangeArrowheads="1"/>
          </p:cNvSpPr>
          <p:nvPr/>
        </p:nvSpPr>
        <p:spPr bwMode="auto">
          <a:xfrm>
            <a:off x="1867185" y="1811450"/>
            <a:ext cx="1445419"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ES_tradnl" sz="3200" smtClean="0">
                <a:solidFill>
                  <a:srgbClr val="FF0000"/>
                </a:solidFill>
              </a:rPr>
              <a:t>vendía</a:t>
            </a:r>
            <a:endParaRPr lang="es-ES_tradnl" sz="3200">
              <a:solidFill>
                <a:srgbClr val="FF0000"/>
              </a:solidFill>
            </a:endParaRPr>
          </a:p>
        </p:txBody>
      </p:sp>
      <p:sp>
        <p:nvSpPr>
          <p:cNvPr id="7" name="TextBox 6"/>
          <p:cNvSpPr txBox="1">
            <a:spLocks noChangeArrowheads="1"/>
          </p:cNvSpPr>
          <p:nvPr/>
        </p:nvSpPr>
        <p:spPr bwMode="auto">
          <a:xfrm>
            <a:off x="1970587" y="2456439"/>
            <a:ext cx="1489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ES_tradnl" sz="3200" dirty="0" smtClean="0">
                <a:solidFill>
                  <a:srgbClr val="FF0000"/>
                </a:solidFill>
              </a:rPr>
              <a:t>escribía</a:t>
            </a:r>
            <a:endParaRPr lang="es-ES_tradnl" sz="3200" dirty="0">
              <a:solidFill>
                <a:srgbClr val="FF0000"/>
              </a:solidFill>
            </a:endParaRPr>
          </a:p>
        </p:txBody>
      </p:sp>
      <p:sp>
        <p:nvSpPr>
          <p:cNvPr id="8" name="TextBox 7"/>
          <p:cNvSpPr txBox="1">
            <a:spLocks noChangeArrowheads="1"/>
          </p:cNvSpPr>
          <p:nvPr/>
        </p:nvSpPr>
        <p:spPr bwMode="auto">
          <a:xfrm>
            <a:off x="1006971" y="3040639"/>
            <a:ext cx="2420939"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ES_tradnl" sz="3200" dirty="0" smtClean="0">
                <a:solidFill>
                  <a:srgbClr val="FF0000"/>
                </a:solidFill>
              </a:rPr>
              <a:t>compartías</a:t>
            </a:r>
            <a:endParaRPr lang="es-ES_tradnl" sz="3200" dirty="0">
              <a:solidFill>
                <a:srgbClr val="FF0000"/>
              </a:solidFill>
            </a:endParaRPr>
          </a:p>
        </p:txBody>
      </p:sp>
      <p:sp>
        <p:nvSpPr>
          <p:cNvPr id="9" name="TextBox 8"/>
          <p:cNvSpPr txBox="1">
            <a:spLocks noChangeArrowheads="1"/>
          </p:cNvSpPr>
          <p:nvPr/>
        </p:nvSpPr>
        <p:spPr bwMode="auto">
          <a:xfrm>
            <a:off x="3928460" y="3544934"/>
            <a:ext cx="250666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ES_tradnl" sz="3200" smtClean="0">
                <a:solidFill>
                  <a:srgbClr val="FF0000"/>
                </a:solidFill>
              </a:rPr>
              <a:t>tenían</a:t>
            </a:r>
            <a:endParaRPr lang="es-ES_tradnl" sz="3200" dirty="0">
              <a:solidFill>
                <a:srgbClr val="FF0000"/>
              </a:solidFill>
            </a:endParaRPr>
          </a:p>
        </p:txBody>
      </p:sp>
      <p:sp>
        <p:nvSpPr>
          <p:cNvPr id="10" name="TextBox 9"/>
          <p:cNvSpPr txBox="1">
            <a:spLocks noChangeArrowheads="1"/>
          </p:cNvSpPr>
          <p:nvPr/>
        </p:nvSpPr>
        <p:spPr bwMode="auto">
          <a:xfrm>
            <a:off x="2102135" y="3993433"/>
            <a:ext cx="2420938"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ES_tradnl" sz="3200" dirty="0" smtClean="0">
                <a:solidFill>
                  <a:srgbClr val="FF0000"/>
                </a:solidFill>
              </a:rPr>
              <a:t>bebíamos</a:t>
            </a:r>
            <a:endParaRPr lang="es-ES_tradnl" sz="3200" dirty="0">
              <a:solidFill>
                <a:srgbClr val="FF0000"/>
              </a:solidFill>
            </a:endParaRPr>
          </a:p>
        </p:txBody>
      </p:sp>
      <p:sp>
        <p:nvSpPr>
          <p:cNvPr id="11" name="TextBox 10"/>
          <p:cNvSpPr txBox="1">
            <a:spLocks noChangeArrowheads="1"/>
          </p:cNvSpPr>
          <p:nvPr/>
        </p:nvSpPr>
        <p:spPr bwMode="auto">
          <a:xfrm>
            <a:off x="4078841" y="4578209"/>
            <a:ext cx="2666522"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ES_tradnl" sz="3200" dirty="0" smtClean="0">
                <a:solidFill>
                  <a:srgbClr val="FF0000"/>
                </a:solidFill>
              </a:rPr>
              <a:t>comprábamos</a:t>
            </a:r>
            <a:endParaRPr lang="es-ES_tradnl" sz="3200" dirty="0">
              <a:solidFill>
                <a:srgbClr val="FF0000"/>
              </a:solidFill>
            </a:endParaRPr>
          </a:p>
        </p:txBody>
      </p:sp>
      <p:sp>
        <p:nvSpPr>
          <p:cNvPr id="12" name="TextBox 11"/>
          <p:cNvSpPr txBox="1">
            <a:spLocks noChangeArrowheads="1"/>
          </p:cNvSpPr>
          <p:nvPr/>
        </p:nvSpPr>
        <p:spPr bwMode="auto">
          <a:xfrm>
            <a:off x="2259927" y="5660730"/>
            <a:ext cx="127398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ES_tradnl" sz="3200" dirty="0" smtClean="0">
                <a:solidFill>
                  <a:srgbClr val="FF0000"/>
                </a:solidFill>
              </a:rPr>
              <a:t>creía</a:t>
            </a:r>
            <a:endParaRPr lang="es-ES_tradnl" sz="3200" dirty="0">
              <a:solidFill>
                <a:srgbClr val="FF0000"/>
              </a:solidFill>
            </a:endParaRPr>
          </a:p>
        </p:txBody>
      </p:sp>
      <p:sp>
        <p:nvSpPr>
          <p:cNvPr id="14" name="TextBox 13"/>
          <p:cNvSpPr txBox="1">
            <a:spLocks noChangeArrowheads="1"/>
          </p:cNvSpPr>
          <p:nvPr/>
        </p:nvSpPr>
        <p:spPr bwMode="auto">
          <a:xfrm>
            <a:off x="5719189" y="1322628"/>
            <a:ext cx="2438444"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ES_tradnl" sz="3200" smtClean="0">
                <a:solidFill>
                  <a:srgbClr val="FF0000"/>
                </a:solidFill>
              </a:rPr>
              <a:t>compraba</a:t>
            </a:r>
            <a:endParaRPr lang="es-ES_tradnl" sz="3200">
              <a:solidFill>
                <a:srgbClr val="FF0000"/>
              </a:solidFill>
            </a:endParaRPr>
          </a:p>
        </p:txBody>
      </p:sp>
    </p:spTree>
    <p:extLst>
      <p:ext uri="{BB962C8B-B14F-4D97-AF65-F5344CB8AC3E}">
        <p14:creationId xmlns:p14="http://schemas.microsoft.com/office/powerpoint/2010/main" val="20822360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11"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ctrTitle"/>
          </p:nvPr>
        </p:nvSpPr>
        <p:spPr>
          <a:xfrm>
            <a:off x="0" y="-279400"/>
            <a:ext cx="9144000" cy="1238250"/>
          </a:xfrm>
        </p:spPr>
        <p:txBody>
          <a:bodyPr/>
          <a:lstStyle/>
          <a:p>
            <a:pPr eaLnBrk="1" hangingPunct="1"/>
            <a:r>
              <a:rPr lang="es-HN" b="1" u="sng" dirty="0" smtClean="0">
                <a:latin typeface="Calibri" charset="0"/>
              </a:rPr>
              <a:t>Imperfect Día 1</a:t>
            </a:r>
            <a:endParaRPr lang="es-HN" b="1" u="sng" dirty="0">
              <a:latin typeface="Calibri" charset="0"/>
            </a:endParaRPr>
          </a:p>
        </p:txBody>
      </p:sp>
      <p:sp>
        <p:nvSpPr>
          <p:cNvPr id="5" name="Subtitle 2"/>
          <p:cNvSpPr txBox="1">
            <a:spLocks/>
          </p:cNvSpPr>
          <p:nvPr/>
        </p:nvSpPr>
        <p:spPr>
          <a:xfrm>
            <a:off x="203200" y="760413"/>
            <a:ext cx="8940800" cy="887412"/>
          </a:xfrm>
          <a:prstGeom prst="rect">
            <a:avLst/>
          </a:prstGeom>
        </p:spPr>
        <p:txBody>
          <a:bodyPr>
            <a:normAutofit/>
          </a:bodyPr>
          <a:lstStyle/>
          <a:p>
            <a:pPr fontAlgn="auto">
              <a:spcBef>
                <a:spcPct val="20000"/>
              </a:spcBef>
              <a:spcAft>
                <a:spcPts val="0"/>
              </a:spcAft>
              <a:defRPr/>
            </a:pPr>
            <a:r>
              <a:rPr lang="es-ES_tradnl" sz="3200" b="1" dirty="0" err="1">
                <a:latin typeface="+mn-lt"/>
                <a:ea typeface="+mn-ea"/>
                <a:cs typeface="+mn-cs"/>
              </a:rPr>
              <a:t>On</a:t>
            </a:r>
            <a:r>
              <a:rPr lang="es-ES_tradnl" sz="3200" b="1" dirty="0">
                <a:latin typeface="+mn-lt"/>
                <a:ea typeface="+mn-ea"/>
                <a:cs typeface="+mn-cs"/>
              </a:rPr>
              <a:t> </a:t>
            </a:r>
            <a:r>
              <a:rPr lang="es-ES_tradnl" sz="3200" b="1" dirty="0" err="1">
                <a:latin typeface="+mn-lt"/>
                <a:ea typeface="+mn-ea"/>
                <a:cs typeface="+mn-cs"/>
              </a:rPr>
              <a:t>your</a:t>
            </a:r>
            <a:r>
              <a:rPr lang="es-ES_tradnl" sz="3200" b="1" dirty="0">
                <a:latin typeface="+mn-lt"/>
                <a:ea typeface="+mn-ea"/>
                <a:cs typeface="+mn-cs"/>
              </a:rPr>
              <a:t> </a:t>
            </a:r>
            <a:r>
              <a:rPr lang="es-ES_tradnl" sz="3200" b="1" dirty="0" err="1">
                <a:latin typeface="+mn-lt"/>
                <a:ea typeface="+mn-ea"/>
                <a:cs typeface="+mn-cs"/>
              </a:rPr>
              <a:t>whiteboard</a:t>
            </a:r>
            <a:r>
              <a:rPr lang="es-ES_tradnl" sz="3200" b="1" dirty="0">
                <a:latin typeface="+mn-lt"/>
                <a:ea typeface="+mn-ea"/>
                <a:cs typeface="+mn-cs"/>
              </a:rPr>
              <a:t>, complete </a:t>
            </a:r>
            <a:r>
              <a:rPr lang="es-ES_tradnl" sz="3200" b="1" dirty="0" err="1">
                <a:latin typeface="+mn-lt"/>
                <a:ea typeface="+mn-ea"/>
                <a:cs typeface="+mn-cs"/>
              </a:rPr>
              <a:t>the</a:t>
            </a:r>
            <a:r>
              <a:rPr lang="es-ES_tradnl" sz="3200" b="1" dirty="0">
                <a:latin typeface="+mn-lt"/>
                <a:ea typeface="+mn-ea"/>
                <a:cs typeface="+mn-cs"/>
              </a:rPr>
              <a:t> </a:t>
            </a:r>
            <a:r>
              <a:rPr lang="es-ES_tradnl" sz="3200" b="1" dirty="0" err="1">
                <a:latin typeface="+mn-lt"/>
                <a:ea typeface="+mn-ea"/>
                <a:cs typeface="+mn-cs"/>
              </a:rPr>
              <a:t>blanks</a:t>
            </a:r>
            <a:endParaRPr lang="es-ES_tradnl" sz="3200" b="1" dirty="0">
              <a:latin typeface="+mn-lt"/>
              <a:ea typeface="+mn-ea"/>
              <a:cs typeface="+mn-cs"/>
            </a:endParaRPr>
          </a:p>
        </p:txBody>
      </p:sp>
      <p:sp>
        <p:nvSpPr>
          <p:cNvPr id="6" name="Subtitle 2"/>
          <p:cNvSpPr txBox="1">
            <a:spLocks/>
          </p:cNvSpPr>
          <p:nvPr/>
        </p:nvSpPr>
        <p:spPr>
          <a:xfrm>
            <a:off x="355600" y="1373188"/>
            <a:ext cx="8788399" cy="5484812"/>
          </a:xfrm>
          <a:prstGeom prst="rect">
            <a:avLst/>
          </a:prstGeom>
        </p:spPr>
        <p:txBody>
          <a:bodyPr>
            <a:normAutofit/>
          </a:bodyPr>
          <a:lstStyle/>
          <a:p>
            <a:pPr fontAlgn="auto">
              <a:spcBef>
                <a:spcPct val="20000"/>
              </a:spcBef>
              <a:spcAft>
                <a:spcPts val="0"/>
              </a:spcAft>
              <a:defRPr/>
            </a:pPr>
            <a:r>
              <a:rPr lang="es-ES_tradnl" sz="3200" dirty="0" smtClean="0"/>
              <a:t>HAL _________ (tomar) control cuando </a:t>
            </a:r>
            <a:r>
              <a:rPr lang="es-ES_tradnl" sz="3200" dirty="0" err="1" smtClean="0"/>
              <a:t>Dave</a:t>
            </a:r>
            <a:r>
              <a:rPr lang="es-ES_tradnl" sz="3200" dirty="0" smtClean="0"/>
              <a:t> intentó desarmarlo.</a:t>
            </a:r>
          </a:p>
          <a:p>
            <a:pPr fontAlgn="auto">
              <a:spcBef>
                <a:spcPct val="20000"/>
              </a:spcBef>
              <a:spcAft>
                <a:spcPts val="0"/>
              </a:spcAft>
              <a:defRPr/>
            </a:pPr>
            <a:r>
              <a:rPr lang="es-ES_tradnl" sz="3200" dirty="0" smtClean="0"/>
              <a:t>Kaká  ___________ (practicar) deportes.</a:t>
            </a:r>
          </a:p>
          <a:p>
            <a:pPr fontAlgn="auto">
              <a:spcBef>
                <a:spcPct val="20000"/>
              </a:spcBef>
              <a:spcAft>
                <a:spcPts val="0"/>
              </a:spcAft>
              <a:defRPr/>
            </a:pPr>
            <a:r>
              <a:rPr lang="es-ES_tradnl" sz="3200" dirty="0" smtClean="0">
                <a:latin typeface="+mn-lt"/>
                <a:ea typeface="+mn-ea"/>
                <a:cs typeface="+mn-cs"/>
              </a:rPr>
              <a:t>Generalmente, Tú y usted ________ (dibujar) bien.</a:t>
            </a:r>
          </a:p>
          <a:p>
            <a:pPr fontAlgn="auto">
              <a:spcBef>
                <a:spcPct val="20000"/>
              </a:spcBef>
              <a:spcAft>
                <a:spcPts val="0"/>
              </a:spcAft>
              <a:defRPr/>
            </a:pPr>
            <a:r>
              <a:rPr lang="es-ES_tradnl" sz="3200" dirty="0" smtClean="0"/>
              <a:t>Usted y yo ____________ (escuchar) música </a:t>
            </a:r>
            <a:r>
              <a:rPr lang="es-ES_tradnl" sz="3200" dirty="0" err="1" smtClean="0"/>
              <a:t>frecuentamente</a:t>
            </a:r>
            <a:r>
              <a:rPr lang="es-ES_tradnl" sz="3200" dirty="0" smtClean="0"/>
              <a:t>.</a:t>
            </a:r>
          </a:p>
          <a:p>
            <a:pPr fontAlgn="auto">
              <a:spcBef>
                <a:spcPct val="20000"/>
              </a:spcBef>
              <a:spcAft>
                <a:spcPts val="0"/>
              </a:spcAft>
              <a:defRPr/>
            </a:pPr>
            <a:r>
              <a:rPr lang="es-ES_tradnl" sz="3200" dirty="0" err="1" smtClean="0">
                <a:latin typeface="+mn-lt"/>
                <a:ea typeface="+mn-ea"/>
                <a:cs typeface="+mn-cs"/>
              </a:rPr>
              <a:t>Nate</a:t>
            </a:r>
            <a:r>
              <a:rPr lang="es-ES_tradnl" sz="3200" dirty="0" smtClean="0">
                <a:latin typeface="+mn-lt"/>
                <a:ea typeface="+mn-ea"/>
                <a:cs typeface="+mn-cs"/>
              </a:rPr>
              <a:t> y Jerry ____________ (trabajar) en </a:t>
            </a:r>
            <a:r>
              <a:rPr lang="es-ES_tradnl" sz="3200" dirty="0" err="1" smtClean="0">
                <a:latin typeface="+mn-lt"/>
                <a:ea typeface="+mn-ea"/>
                <a:cs typeface="+mn-cs"/>
              </a:rPr>
              <a:t>The</a:t>
            </a:r>
            <a:r>
              <a:rPr lang="es-ES_tradnl" sz="3200" dirty="0" smtClean="0">
                <a:latin typeface="+mn-lt"/>
                <a:ea typeface="+mn-ea"/>
                <a:cs typeface="+mn-cs"/>
              </a:rPr>
              <a:t> </a:t>
            </a:r>
            <a:r>
              <a:rPr lang="es-ES_tradnl" sz="3200" dirty="0" err="1" smtClean="0">
                <a:latin typeface="+mn-lt"/>
                <a:ea typeface="+mn-ea"/>
                <a:cs typeface="+mn-cs"/>
              </a:rPr>
              <a:t>Commisary</a:t>
            </a:r>
            <a:r>
              <a:rPr lang="es-ES_tradnl" sz="3200" dirty="0" smtClean="0">
                <a:latin typeface="+mn-lt"/>
                <a:ea typeface="+mn-ea"/>
                <a:cs typeface="+mn-cs"/>
              </a:rPr>
              <a:t> durante los años 90.</a:t>
            </a:r>
          </a:p>
          <a:p>
            <a:pPr fontAlgn="auto">
              <a:spcBef>
                <a:spcPct val="20000"/>
              </a:spcBef>
              <a:spcAft>
                <a:spcPts val="0"/>
              </a:spcAft>
              <a:defRPr/>
            </a:pPr>
            <a:r>
              <a:rPr lang="es-ES_tradnl" sz="3200" dirty="0" smtClean="0"/>
              <a:t>Yo no __________ (trabajar) todos los días.</a:t>
            </a:r>
          </a:p>
        </p:txBody>
      </p:sp>
      <p:sp>
        <p:nvSpPr>
          <p:cNvPr id="2" name="TextBox 1"/>
          <p:cNvSpPr txBox="1">
            <a:spLocks noChangeArrowheads="1"/>
          </p:cNvSpPr>
          <p:nvPr/>
        </p:nvSpPr>
        <p:spPr bwMode="auto">
          <a:xfrm>
            <a:off x="1064155" y="1306411"/>
            <a:ext cx="2111144"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ES_tradnl" sz="3200" smtClean="0">
                <a:solidFill>
                  <a:srgbClr val="FF0000"/>
                </a:solidFill>
              </a:rPr>
              <a:t>tomaba</a:t>
            </a:r>
            <a:endParaRPr lang="es-ES_tradnl" sz="3200">
              <a:solidFill>
                <a:srgbClr val="FF0000"/>
              </a:solidFill>
            </a:endParaRPr>
          </a:p>
        </p:txBody>
      </p:sp>
      <p:sp>
        <p:nvSpPr>
          <p:cNvPr id="8" name="TextBox 7"/>
          <p:cNvSpPr txBox="1">
            <a:spLocks noChangeArrowheads="1"/>
          </p:cNvSpPr>
          <p:nvPr/>
        </p:nvSpPr>
        <p:spPr bwMode="auto">
          <a:xfrm>
            <a:off x="1537022" y="2318574"/>
            <a:ext cx="2190665"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ES_tradnl" sz="3200" smtClean="0">
                <a:solidFill>
                  <a:srgbClr val="FF0000"/>
                </a:solidFill>
              </a:rPr>
              <a:t>practicaba</a:t>
            </a:r>
            <a:endParaRPr lang="es-ES_tradnl" sz="3200">
              <a:solidFill>
                <a:srgbClr val="FF0000"/>
              </a:solidFill>
            </a:endParaRPr>
          </a:p>
        </p:txBody>
      </p:sp>
      <p:sp>
        <p:nvSpPr>
          <p:cNvPr id="9" name="TextBox 8"/>
          <p:cNvSpPr txBox="1">
            <a:spLocks noChangeArrowheads="1"/>
          </p:cNvSpPr>
          <p:nvPr/>
        </p:nvSpPr>
        <p:spPr bwMode="auto">
          <a:xfrm>
            <a:off x="4686632" y="2974413"/>
            <a:ext cx="185368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ES_tradnl" sz="3200" smtClean="0">
                <a:solidFill>
                  <a:srgbClr val="FF0000"/>
                </a:solidFill>
              </a:rPr>
              <a:t>dibujaban</a:t>
            </a:r>
            <a:endParaRPr lang="es-ES_tradnl" sz="3200">
              <a:solidFill>
                <a:srgbClr val="FF0000"/>
              </a:solidFill>
            </a:endParaRPr>
          </a:p>
        </p:txBody>
      </p:sp>
      <p:sp>
        <p:nvSpPr>
          <p:cNvPr id="10" name="TextBox 9"/>
          <p:cNvSpPr txBox="1">
            <a:spLocks noChangeArrowheads="1"/>
          </p:cNvSpPr>
          <p:nvPr/>
        </p:nvSpPr>
        <p:spPr bwMode="auto">
          <a:xfrm>
            <a:off x="2145467" y="3641149"/>
            <a:ext cx="2764291"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ES_tradnl" sz="3200" dirty="0" err="1" smtClean="0">
                <a:solidFill>
                  <a:srgbClr val="FF0000"/>
                </a:solidFill>
              </a:rPr>
              <a:t>escuchabámos</a:t>
            </a:r>
            <a:endParaRPr lang="es-ES_tradnl" sz="3200" dirty="0">
              <a:solidFill>
                <a:srgbClr val="FF0000"/>
              </a:solidFill>
            </a:endParaRPr>
          </a:p>
        </p:txBody>
      </p:sp>
      <p:sp>
        <p:nvSpPr>
          <p:cNvPr id="11" name="TextBox 10"/>
          <p:cNvSpPr txBox="1">
            <a:spLocks noChangeArrowheads="1"/>
          </p:cNvSpPr>
          <p:nvPr/>
        </p:nvSpPr>
        <p:spPr bwMode="auto">
          <a:xfrm>
            <a:off x="2518940" y="4709243"/>
            <a:ext cx="202946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ES_tradnl" sz="3200" dirty="0" smtClean="0">
                <a:solidFill>
                  <a:srgbClr val="FF0000"/>
                </a:solidFill>
              </a:rPr>
              <a:t>trabajaban</a:t>
            </a:r>
            <a:endParaRPr lang="es-ES_tradnl" sz="3200" dirty="0">
              <a:solidFill>
                <a:srgbClr val="FF0000"/>
              </a:solidFill>
            </a:endParaRPr>
          </a:p>
        </p:txBody>
      </p:sp>
      <p:sp>
        <p:nvSpPr>
          <p:cNvPr id="12" name="TextBox 11"/>
          <p:cNvSpPr txBox="1">
            <a:spLocks noChangeArrowheads="1"/>
          </p:cNvSpPr>
          <p:nvPr/>
        </p:nvSpPr>
        <p:spPr bwMode="auto">
          <a:xfrm>
            <a:off x="1445542" y="5692408"/>
            <a:ext cx="2146796"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ES_tradnl" sz="3200" dirty="0" smtClean="0">
                <a:solidFill>
                  <a:srgbClr val="FF0000"/>
                </a:solidFill>
              </a:rPr>
              <a:t>trabajaba</a:t>
            </a:r>
            <a:endParaRPr lang="es-ES_tradnl" sz="3200" dirty="0">
              <a:solidFill>
                <a:srgbClr val="FF0000"/>
              </a:solidFill>
            </a:endParaRPr>
          </a:p>
        </p:txBody>
      </p:sp>
    </p:spTree>
    <p:extLst>
      <p:ext uri="{BB962C8B-B14F-4D97-AF65-F5344CB8AC3E}">
        <p14:creationId xmlns:p14="http://schemas.microsoft.com/office/powerpoint/2010/main" val="34921870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ctrTitle"/>
          </p:nvPr>
        </p:nvSpPr>
        <p:spPr>
          <a:xfrm>
            <a:off x="0" y="-279400"/>
            <a:ext cx="9144000" cy="1238250"/>
          </a:xfrm>
        </p:spPr>
        <p:txBody>
          <a:bodyPr/>
          <a:lstStyle/>
          <a:p>
            <a:r>
              <a:rPr lang="es-HN" b="1" u="sng" dirty="0" smtClean="0">
                <a:latin typeface="Calibri" charset="0"/>
              </a:rPr>
              <a:t>Imperfect Día 1</a:t>
            </a:r>
            <a:endParaRPr lang="es-HN" b="1" u="sng" dirty="0">
              <a:latin typeface="Calibri" charset="0"/>
            </a:endParaRPr>
          </a:p>
        </p:txBody>
      </p:sp>
      <p:sp>
        <p:nvSpPr>
          <p:cNvPr id="5" name="Subtitle 2"/>
          <p:cNvSpPr txBox="1">
            <a:spLocks/>
          </p:cNvSpPr>
          <p:nvPr/>
        </p:nvSpPr>
        <p:spPr>
          <a:xfrm>
            <a:off x="203200" y="760413"/>
            <a:ext cx="8940800" cy="887412"/>
          </a:xfrm>
          <a:prstGeom prst="rect">
            <a:avLst/>
          </a:prstGeom>
        </p:spPr>
        <p:txBody>
          <a:bodyPr>
            <a:normAutofit/>
          </a:bodyPr>
          <a:lstStyle/>
          <a:p>
            <a:pPr defTabSz="457200">
              <a:spcBef>
                <a:spcPct val="20000"/>
              </a:spcBef>
              <a:defRPr/>
            </a:pPr>
            <a:r>
              <a:rPr lang="es-ES_tradnl" sz="3200" b="1" dirty="0" err="1" smtClean="0">
                <a:solidFill>
                  <a:prstClr val="black"/>
                </a:solidFill>
                <a:latin typeface="Calibri"/>
                <a:ea typeface="ＭＳ Ｐゴシック" charset="0"/>
                <a:cs typeface="ＭＳ Ｐゴシック" charset="0"/>
              </a:rPr>
              <a:t>On</a:t>
            </a:r>
            <a:r>
              <a:rPr lang="es-ES_tradnl" sz="3200" b="1" dirty="0" smtClean="0">
                <a:solidFill>
                  <a:prstClr val="black"/>
                </a:solidFill>
                <a:latin typeface="Calibri"/>
                <a:ea typeface="ＭＳ Ｐゴシック" charset="0"/>
                <a:cs typeface="ＭＳ Ｐゴシック" charset="0"/>
              </a:rPr>
              <a:t> </a:t>
            </a:r>
            <a:r>
              <a:rPr lang="es-ES_tradnl" sz="3200" b="1" dirty="0" err="1" smtClean="0">
                <a:solidFill>
                  <a:prstClr val="black"/>
                </a:solidFill>
                <a:latin typeface="Calibri"/>
                <a:ea typeface="ＭＳ Ｐゴシック" charset="0"/>
                <a:cs typeface="ＭＳ Ｐゴシック" charset="0"/>
              </a:rPr>
              <a:t>your</a:t>
            </a:r>
            <a:r>
              <a:rPr lang="es-ES_tradnl" sz="3200" b="1" dirty="0" smtClean="0">
                <a:solidFill>
                  <a:prstClr val="black"/>
                </a:solidFill>
                <a:latin typeface="Calibri"/>
                <a:ea typeface="ＭＳ Ｐゴシック" charset="0"/>
                <a:cs typeface="ＭＳ Ｐゴシック" charset="0"/>
              </a:rPr>
              <a:t> </a:t>
            </a:r>
            <a:r>
              <a:rPr lang="es-ES_tradnl" sz="3200" b="1" dirty="0" err="1" smtClean="0">
                <a:solidFill>
                  <a:prstClr val="black"/>
                </a:solidFill>
                <a:latin typeface="Calibri"/>
                <a:ea typeface="ＭＳ Ｐゴシック" charset="0"/>
                <a:cs typeface="ＭＳ Ｐゴシック" charset="0"/>
              </a:rPr>
              <a:t>whiteboard</a:t>
            </a:r>
            <a:r>
              <a:rPr lang="es-ES_tradnl" sz="3200" b="1" dirty="0" smtClean="0">
                <a:solidFill>
                  <a:prstClr val="black"/>
                </a:solidFill>
                <a:latin typeface="Calibri"/>
                <a:ea typeface="ＭＳ Ｐゴシック" charset="0"/>
                <a:cs typeface="ＭＳ Ｐゴシック" charset="0"/>
              </a:rPr>
              <a:t>, </a:t>
            </a:r>
            <a:r>
              <a:rPr lang="es-ES_tradnl" sz="3200" b="1" dirty="0">
                <a:solidFill>
                  <a:prstClr val="black"/>
                </a:solidFill>
                <a:latin typeface="Calibri"/>
                <a:ea typeface="ＭＳ Ｐゴシック" charset="0"/>
                <a:cs typeface="ＭＳ Ｐゴシック" charset="0"/>
              </a:rPr>
              <a:t>complete </a:t>
            </a:r>
            <a:r>
              <a:rPr lang="es-ES_tradnl" sz="3200" b="1" dirty="0" err="1">
                <a:solidFill>
                  <a:prstClr val="black"/>
                </a:solidFill>
                <a:latin typeface="Calibri"/>
                <a:ea typeface="ＭＳ Ｐゴシック" charset="0"/>
                <a:cs typeface="ＭＳ Ｐゴシック" charset="0"/>
              </a:rPr>
              <a:t>the</a:t>
            </a:r>
            <a:r>
              <a:rPr lang="es-ES_tradnl" sz="3200" b="1" dirty="0">
                <a:solidFill>
                  <a:prstClr val="black"/>
                </a:solidFill>
                <a:latin typeface="Calibri"/>
                <a:ea typeface="ＭＳ Ｐゴシック" charset="0"/>
                <a:cs typeface="ＭＳ Ｐゴシック" charset="0"/>
              </a:rPr>
              <a:t> </a:t>
            </a:r>
            <a:r>
              <a:rPr lang="es-ES_tradnl" sz="3200" b="1" dirty="0" err="1">
                <a:solidFill>
                  <a:prstClr val="black"/>
                </a:solidFill>
                <a:latin typeface="Calibri"/>
                <a:ea typeface="ＭＳ Ｐゴシック" charset="0"/>
                <a:cs typeface="ＭＳ Ｐゴシック" charset="0"/>
              </a:rPr>
              <a:t>blanks</a:t>
            </a:r>
            <a:endParaRPr lang="es-ES_tradnl" sz="3200" b="1" dirty="0">
              <a:solidFill>
                <a:prstClr val="black"/>
              </a:solidFill>
              <a:latin typeface="Calibri"/>
              <a:ea typeface="ＭＳ Ｐゴシック" charset="0"/>
              <a:cs typeface="ＭＳ Ｐゴシック" charset="0"/>
            </a:endParaRPr>
          </a:p>
        </p:txBody>
      </p:sp>
      <p:sp>
        <p:nvSpPr>
          <p:cNvPr id="6" name="Subtitle 2"/>
          <p:cNvSpPr txBox="1">
            <a:spLocks/>
          </p:cNvSpPr>
          <p:nvPr/>
        </p:nvSpPr>
        <p:spPr>
          <a:xfrm>
            <a:off x="203200" y="1373188"/>
            <a:ext cx="9069099" cy="6229174"/>
          </a:xfrm>
          <a:prstGeom prst="rect">
            <a:avLst/>
          </a:prstGeom>
        </p:spPr>
        <p:txBody>
          <a:bodyPr>
            <a:normAutofit/>
          </a:bodyPr>
          <a:lstStyle/>
          <a:p>
            <a:pPr defTabSz="457200">
              <a:spcBef>
                <a:spcPct val="20000"/>
              </a:spcBef>
              <a:defRPr/>
            </a:pPr>
            <a:r>
              <a:rPr lang="es-ES_tradnl" sz="3200" dirty="0" smtClean="0">
                <a:solidFill>
                  <a:prstClr val="black"/>
                </a:solidFill>
              </a:rPr>
              <a:t>¿Dónde	_____ Hamlet cuando la obra empezó? (vivir)</a:t>
            </a:r>
          </a:p>
          <a:p>
            <a:pPr defTabSz="457200">
              <a:spcBef>
                <a:spcPct val="20000"/>
              </a:spcBef>
              <a:defRPr/>
            </a:pPr>
            <a:r>
              <a:rPr lang="es-ES_tradnl" sz="3200" dirty="0" smtClean="0">
                <a:solidFill>
                  <a:prstClr val="black"/>
                </a:solidFill>
              </a:rPr>
              <a:t>Miguel y yo _________ fruta todos los días. (comer)</a:t>
            </a:r>
          </a:p>
          <a:p>
            <a:pPr defTabSz="457200">
              <a:spcBef>
                <a:spcPct val="20000"/>
              </a:spcBef>
              <a:defRPr/>
            </a:pPr>
            <a:r>
              <a:rPr lang="es-ES_tradnl" sz="3200" dirty="0" smtClean="0">
                <a:solidFill>
                  <a:prstClr val="black"/>
                </a:solidFill>
              </a:rPr>
              <a:t>Yo __________ el español desde chiquito. (comprender)</a:t>
            </a:r>
          </a:p>
          <a:p>
            <a:pPr defTabSz="457200">
              <a:spcBef>
                <a:spcPct val="20000"/>
              </a:spcBef>
              <a:defRPr/>
            </a:pPr>
            <a:r>
              <a:rPr lang="es-ES_tradnl" sz="3200" dirty="0" smtClean="0">
                <a:solidFill>
                  <a:prstClr val="black"/>
                </a:solidFill>
              </a:rPr>
              <a:t>Ellos _________ algo nuevo todos los días. (aprender)</a:t>
            </a:r>
          </a:p>
          <a:p>
            <a:pPr defTabSz="457200">
              <a:spcBef>
                <a:spcPct val="20000"/>
              </a:spcBef>
              <a:defRPr/>
            </a:pPr>
            <a:r>
              <a:rPr lang="es-ES_tradnl" sz="3200" dirty="0" smtClean="0">
                <a:solidFill>
                  <a:prstClr val="black"/>
                </a:solidFill>
              </a:rPr>
              <a:t>¿ ______ tú en español cuando eras niño? (escribir)</a:t>
            </a:r>
            <a:endParaRPr lang="es-ES_tradnl" sz="3200" dirty="0" smtClean="0">
              <a:solidFill>
                <a:prstClr val="black"/>
              </a:solidFill>
              <a:latin typeface="Calibri"/>
            </a:endParaRPr>
          </a:p>
          <a:p>
            <a:pPr>
              <a:spcBef>
                <a:spcPct val="20000"/>
              </a:spcBef>
              <a:defRPr/>
            </a:pPr>
            <a:r>
              <a:rPr lang="es-ES_tradnl" sz="3200" dirty="0" smtClean="0">
                <a:solidFill>
                  <a:prstClr val="black"/>
                </a:solidFill>
              </a:rPr>
              <a:t>Me ________ (gustar) las canciones de </a:t>
            </a:r>
            <a:r>
              <a:rPr lang="es-ES_tradnl" sz="3200" dirty="0" err="1" smtClean="0">
                <a:solidFill>
                  <a:prstClr val="black"/>
                </a:solidFill>
              </a:rPr>
              <a:t>One</a:t>
            </a:r>
            <a:r>
              <a:rPr lang="es-ES_tradnl" sz="3200" dirty="0" smtClean="0">
                <a:solidFill>
                  <a:prstClr val="black"/>
                </a:solidFill>
              </a:rPr>
              <a:t> </a:t>
            </a:r>
            <a:r>
              <a:rPr lang="es-ES_tradnl" sz="3200" dirty="0" err="1" smtClean="0">
                <a:solidFill>
                  <a:prstClr val="black"/>
                </a:solidFill>
              </a:rPr>
              <a:t>Direction</a:t>
            </a:r>
            <a:r>
              <a:rPr lang="es-ES_tradnl" sz="3200" dirty="0" smtClean="0">
                <a:solidFill>
                  <a:prstClr val="black"/>
                </a:solidFill>
              </a:rPr>
              <a:t> cuando yo _________ (tener) diez años. </a:t>
            </a:r>
          </a:p>
          <a:p>
            <a:pPr defTabSz="457200">
              <a:spcBef>
                <a:spcPct val="20000"/>
              </a:spcBef>
              <a:defRPr/>
            </a:pPr>
            <a:r>
              <a:rPr lang="es-ES_tradnl" sz="3200" dirty="0" smtClean="0">
                <a:solidFill>
                  <a:prstClr val="black"/>
                </a:solidFill>
              </a:rPr>
              <a:t>Yo ________ mucha agua antes que cada partido de futbol americano. (beber)</a:t>
            </a:r>
            <a:endParaRPr lang="es-ES_tradnl" sz="3200" dirty="0">
              <a:solidFill>
                <a:prstClr val="black"/>
              </a:solidFill>
            </a:endParaRPr>
          </a:p>
        </p:txBody>
      </p:sp>
      <p:sp>
        <p:nvSpPr>
          <p:cNvPr id="2" name="TextBox 1"/>
          <p:cNvSpPr txBox="1">
            <a:spLocks noChangeArrowheads="1"/>
          </p:cNvSpPr>
          <p:nvPr/>
        </p:nvSpPr>
        <p:spPr bwMode="auto">
          <a:xfrm>
            <a:off x="1831189" y="1306411"/>
            <a:ext cx="1445419"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defTabSz="457200" eaLnBrk="1" fontAlgn="base" hangingPunct="1">
              <a:spcBef>
                <a:spcPct val="0"/>
              </a:spcBef>
              <a:spcAft>
                <a:spcPct val="0"/>
              </a:spcAft>
            </a:pPr>
            <a:r>
              <a:rPr lang="es-ES_tradnl" sz="3200" smtClean="0">
                <a:solidFill>
                  <a:srgbClr val="FF0000"/>
                </a:solidFill>
              </a:rPr>
              <a:t>vivía</a:t>
            </a:r>
            <a:endParaRPr lang="es-ES_tradnl" sz="3200">
              <a:solidFill>
                <a:srgbClr val="FF0000"/>
              </a:solidFill>
            </a:endParaRPr>
          </a:p>
        </p:txBody>
      </p:sp>
      <p:sp>
        <p:nvSpPr>
          <p:cNvPr id="7" name="TextBox 6"/>
          <p:cNvSpPr txBox="1">
            <a:spLocks noChangeArrowheads="1"/>
          </p:cNvSpPr>
          <p:nvPr/>
        </p:nvSpPr>
        <p:spPr bwMode="auto">
          <a:xfrm>
            <a:off x="2208143" y="1890611"/>
            <a:ext cx="189200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defTabSz="457200" eaLnBrk="1" fontAlgn="base" hangingPunct="1">
              <a:spcBef>
                <a:spcPct val="0"/>
              </a:spcBef>
              <a:spcAft>
                <a:spcPct val="0"/>
              </a:spcAft>
            </a:pPr>
            <a:r>
              <a:rPr lang="es-ES_tradnl" sz="3200" smtClean="0">
                <a:solidFill>
                  <a:srgbClr val="FF0000"/>
                </a:solidFill>
              </a:rPr>
              <a:t>comíamos</a:t>
            </a:r>
            <a:endParaRPr lang="es-ES_tradnl" sz="3200">
              <a:solidFill>
                <a:srgbClr val="FF0000"/>
              </a:solidFill>
            </a:endParaRPr>
          </a:p>
        </p:txBody>
      </p:sp>
      <p:sp>
        <p:nvSpPr>
          <p:cNvPr id="8" name="TextBox 7"/>
          <p:cNvSpPr txBox="1">
            <a:spLocks noChangeArrowheads="1"/>
          </p:cNvSpPr>
          <p:nvPr/>
        </p:nvSpPr>
        <p:spPr bwMode="auto">
          <a:xfrm>
            <a:off x="743712" y="2492585"/>
            <a:ext cx="2420939"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defTabSz="457200" eaLnBrk="1" fontAlgn="base" hangingPunct="1">
              <a:spcBef>
                <a:spcPct val="0"/>
              </a:spcBef>
              <a:spcAft>
                <a:spcPct val="0"/>
              </a:spcAft>
            </a:pPr>
            <a:r>
              <a:rPr lang="es-ES_tradnl" sz="3200" smtClean="0">
                <a:solidFill>
                  <a:srgbClr val="FF0000"/>
                </a:solidFill>
              </a:rPr>
              <a:t>comprendía</a:t>
            </a:r>
            <a:endParaRPr lang="es-ES_tradnl" sz="3200">
              <a:solidFill>
                <a:srgbClr val="FF0000"/>
              </a:solidFill>
            </a:endParaRPr>
          </a:p>
        </p:txBody>
      </p:sp>
      <p:sp>
        <p:nvSpPr>
          <p:cNvPr id="9" name="TextBox 8"/>
          <p:cNvSpPr txBox="1">
            <a:spLocks noChangeArrowheads="1"/>
          </p:cNvSpPr>
          <p:nvPr/>
        </p:nvSpPr>
        <p:spPr bwMode="auto">
          <a:xfrm>
            <a:off x="1146608" y="3484965"/>
            <a:ext cx="189138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defTabSz="457200" eaLnBrk="1" fontAlgn="base" hangingPunct="1">
              <a:spcBef>
                <a:spcPct val="0"/>
              </a:spcBef>
              <a:spcAft>
                <a:spcPct val="0"/>
              </a:spcAft>
            </a:pPr>
            <a:r>
              <a:rPr lang="es-ES_tradnl" sz="3200" smtClean="0">
                <a:solidFill>
                  <a:srgbClr val="FF0000"/>
                </a:solidFill>
              </a:rPr>
              <a:t>aprendían</a:t>
            </a:r>
            <a:endParaRPr lang="es-ES_tradnl" sz="3200">
              <a:solidFill>
                <a:srgbClr val="FF0000"/>
              </a:solidFill>
            </a:endParaRPr>
          </a:p>
        </p:txBody>
      </p:sp>
      <p:sp>
        <p:nvSpPr>
          <p:cNvPr id="10" name="TextBox 9"/>
          <p:cNvSpPr txBox="1">
            <a:spLocks noChangeArrowheads="1"/>
          </p:cNvSpPr>
          <p:nvPr/>
        </p:nvSpPr>
        <p:spPr bwMode="auto">
          <a:xfrm>
            <a:off x="740868" y="4081294"/>
            <a:ext cx="1467275"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defTabSz="457200" eaLnBrk="1" fontAlgn="base" hangingPunct="1">
              <a:spcBef>
                <a:spcPct val="0"/>
              </a:spcBef>
              <a:spcAft>
                <a:spcPct val="0"/>
              </a:spcAft>
            </a:pPr>
            <a:r>
              <a:rPr lang="es-ES_tradnl" sz="3200" dirty="0" smtClean="0">
                <a:solidFill>
                  <a:srgbClr val="FF0000"/>
                </a:solidFill>
              </a:rPr>
              <a:t>Leías</a:t>
            </a:r>
            <a:endParaRPr lang="es-ES_tradnl" sz="3200" dirty="0">
              <a:solidFill>
                <a:srgbClr val="FF0000"/>
              </a:solidFill>
            </a:endParaRPr>
          </a:p>
        </p:txBody>
      </p:sp>
      <p:sp>
        <p:nvSpPr>
          <p:cNvPr id="11" name="TextBox 10"/>
          <p:cNvSpPr txBox="1">
            <a:spLocks noChangeArrowheads="1"/>
          </p:cNvSpPr>
          <p:nvPr/>
        </p:nvSpPr>
        <p:spPr bwMode="auto">
          <a:xfrm>
            <a:off x="879900" y="4738259"/>
            <a:ext cx="175434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defTabSz="457200" eaLnBrk="1" fontAlgn="base" hangingPunct="1">
              <a:spcBef>
                <a:spcPct val="0"/>
              </a:spcBef>
              <a:spcAft>
                <a:spcPct val="0"/>
              </a:spcAft>
            </a:pPr>
            <a:r>
              <a:rPr lang="es-ES_tradnl" sz="3200" dirty="0" smtClean="0">
                <a:solidFill>
                  <a:srgbClr val="FF0000"/>
                </a:solidFill>
              </a:rPr>
              <a:t>gustaban</a:t>
            </a:r>
            <a:endParaRPr lang="es-ES_tradnl" sz="3200" dirty="0">
              <a:solidFill>
                <a:srgbClr val="FF0000"/>
              </a:solidFill>
            </a:endParaRPr>
          </a:p>
        </p:txBody>
      </p:sp>
      <p:sp>
        <p:nvSpPr>
          <p:cNvPr id="12" name="TextBox 11"/>
          <p:cNvSpPr txBox="1">
            <a:spLocks noChangeArrowheads="1"/>
          </p:cNvSpPr>
          <p:nvPr/>
        </p:nvSpPr>
        <p:spPr bwMode="auto">
          <a:xfrm>
            <a:off x="1146608" y="5661310"/>
            <a:ext cx="1643785"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defTabSz="457200" eaLnBrk="1" fontAlgn="base" hangingPunct="1">
              <a:spcBef>
                <a:spcPct val="0"/>
              </a:spcBef>
              <a:spcAft>
                <a:spcPct val="0"/>
              </a:spcAft>
            </a:pPr>
            <a:r>
              <a:rPr lang="es-ES_tradnl" sz="3200" dirty="0" smtClean="0">
                <a:solidFill>
                  <a:srgbClr val="FF0000"/>
                </a:solidFill>
              </a:rPr>
              <a:t>bebía</a:t>
            </a:r>
            <a:endParaRPr lang="es-ES_tradnl" sz="3200" dirty="0">
              <a:solidFill>
                <a:srgbClr val="FF0000"/>
              </a:solidFill>
            </a:endParaRPr>
          </a:p>
        </p:txBody>
      </p:sp>
      <p:sp>
        <p:nvSpPr>
          <p:cNvPr id="14" name="TextBox 13"/>
          <p:cNvSpPr txBox="1">
            <a:spLocks noChangeArrowheads="1"/>
          </p:cNvSpPr>
          <p:nvPr/>
        </p:nvSpPr>
        <p:spPr bwMode="auto">
          <a:xfrm>
            <a:off x="2058348" y="5207874"/>
            <a:ext cx="204180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defTabSz="457200" eaLnBrk="1" fontAlgn="base" hangingPunct="1">
              <a:spcBef>
                <a:spcPct val="0"/>
              </a:spcBef>
              <a:spcAft>
                <a:spcPct val="0"/>
              </a:spcAft>
            </a:pPr>
            <a:r>
              <a:rPr lang="es-ES_tradnl" sz="3200" dirty="0" smtClean="0">
                <a:solidFill>
                  <a:srgbClr val="FF0000"/>
                </a:solidFill>
              </a:rPr>
              <a:t>tenía</a:t>
            </a:r>
            <a:endParaRPr lang="es-ES_tradnl" sz="3200" dirty="0">
              <a:solidFill>
                <a:srgbClr val="FF0000"/>
              </a:solidFill>
            </a:endParaRPr>
          </a:p>
        </p:txBody>
      </p:sp>
    </p:spTree>
    <p:extLst>
      <p:ext uri="{BB962C8B-B14F-4D97-AF65-F5344CB8AC3E}">
        <p14:creationId xmlns:p14="http://schemas.microsoft.com/office/powerpoint/2010/main" val="4499841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51931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ctrTitle"/>
          </p:nvPr>
        </p:nvSpPr>
        <p:spPr>
          <a:xfrm>
            <a:off x="0" y="-279400"/>
            <a:ext cx="9144000" cy="1238250"/>
          </a:xfrm>
        </p:spPr>
        <p:txBody>
          <a:bodyPr/>
          <a:lstStyle/>
          <a:p>
            <a:r>
              <a:rPr lang="es-ES_tradnl" b="1" u="sng" dirty="0" err="1" smtClean="0">
                <a:latin typeface="Calibri" charset="0"/>
              </a:rPr>
              <a:t>Imperfect</a:t>
            </a:r>
            <a:r>
              <a:rPr lang="es-ES_tradnl" b="1" u="sng" dirty="0" smtClean="0">
                <a:latin typeface="Calibri" charset="0"/>
              </a:rPr>
              <a:t> Día 1</a:t>
            </a:r>
            <a:endParaRPr lang="es-ES_tradnl" b="1" u="sng" dirty="0">
              <a:latin typeface="Calibri" charset="0"/>
            </a:endParaRPr>
          </a:p>
        </p:txBody>
      </p:sp>
      <p:sp>
        <p:nvSpPr>
          <p:cNvPr id="5" name="Subtitle 2"/>
          <p:cNvSpPr txBox="1">
            <a:spLocks/>
          </p:cNvSpPr>
          <p:nvPr/>
        </p:nvSpPr>
        <p:spPr>
          <a:xfrm>
            <a:off x="203200" y="588963"/>
            <a:ext cx="8940800" cy="6584950"/>
          </a:xfrm>
          <a:prstGeom prst="rect">
            <a:avLst/>
          </a:prstGeom>
        </p:spPr>
        <p:txBody>
          <a:bodyPr>
            <a:normAutofit/>
          </a:bodyPr>
          <a:lstStyle/>
          <a:p>
            <a:pPr fontAlgn="auto">
              <a:spcBef>
                <a:spcPct val="20000"/>
              </a:spcBef>
              <a:spcAft>
                <a:spcPts val="0"/>
              </a:spcAft>
              <a:defRPr/>
            </a:pPr>
            <a:r>
              <a:rPr lang="es-ES_tradnl" sz="3200" b="1" dirty="0" smtClean="0">
                <a:latin typeface="+mn-lt"/>
                <a:ea typeface="+mn-ea"/>
                <a:cs typeface="+mn-cs"/>
              </a:rPr>
              <a:t>Objetivo: </a:t>
            </a:r>
            <a:r>
              <a:rPr lang="es-ES_tradnl" sz="3200" dirty="0" smtClean="0">
                <a:latin typeface="+mn-lt"/>
                <a:ea typeface="+mn-ea"/>
                <a:cs typeface="+mn-cs"/>
              </a:rPr>
              <a:t> Estudiantes van a saber conjugar verbos de –</a:t>
            </a:r>
            <a:r>
              <a:rPr lang="es-ES_tradnl" sz="3200" dirty="0" err="1" smtClean="0">
                <a:latin typeface="+mn-lt"/>
                <a:ea typeface="+mn-ea"/>
                <a:cs typeface="+mn-cs"/>
              </a:rPr>
              <a:t>ar</a:t>
            </a:r>
            <a:r>
              <a:rPr lang="es-ES_tradnl" sz="3200" dirty="0" smtClean="0">
                <a:latin typeface="+mn-lt"/>
                <a:ea typeface="+mn-ea"/>
                <a:cs typeface="+mn-cs"/>
              </a:rPr>
              <a:t> en el imperfecto. </a:t>
            </a:r>
          </a:p>
          <a:p>
            <a:pPr fontAlgn="auto">
              <a:spcBef>
                <a:spcPct val="20000"/>
              </a:spcBef>
              <a:spcAft>
                <a:spcPts val="0"/>
              </a:spcAft>
              <a:defRPr/>
            </a:pPr>
            <a:r>
              <a:rPr lang="es-ES_tradnl" sz="1900" b="1" dirty="0" smtClean="0">
                <a:latin typeface="+mn-lt"/>
                <a:ea typeface="+mn-ea"/>
                <a:cs typeface="+mn-cs"/>
              </a:rPr>
              <a:t>Standard </a:t>
            </a:r>
            <a:r>
              <a:rPr lang="es-ES_tradnl" sz="1900" b="1" dirty="0" err="1" smtClean="0">
                <a:latin typeface="+mn-lt"/>
                <a:ea typeface="+mn-ea"/>
                <a:cs typeface="+mn-cs"/>
              </a:rPr>
              <a:t>Addressed</a:t>
            </a:r>
            <a:r>
              <a:rPr lang="es-ES_tradnl" sz="1900" dirty="0" smtClean="0">
                <a:latin typeface="+mn-lt"/>
                <a:ea typeface="+mn-ea"/>
                <a:cs typeface="+mn-cs"/>
              </a:rPr>
              <a:t>: </a:t>
            </a:r>
          </a:p>
          <a:p>
            <a:pPr fontAlgn="auto">
              <a:spcBef>
                <a:spcPts val="0"/>
              </a:spcBef>
              <a:spcAft>
                <a:spcPts val="0"/>
              </a:spcAft>
              <a:defRPr/>
            </a:pPr>
            <a:r>
              <a:rPr lang="es-ES_tradnl" sz="1600" i="1" dirty="0" smtClean="0">
                <a:latin typeface="+mn-lt"/>
                <a:ea typeface="+mn-ea"/>
                <a:cs typeface="+mn-cs"/>
              </a:rPr>
              <a:t>1.1 In </a:t>
            </a:r>
            <a:r>
              <a:rPr lang="es-ES_tradnl" sz="1600" i="1" dirty="0" err="1" smtClean="0">
                <a:latin typeface="+mn-lt"/>
                <a:ea typeface="+mn-ea"/>
                <a:cs typeface="+mn-cs"/>
              </a:rPr>
              <a:t>the</a:t>
            </a:r>
            <a:r>
              <a:rPr lang="es-ES_tradnl" sz="1600" i="1" dirty="0" smtClean="0">
                <a:latin typeface="+mn-lt"/>
                <a:ea typeface="+mn-ea"/>
                <a:cs typeface="+mn-cs"/>
              </a:rPr>
              <a:t> target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engage</a:t>
            </a:r>
            <a:r>
              <a:rPr lang="es-ES_tradnl" sz="1600" i="1" dirty="0" smtClean="0">
                <a:latin typeface="+mn-lt"/>
                <a:ea typeface="+mn-ea"/>
                <a:cs typeface="+mn-cs"/>
              </a:rPr>
              <a:t> in </a:t>
            </a:r>
            <a:r>
              <a:rPr lang="es-ES_tradnl" sz="1600" i="1" dirty="0" err="1" smtClean="0">
                <a:latin typeface="+mn-lt"/>
                <a:ea typeface="+mn-ea"/>
                <a:cs typeface="+mn-cs"/>
              </a:rPr>
              <a:t>conversations</a:t>
            </a:r>
            <a:r>
              <a:rPr lang="es-ES_tradnl" sz="1600" i="1" dirty="0" smtClean="0">
                <a:latin typeface="+mn-lt"/>
                <a:ea typeface="+mn-ea"/>
                <a:cs typeface="+mn-cs"/>
              </a:rPr>
              <a:t>, </a:t>
            </a:r>
            <a:r>
              <a:rPr lang="es-ES_tradnl" sz="1600" i="1" dirty="0" err="1" smtClean="0">
                <a:latin typeface="+mn-lt"/>
                <a:ea typeface="+mn-ea"/>
                <a:cs typeface="+mn-cs"/>
              </a:rPr>
              <a:t>provide</a:t>
            </a:r>
            <a:r>
              <a:rPr lang="es-ES_tradnl" sz="1600" i="1" dirty="0" smtClean="0">
                <a:latin typeface="+mn-lt"/>
                <a:ea typeface="+mn-ea"/>
                <a:cs typeface="+mn-cs"/>
              </a:rPr>
              <a:t> and </a:t>
            </a:r>
            <a:r>
              <a:rPr lang="es-ES_tradnl" sz="1600" i="1" dirty="0" err="1" smtClean="0">
                <a:latin typeface="+mn-lt"/>
                <a:ea typeface="+mn-ea"/>
                <a:cs typeface="+mn-cs"/>
              </a:rPr>
              <a:t>obtain</a:t>
            </a:r>
            <a:r>
              <a:rPr lang="es-ES_tradnl" sz="1600" i="1" dirty="0" smtClean="0">
                <a:latin typeface="+mn-lt"/>
                <a:ea typeface="+mn-ea"/>
                <a:cs typeface="+mn-cs"/>
              </a:rPr>
              <a:t> </a:t>
            </a:r>
            <a:r>
              <a:rPr lang="es-ES_tradnl" sz="1600" i="1" dirty="0" err="1" smtClean="0">
                <a:latin typeface="+mn-lt"/>
                <a:ea typeface="+mn-ea"/>
                <a:cs typeface="+mn-cs"/>
              </a:rPr>
              <a:t>information</a:t>
            </a:r>
            <a:r>
              <a:rPr lang="es-ES_tradnl" sz="1600" i="1" dirty="0" smtClean="0">
                <a:latin typeface="+mn-lt"/>
                <a:ea typeface="+mn-ea"/>
                <a:cs typeface="+mn-cs"/>
              </a:rPr>
              <a:t>, </a:t>
            </a:r>
            <a:r>
              <a:rPr lang="es-ES_tradnl" sz="1600" i="1" dirty="0" err="1" smtClean="0">
                <a:latin typeface="+mn-lt"/>
                <a:ea typeface="+mn-ea"/>
                <a:cs typeface="+mn-cs"/>
              </a:rPr>
              <a:t>express</a:t>
            </a:r>
            <a:r>
              <a:rPr lang="es-ES_tradnl" sz="1600" i="1" dirty="0" smtClean="0">
                <a:latin typeface="+mn-lt"/>
                <a:ea typeface="+mn-ea"/>
                <a:cs typeface="+mn-cs"/>
              </a:rPr>
              <a:t> </a:t>
            </a:r>
            <a:r>
              <a:rPr lang="es-ES_tradnl" sz="1600" i="1" dirty="0" err="1" smtClean="0">
                <a:latin typeface="+mn-lt"/>
                <a:ea typeface="+mn-ea"/>
                <a:cs typeface="+mn-cs"/>
              </a:rPr>
              <a:t>feelings</a:t>
            </a:r>
            <a:r>
              <a:rPr lang="es-ES_tradnl" sz="1600" i="1" dirty="0" smtClean="0">
                <a:latin typeface="+mn-lt"/>
                <a:ea typeface="+mn-ea"/>
                <a:cs typeface="+mn-cs"/>
              </a:rPr>
              <a:t> and </a:t>
            </a:r>
            <a:r>
              <a:rPr lang="es-ES_tradnl" sz="1600" i="1" dirty="0" err="1" smtClean="0">
                <a:latin typeface="+mn-lt"/>
                <a:ea typeface="+mn-ea"/>
                <a:cs typeface="+mn-cs"/>
              </a:rPr>
              <a:t>emotions</a:t>
            </a:r>
            <a:r>
              <a:rPr lang="es-ES_tradnl" sz="1600" i="1" dirty="0" smtClean="0">
                <a:latin typeface="+mn-lt"/>
                <a:ea typeface="+mn-ea"/>
                <a:cs typeface="+mn-cs"/>
              </a:rPr>
              <a:t>, and </a:t>
            </a:r>
            <a:r>
              <a:rPr lang="es-ES_tradnl" sz="1600" i="1" dirty="0" err="1" smtClean="0">
                <a:latin typeface="+mn-lt"/>
                <a:ea typeface="+mn-ea"/>
                <a:cs typeface="+mn-cs"/>
              </a:rPr>
              <a:t>exchange</a:t>
            </a:r>
            <a:r>
              <a:rPr lang="es-ES_tradnl" sz="1600" i="1" dirty="0" smtClean="0">
                <a:latin typeface="+mn-lt"/>
                <a:ea typeface="+mn-ea"/>
                <a:cs typeface="+mn-cs"/>
              </a:rPr>
              <a:t> </a:t>
            </a:r>
            <a:r>
              <a:rPr lang="es-ES_tradnl" sz="1600" i="1" dirty="0" err="1" smtClean="0">
                <a:latin typeface="+mn-lt"/>
                <a:ea typeface="+mn-ea"/>
                <a:cs typeface="+mn-cs"/>
              </a:rPr>
              <a:t>opinions</a:t>
            </a:r>
            <a:r>
              <a:rPr lang="es-ES_tradnl" sz="1600" i="1" dirty="0" smtClean="0">
                <a:latin typeface="+mn-lt"/>
                <a:ea typeface="+mn-ea"/>
                <a:cs typeface="+mn-cs"/>
              </a:rPr>
              <a:t>.</a:t>
            </a:r>
            <a:endParaRPr lang="es-ES_tradnl" sz="1600" dirty="0" smtClean="0">
              <a:latin typeface="+mn-lt"/>
              <a:ea typeface="+mn-ea"/>
              <a:cs typeface="+mn-cs"/>
            </a:endParaRPr>
          </a:p>
          <a:p>
            <a:pPr fontAlgn="auto">
              <a:spcBef>
                <a:spcPts val="0"/>
              </a:spcBef>
              <a:spcAft>
                <a:spcPts val="0"/>
              </a:spcAft>
              <a:defRPr/>
            </a:pPr>
            <a:r>
              <a:rPr lang="es-ES_tradnl" sz="1600" i="1" dirty="0" smtClean="0">
                <a:latin typeface="+mn-lt"/>
                <a:ea typeface="+mn-ea"/>
                <a:cs typeface="+mn-cs"/>
              </a:rPr>
              <a:t>4.1 </a:t>
            </a:r>
            <a:r>
              <a:rPr lang="es-ES_tradnl" sz="1600" i="1" dirty="0" err="1" smtClean="0">
                <a:latin typeface="+mn-lt"/>
                <a:ea typeface="+mn-ea"/>
                <a:cs typeface="+mn-cs"/>
              </a:rPr>
              <a:t>Demonstrate</a:t>
            </a:r>
            <a:r>
              <a:rPr lang="es-ES_tradnl" sz="1600" i="1" dirty="0" smtClean="0">
                <a:latin typeface="+mn-lt"/>
                <a:ea typeface="+mn-ea"/>
                <a:cs typeface="+mn-cs"/>
              </a:rPr>
              <a:t> </a:t>
            </a:r>
            <a:r>
              <a:rPr lang="es-ES_tradnl" sz="1600" i="1" dirty="0" err="1" smtClean="0">
                <a:latin typeface="+mn-lt"/>
                <a:ea typeface="+mn-ea"/>
                <a:cs typeface="+mn-cs"/>
              </a:rPr>
              <a:t>understanding</a:t>
            </a:r>
            <a:r>
              <a:rPr lang="es-ES_tradnl" sz="1600" i="1" dirty="0" smtClean="0">
                <a:latin typeface="+mn-lt"/>
                <a:ea typeface="+mn-ea"/>
                <a:cs typeface="+mn-cs"/>
              </a:rPr>
              <a:t> of </a:t>
            </a:r>
            <a:r>
              <a:rPr lang="es-ES_tradnl" sz="1600" i="1" dirty="0" err="1" smtClean="0">
                <a:latin typeface="+mn-lt"/>
                <a:ea typeface="+mn-ea"/>
                <a:cs typeface="+mn-cs"/>
              </a:rPr>
              <a:t>the</a:t>
            </a:r>
            <a:r>
              <a:rPr lang="es-ES_tradnl" sz="1600" i="1" dirty="0" smtClean="0">
                <a:latin typeface="+mn-lt"/>
                <a:ea typeface="+mn-ea"/>
                <a:cs typeface="+mn-cs"/>
              </a:rPr>
              <a:t> </a:t>
            </a:r>
            <a:r>
              <a:rPr lang="es-ES_tradnl" sz="1600" i="1" dirty="0" err="1" smtClean="0">
                <a:latin typeface="+mn-lt"/>
                <a:ea typeface="+mn-ea"/>
                <a:cs typeface="+mn-cs"/>
              </a:rPr>
              <a:t>nature</a:t>
            </a:r>
            <a:r>
              <a:rPr lang="es-ES_tradnl" sz="1600" i="1" dirty="0" smtClean="0">
                <a:latin typeface="+mn-lt"/>
                <a:ea typeface="+mn-ea"/>
                <a:cs typeface="+mn-cs"/>
              </a:rPr>
              <a:t> of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through</a:t>
            </a:r>
            <a:r>
              <a:rPr lang="es-ES_tradnl" sz="1600" i="1" dirty="0" smtClean="0">
                <a:latin typeface="+mn-lt"/>
                <a:ea typeface="+mn-ea"/>
                <a:cs typeface="+mn-cs"/>
              </a:rPr>
              <a:t> </a:t>
            </a:r>
            <a:r>
              <a:rPr lang="es-ES_tradnl" sz="1600" i="1" dirty="0" err="1" smtClean="0">
                <a:latin typeface="+mn-lt"/>
                <a:ea typeface="+mn-ea"/>
                <a:cs typeface="+mn-cs"/>
              </a:rPr>
              <a:t>comparisons</a:t>
            </a:r>
            <a:r>
              <a:rPr lang="es-ES_tradnl" sz="1600" i="1" dirty="0" smtClean="0">
                <a:latin typeface="+mn-lt"/>
                <a:ea typeface="+mn-ea"/>
                <a:cs typeface="+mn-cs"/>
              </a:rPr>
              <a:t> of </a:t>
            </a:r>
            <a:r>
              <a:rPr lang="es-ES_tradnl" sz="1600" i="1" dirty="0" err="1" smtClean="0">
                <a:latin typeface="+mn-lt"/>
                <a:ea typeface="+mn-ea"/>
                <a:cs typeface="+mn-cs"/>
              </a:rPr>
              <a:t>the</a:t>
            </a:r>
            <a:r>
              <a:rPr lang="es-ES_tradnl" sz="1600" i="1" dirty="0" smtClean="0">
                <a:latin typeface="+mn-lt"/>
                <a:ea typeface="+mn-ea"/>
                <a:cs typeface="+mn-cs"/>
              </a:rPr>
              <a:t>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studied</a:t>
            </a:r>
            <a:r>
              <a:rPr lang="es-ES_tradnl" sz="1600" i="1" dirty="0" smtClean="0">
                <a:latin typeface="+mn-lt"/>
                <a:ea typeface="+mn-ea"/>
                <a:cs typeface="+mn-cs"/>
              </a:rPr>
              <a:t> and </a:t>
            </a:r>
            <a:r>
              <a:rPr lang="es-ES_tradnl" sz="1600" i="1" dirty="0" err="1" smtClean="0">
                <a:latin typeface="+mn-lt"/>
                <a:ea typeface="+mn-ea"/>
                <a:cs typeface="+mn-cs"/>
              </a:rPr>
              <a:t>their</a:t>
            </a:r>
            <a:r>
              <a:rPr lang="es-ES_tradnl" sz="1600" i="1" dirty="0" smtClean="0">
                <a:latin typeface="+mn-lt"/>
                <a:ea typeface="+mn-ea"/>
                <a:cs typeface="+mn-cs"/>
              </a:rPr>
              <a:t> </a:t>
            </a:r>
            <a:r>
              <a:rPr lang="es-ES_tradnl" sz="1600" i="1" dirty="0" err="1" smtClean="0">
                <a:latin typeface="+mn-lt"/>
                <a:ea typeface="+mn-ea"/>
                <a:cs typeface="+mn-cs"/>
              </a:rPr>
              <a:t>own</a:t>
            </a:r>
            <a:r>
              <a:rPr lang="es-ES_tradnl" sz="1600" i="1" dirty="0" smtClean="0">
                <a:latin typeface="+mn-lt"/>
                <a:ea typeface="+mn-ea"/>
                <a:cs typeface="+mn-cs"/>
              </a:rPr>
              <a:t>.</a:t>
            </a:r>
          </a:p>
          <a:p>
            <a:pPr fontAlgn="auto">
              <a:spcBef>
                <a:spcPts val="0"/>
              </a:spcBef>
              <a:spcAft>
                <a:spcPts val="0"/>
              </a:spcAft>
              <a:defRPr/>
            </a:pPr>
            <a:r>
              <a:rPr lang="es-ES_tradnl" sz="3200" b="1" dirty="0" smtClean="0">
                <a:latin typeface="+mn-lt"/>
                <a:ea typeface="+mn-ea"/>
                <a:cs typeface="+mn-cs"/>
              </a:rPr>
              <a:t>Calentamiento: (5 min)</a:t>
            </a:r>
            <a:endParaRPr lang="es-ES_tradnl" sz="3000" dirty="0" smtClean="0">
              <a:solidFill>
                <a:srgbClr val="FF0000"/>
              </a:solidFill>
              <a:latin typeface="+mn-lt"/>
              <a:ea typeface="+mn-ea"/>
              <a:cs typeface="+mn-cs"/>
            </a:endParaRPr>
          </a:p>
          <a:p>
            <a:pPr marL="742950" indent="-742950" fontAlgn="auto">
              <a:spcBef>
                <a:spcPts val="0"/>
              </a:spcBef>
              <a:spcAft>
                <a:spcPts val="0"/>
              </a:spcAft>
              <a:buFont typeface="+mj-lt"/>
              <a:buAutoNum type="arabicPeriod"/>
              <a:defRPr/>
            </a:pPr>
            <a:r>
              <a:rPr lang="es-ES_tradnl" sz="3600" dirty="0" smtClean="0">
                <a:latin typeface="+mn-lt"/>
                <a:ea typeface="+mn-ea"/>
                <a:cs typeface="+mn-cs"/>
              </a:rPr>
              <a:t>¿Qué hiciste ayer?</a:t>
            </a:r>
          </a:p>
          <a:p>
            <a:pPr fontAlgn="auto">
              <a:spcBef>
                <a:spcPts val="0"/>
              </a:spcBef>
              <a:spcAft>
                <a:spcPts val="0"/>
              </a:spcAft>
              <a:defRPr/>
            </a:pPr>
            <a:r>
              <a:rPr lang="es-ES_tradnl" sz="3600" dirty="0">
                <a:latin typeface="+mn-lt"/>
                <a:ea typeface="+mn-ea"/>
                <a:cs typeface="+mn-cs"/>
              </a:rPr>
              <a:t>	</a:t>
            </a:r>
            <a:r>
              <a:rPr lang="es-ES_tradnl" sz="3600" dirty="0" smtClean="0">
                <a:solidFill>
                  <a:srgbClr val="FF0000"/>
                </a:solidFill>
                <a:latin typeface="+mn-lt"/>
                <a:ea typeface="+mn-ea"/>
                <a:cs typeface="+mn-cs"/>
              </a:rPr>
              <a:t>Ejemplos:</a:t>
            </a:r>
          </a:p>
          <a:p>
            <a:pPr fontAlgn="auto">
              <a:spcBef>
                <a:spcPts val="0"/>
              </a:spcBef>
              <a:spcAft>
                <a:spcPts val="0"/>
              </a:spcAft>
              <a:defRPr/>
            </a:pPr>
            <a:r>
              <a:rPr lang="es-ES_tradnl" sz="3600" dirty="0">
                <a:solidFill>
                  <a:srgbClr val="FF0000"/>
                </a:solidFill>
                <a:latin typeface="+mn-lt"/>
                <a:ea typeface="+mn-ea"/>
                <a:cs typeface="+mn-cs"/>
              </a:rPr>
              <a:t>	</a:t>
            </a:r>
            <a:r>
              <a:rPr lang="es-ES_tradnl" sz="3600" dirty="0" smtClean="0">
                <a:solidFill>
                  <a:srgbClr val="FF0000"/>
                </a:solidFill>
                <a:latin typeface="+mn-lt"/>
                <a:ea typeface="+mn-ea"/>
                <a:cs typeface="+mn-cs"/>
              </a:rPr>
              <a:t>	Hice mi tarea.</a:t>
            </a:r>
          </a:p>
          <a:p>
            <a:pPr fontAlgn="auto">
              <a:spcBef>
                <a:spcPts val="0"/>
              </a:spcBef>
              <a:spcAft>
                <a:spcPts val="0"/>
              </a:spcAft>
              <a:defRPr/>
            </a:pPr>
            <a:r>
              <a:rPr lang="es-ES_tradnl" sz="3600" dirty="0">
                <a:solidFill>
                  <a:srgbClr val="FF0000"/>
                </a:solidFill>
                <a:latin typeface="+mn-lt"/>
                <a:ea typeface="+mn-ea"/>
                <a:cs typeface="+mn-cs"/>
              </a:rPr>
              <a:t>	</a:t>
            </a:r>
            <a:r>
              <a:rPr lang="es-ES_tradnl" sz="3600" dirty="0" smtClean="0">
                <a:solidFill>
                  <a:srgbClr val="FF0000"/>
                </a:solidFill>
                <a:latin typeface="+mn-lt"/>
                <a:ea typeface="+mn-ea"/>
                <a:cs typeface="+mn-cs"/>
              </a:rPr>
              <a:t>	Pasé un rato con mis amigos.</a:t>
            </a:r>
          </a:p>
          <a:p>
            <a:pPr fontAlgn="auto">
              <a:spcBef>
                <a:spcPts val="0"/>
              </a:spcBef>
              <a:spcAft>
                <a:spcPts val="0"/>
              </a:spcAft>
              <a:defRPr/>
            </a:pPr>
            <a:r>
              <a:rPr lang="es-ES_tradnl" sz="3600" dirty="0">
                <a:solidFill>
                  <a:srgbClr val="FF0000"/>
                </a:solidFill>
                <a:latin typeface="+mn-lt"/>
                <a:ea typeface="+mn-ea"/>
                <a:cs typeface="+mn-cs"/>
              </a:rPr>
              <a:t>	</a:t>
            </a:r>
            <a:r>
              <a:rPr lang="es-ES_tradnl" sz="3600" dirty="0" smtClean="0">
                <a:solidFill>
                  <a:srgbClr val="FF0000"/>
                </a:solidFill>
                <a:latin typeface="+mn-lt"/>
                <a:ea typeface="+mn-ea"/>
                <a:cs typeface="+mn-cs"/>
              </a:rPr>
              <a:t>	Comí mucho.</a:t>
            </a:r>
          </a:p>
        </p:txBody>
      </p:sp>
    </p:spTree>
    <p:extLst>
      <p:ext uri="{BB962C8B-B14F-4D97-AF65-F5344CB8AC3E}">
        <p14:creationId xmlns:p14="http://schemas.microsoft.com/office/powerpoint/2010/main" val="31670633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ctrTitle"/>
          </p:nvPr>
        </p:nvSpPr>
        <p:spPr>
          <a:xfrm>
            <a:off x="0" y="-279400"/>
            <a:ext cx="9144000" cy="1238250"/>
          </a:xfrm>
        </p:spPr>
        <p:txBody>
          <a:bodyPr/>
          <a:lstStyle/>
          <a:p>
            <a:r>
              <a:rPr lang="es-ES_tradnl" b="1" u="sng" dirty="0" err="1" smtClean="0">
                <a:latin typeface="Calibri" charset="0"/>
              </a:rPr>
              <a:t>Imperfect</a:t>
            </a:r>
            <a:r>
              <a:rPr lang="es-ES_tradnl" b="1" u="sng" dirty="0" smtClean="0">
                <a:latin typeface="Calibri" charset="0"/>
              </a:rPr>
              <a:t> Día 1</a:t>
            </a:r>
            <a:endParaRPr lang="es-ES_tradnl" b="1" u="sng" dirty="0">
              <a:latin typeface="Calibri" charset="0"/>
            </a:endParaRPr>
          </a:p>
        </p:txBody>
      </p:sp>
      <p:sp>
        <p:nvSpPr>
          <p:cNvPr id="5" name="Subtitle 2"/>
          <p:cNvSpPr txBox="1">
            <a:spLocks/>
          </p:cNvSpPr>
          <p:nvPr/>
        </p:nvSpPr>
        <p:spPr>
          <a:xfrm>
            <a:off x="203200" y="588963"/>
            <a:ext cx="8940800" cy="6584950"/>
          </a:xfrm>
          <a:prstGeom prst="rect">
            <a:avLst/>
          </a:prstGeom>
        </p:spPr>
        <p:txBody>
          <a:bodyPr>
            <a:normAutofit/>
          </a:bodyPr>
          <a:lstStyle/>
          <a:p>
            <a:pPr fontAlgn="auto">
              <a:spcBef>
                <a:spcPct val="20000"/>
              </a:spcBef>
              <a:spcAft>
                <a:spcPts val="0"/>
              </a:spcAft>
              <a:defRPr/>
            </a:pPr>
            <a:r>
              <a:rPr lang="es-ES_tradnl" sz="3200" b="1" dirty="0" smtClean="0">
                <a:latin typeface="+mn-lt"/>
                <a:ea typeface="+mn-ea"/>
                <a:cs typeface="+mn-cs"/>
              </a:rPr>
              <a:t>Objetivo: </a:t>
            </a:r>
            <a:r>
              <a:rPr lang="es-ES_tradnl" sz="3200" dirty="0" smtClean="0">
                <a:latin typeface="+mn-lt"/>
                <a:ea typeface="+mn-ea"/>
                <a:cs typeface="+mn-cs"/>
              </a:rPr>
              <a:t> Estudiantes van a saber conjugar verbos de –</a:t>
            </a:r>
            <a:r>
              <a:rPr lang="es-ES_tradnl" sz="3200" dirty="0" err="1" smtClean="0">
                <a:latin typeface="+mn-lt"/>
                <a:ea typeface="+mn-ea"/>
                <a:cs typeface="+mn-cs"/>
              </a:rPr>
              <a:t>ar</a:t>
            </a:r>
            <a:r>
              <a:rPr lang="es-ES_tradnl" sz="3200" dirty="0" smtClean="0">
                <a:latin typeface="+mn-lt"/>
                <a:ea typeface="+mn-ea"/>
                <a:cs typeface="+mn-cs"/>
              </a:rPr>
              <a:t> en el imperfecto. </a:t>
            </a:r>
          </a:p>
          <a:p>
            <a:pPr fontAlgn="auto">
              <a:spcBef>
                <a:spcPct val="20000"/>
              </a:spcBef>
              <a:spcAft>
                <a:spcPts val="0"/>
              </a:spcAft>
              <a:defRPr/>
            </a:pPr>
            <a:r>
              <a:rPr lang="es-ES_tradnl" sz="1900" b="1" dirty="0" smtClean="0">
                <a:latin typeface="+mn-lt"/>
                <a:ea typeface="+mn-ea"/>
                <a:cs typeface="+mn-cs"/>
              </a:rPr>
              <a:t>Standard </a:t>
            </a:r>
            <a:r>
              <a:rPr lang="es-ES_tradnl" sz="1900" b="1" dirty="0" err="1" smtClean="0">
                <a:latin typeface="+mn-lt"/>
                <a:ea typeface="+mn-ea"/>
                <a:cs typeface="+mn-cs"/>
              </a:rPr>
              <a:t>Addressed</a:t>
            </a:r>
            <a:r>
              <a:rPr lang="es-ES_tradnl" sz="1900" dirty="0" smtClean="0">
                <a:latin typeface="+mn-lt"/>
                <a:ea typeface="+mn-ea"/>
                <a:cs typeface="+mn-cs"/>
              </a:rPr>
              <a:t>: </a:t>
            </a:r>
          </a:p>
          <a:p>
            <a:pPr fontAlgn="auto">
              <a:spcBef>
                <a:spcPts val="0"/>
              </a:spcBef>
              <a:spcAft>
                <a:spcPts val="0"/>
              </a:spcAft>
              <a:defRPr/>
            </a:pPr>
            <a:r>
              <a:rPr lang="es-ES_tradnl" sz="1600" i="1" dirty="0" smtClean="0">
                <a:latin typeface="+mn-lt"/>
                <a:ea typeface="+mn-ea"/>
                <a:cs typeface="+mn-cs"/>
              </a:rPr>
              <a:t>1.1 In </a:t>
            </a:r>
            <a:r>
              <a:rPr lang="es-ES_tradnl" sz="1600" i="1" dirty="0" err="1" smtClean="0">
                <a:latin typeface="+mn-lt"/>
                <a:ea typeface="+mn-ea"/>
                <a:cs typeface="+mn-cs"/>
              </a:rPr>
              <a:t>the</a:t>
            </a:r>
            <a:r>
              <a:rPr lang="es-ES_tradnl" sz="1600" i="1" dirty="0" smtClean="0">
                <a:latin typeface="+mn-lt"/>
                <a:ea typeface="+mn-ea"/>
                <a:cs typeface="+mn-cs"/>
              </a:rPr>
              <a:t> target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engage</a:t>
            </a:r>
            <a:r>
              <a:rPr lang="es-ES_tradnl" sz="1600" i="1" dirty="0" smtClean="0">
                <a:latin typeface="+mn-lt"/>
                <a:ea typeface="+mn-ea"/>
                <a:cs typeface="+mn-cs"/>
              </a:rPr>
              <a:t> in </a:t>
            </a:r>
            <a:r>
              <a:rPr lang="es-ES_tradnl" sz="1600" i="1" dirty="0" err="1" smtClean="0">
                <a:latin typeface="+mn-lt"/>
                <a:ea typeface="+mn-ea"/>
                <a:cs typeface="+mn-cs"/>
              </a:rPr>
              <a:t>conversations</a:t>
            </a:r>
            <a:r>
              <a:rPr lang="es-ES_tradnl" sz="1600" i="1" dirty="0" smtClean="0">
                <a:latin typeface="+mn-lt"/>
                <a:ea typeface="+mn-ea"/>
                <a:cs typeface="+mn-cs"/>
              </a:rPr>
              <a:t>, </a:t>
            </a:r>
            <a:r>
              <a:rPr lang="es-ES_tradnl" sz="1600" i="1" dirty="0" err="1" smtClean="0">
                <a:latin typeface="+mn-lt"/>
                <a:ea typeface="+mn-ea"/>
                <a:cs typeface="+mn-cs"/>
              </a:rPr>
              <a:t>provide</a:t>
            </a:r>
            <a:r>
              <a:rPr lang="es-ES_tradnl" sz="1600" i="1" dirty="0" smtClean="0">
                <a:latin typeface="+mn-lt"/>
                <a:ea typeface="+mn-ea"/>
                <a:cs typeface="+mn-cs"/>
              </a:rPr>
              <a:t> and </a:t>
            </a:r>
            <a:r>
              <a:rPr lang="es-ES_tradnl" sz="1600" i="1" dirty="0" err="1" smtClean="0">
                <a:latin typeface="+mn-lt"/>
                <a:ea typeface="+mn-ea"/>
                <a:cs typeface="+mn-cs"/>
              </a:rPr>
              <a:t>obtain</a:t>
            </a:r>
            <a:r>
              <a:rPr lang="es-ES_tradnl" sz="1600" i="1" dirty="0" smtClean="0">
                <a:latin typeface="+mn-lt"/>
                <a:ea typeface="+mn-ea"/>
                <a:cs typeface="+mn-cs"/>
              </a:rPr>
              <a:t> </a:t>
            </a:r>
            <a:r>
              <a:rPr lang="es-ES_tradnl" sz="1600" i="1" dirty="0" err="1" smtClean="0">
                <a:latin typeface="+mn-lt"/>
                <a:ea typeface="+mn-ea"/>
                <a:cs typeface="+mn-cs"/>
              </a:rPr>
              <a:t>information</a:t>
            </a:r>
            <a:r>
              <a:rPr lang="es-ES_tradnl" sz="1600" i="1" dirty="0" smtClean="0">
                <a:latin typeface="+mn-lt"/>
                <a:ea typeface="+mn-ea"/>
                <a:cs typeface="+mn-cs"/>
              </a:rPr>
              <a:t>, </a:t>
            </a:r>
            <a:r>
              <a:rPr lang="es-ES_tradnl" sz="1600" i="1" dirty="0" err="1" smtClean="0">
                <a:latin typeface="+mn-lt"/>
                <a:ea typeface="+mn-ea"/>
                <a:cs typeface="+mn-cs"/>
              </a:rPr>
              <a:t>express</a:t>
            </a:r>
            <a:r>
              <a:rPr lang="es-ES_tradnl" sz="1600" i="1" dirty="0" smtClean="0">
                <a:latin typeface="+mn-lt"/>
                <a:ea typeface="+mn-ea"/>
                <a:cs typeface="+mn-cs"/>
              </a:rPr>
              <a:t> </a:t>
            </a:r>
            <a:r>
              <a:rPr lang="es-ES_tradnl" sz="1600" i="1" dirty="0" err="1" smtClean="0">
                <a:latin typeface="+mn-lt"/>
                <a:ea typeface="+mn-ea"/>
                <a:cs typeface="+mn-cs"/>
              </a:rPr>
              <a:t>feelings</a:t>
            </a:r>
            <a:r>
              <a:rPr lang="es-ES_tradnl" sz="1600" i="1" dirty="0" smtClean="0">
                <a:latin typeface="+mn-lt"/>
                <a:ea typeface="+mn-ea"/>
                <a:cs typeface="+mn-cs"/>
              </a:rPr>
              <a:t> and </a:t>
            </a:r>
            <a:r>
              <a:rPr lang="es-ES_tradnl" sz="1600" i="1" dirty="0" err="1" smtClean="0">
                <a:latin typeface="+mn-lt"/>
                <a:ea typeface="+mn-ea"/>
                <a:cs typeface="+mn-cs"/>
              </a:rPr>
              <a:t>emotions</a:t>
            </a:r>
            <a:r>
              <a:rPr lang="es-ES_tradnl" sz="1600" i="1" dirty="0" smtClean="0">
                <a:latin typeface="+mn-lt"/>
                <a:ea typeface="+mn-ea"/>
                <a:cs typeface="+mn-cs"/>
              </a:rPr>
              <a:t>, and </a:t>
            </a:r>
            <a:r>
              <a:rPr lang="es-ES_tradnl" sz="1600" i="1" dirty="0" err="1" smtClean="0">
                <a:latin typeface="+mn-lt"/>
                <a:ea typeface="+mn-ea"/>
                <a:cs typeface="+mn-cs"/>
              </a:rPr>
              <a:t>exchange</a:t>
            </a:r>
            <a:r>
              <a:rPr lang="es-ES_tradnl" sz="1600" i="1" dirty="0" smtClean="0">
                <a:latin typeface="+mn-lt"/>
                <a:ea typeface="+mn-ea"/>
                <a:cs typeface="+mn-cs"/>
              </a:rPr>
              <a:t> </a:t>
            </a:r>
            <a:r>
              <a:rPr lang="es-ES_tradnl" sz="1600" i="1" dirty="0" err="1" smtClean="0">
                <a:latin typeface="+mn-lt"/>
                <a:ea typeface="+mn-ea"/>
                <a:cs typeface="+mn-cs"/>
              </a:rPr>
              <a:t>opinions</a:t>
            </a:r>
            <a:r>
              <a:rPr lang="es-ES_tradnl" sz="1600" i="1" dirty="0" smtClean="0">
                <a:latin typeface="+mn-lt"/>
                <a:ea typeface="+mn-ea"/>
                <a:cs typeface="+mn-cs"/>
              </a:rPr>
              <a:t>.</a:t>
            </a:r>
            <a:endParaRPr lang="es-ES_tradnl" sz="1600" dirty="0" smtClean="0">
              <a:latin typeface="+mn-lt"/>
              <a:ea typeface="+mn-ea"/>
              <a:cs typeface="+mn-cs"/>
            </a:endParaRPr>
          </a:p>
          <a:p>
            <a:pPr fontAlgn="auto">
              <a:spcBef>
                <a:spcPts val="0"/>
              </a:spcBef>
              <a:spcAft>
                <a:spcPts val="0"/>
              </a:spcAft>
              <a:defRPr/>
            </a:pPr>
            <a:r>
              <a:rPr lang="es-ES_tradnl" sz="1600" i="1" dirty="0" smtClean="0">
                <a:latin typeface="+mn-lt"/>
                <a:ea typeface="+mn-ea"/>
                <a:cs typeface="+mn-cs"/>
              </a:rPr>
              <a:t>4.1 </a:t>
            </a:r>
            <a:r>
              <a:rPr lang="es-ES_tradnl" sz="1600" i="1" dirty="0" err="1" smtClean="0">
                <a:latin typeface="+mn-lt"/>
                <a:ea typeface="+mn-ea"/>
                <a:cs typeface="+mn-cs"/>
              </a:rPr>
              <a:t>Demonstrate</a:t>
            </a:r>
            <a:r>
              <a:rPr lang="es-ES_tradnl" sz="1600" i="1" dirty="0" smtClean="0">
                <a:latin typeface="+mn-lt"/>
                <a:ea typeface="+mn-ea"/>
                <a:cs typeface="+mn-cs"/>
              </a:rPr>
              <a:t> </a:t>
            </a:r>
            <a:r>
              <a:rPr lang="es-ES_tradnl" sz="1600" i="1" dirty="0" err="1" smtClean="0">
                <a:latin typeface="+mn-lt"/>
                <a:ea typeface="+mn-ea"/>
                <a:cs typeface="+mn-cs"/>
              </a:rPr>
              <a:t>understanding</a:t>
            </a:r>
            <a:r>
              <a:rPr lang="es-ES_tradnl" sz="1600" i="1" dirty="0" smtClean="0">
                <a:latin typeface="+mn-lt"/>
                <a:ea typeface="+mn-ea"/>
                <a:cs typeface="+mn-cs"/>
              </a:rPr>
              <a:t> of </a:t>
            </a:r>
            <a:r>
              <a:rPr lang="es-ES_tradnl" sz="1600" i="1" dirty="0" err="1" smtClean="0">
                <a:latin typeface="+mn-lt"/>
                <a:ea typeface="+mn-ea"/>
                <a:cs typeface="+mn-cs"/>
              </a:rPr>
              <a:t>the</a:t>
            </a:r>
            <a:r>
              <a:rPr lang="es-ES_tradnl" sz="1600" i="1" dirty="0" smtClean="0">
                <a:latin typeface="+mn-lt"/>
                <a:ea typeface="+mn-ea"/>
                <a:cs typeface="+mn-cs"/>
              </a:rPr>
              <a:t> </a:t>
            </a:r>
            <a:r>
              <a:rPr lang="es-ES_tradnl" sz="1600" i="1" dirty="0" err="1" smtClean="0">
                <a:latin typeface="+mn-lt"/>
                <a:ea typeface="+mn-ea"/>
                <a:cs typeface="+mn-cs"/>
              </a:rPr>
              <a:t>nature</a:t>
            </a:r>
            <a:r>
              <a:rPr lang="es-ES_tradnl" sz="1600" i="1" dirty="0" smtClean="0">
                <a:latin typeface="+mn-lt"/>
                <a:ea typeface="+mn-ea"/>
                <a:cs typeface="+mn-cs"/>
              </a:rPr>
              <a:t> of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through</a:t>
            </a:r>
            <a:r>
              <a:rPr lang="es-ES_tradnl" sz="1600" i="1" dirty="0" smtClean="0">
                <a:latin typeface="+mn-lt"/>
                <a:ea typeface="+mn-ea"/>
                <a:cs typeface="+mn-cs"/>
              </a:rPr>
              <a:t> </a:t>
            </a:r>
            <a:r>
              <a:rPr lang="es-ES_tradnl" sz="1600" i="1" dirty="0" err="1" smtClean="0">
                <a:latin typeface="+mn-lt"/>
                <a:ea typeface="+mn-ea"/>
                <a:cs typeface="+mn-cs"/>
              </a:rPr>
              <a:t>comparisons</a:t>
            </a:r>
            <a:r>
              <a:rPr lang="es-ES_tradnl" sz="1600" i="1" dirty="0" smtClean="0">
                <a:latin typeface="+mn-lt"/>
                <a:ea typeface="+mn-ea"/>
                <a:cs typeface="+mn-cs"/>
              </a:rPr>
              <a:t> of </a:t>
            </a:r>
            <a:r>
              <a:rPr lang="es-ES_tradnl" sz="1600" i="1" dirty="0" err="1" smtClean="0">
                <a:latin typeface="+mn-lt"/>
                <a:ea typeface="+mn-ea"/>
                <a:cs typeface="+mn-cs"/>
              </a:rPr>
              <a:t>the</a:t>
            </a:r>
            <a:r>
              <a:rPr lang="es-ES_tradnl" sz="1600" i="1" dirty="0" smtClean="0">
                <a:latin typeface="+mn-lt"/>
                <a:ea typeface="+mn-ea"/>
                <a:cs typeface="+mn-cs"/>
              </a:rPr>
              <a:t>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studied</a:t>
            </a:r>
            <a:r>
              <a:rPr lang="es-ES_tradnl" sz="1600" i="1" dirty="0" smtClean="0">
                <a:latin typeface="+mn-lt"/>
                <a:ea typeface="+mn-ea"/>
                <a:cs typeface="+mn-cs"/>
              </a:rPr>
              <a:t> and </a:t>
            </a:r>
            <a:r>
              <a:rPr lang="es-ES_tradnl" sz="1600" i="1" dirty="0" err="1" smtClean="0">
                <a:latin typeface="+mn-lt"/>
                <a:ea typeface="+mn-ea"/>
                <a:cs typeface="+mn-cs"/>
              </a:rPr>
              <a:t>their</a:t>
            </a:r>
            <a:r>
              <a:rPr lang="es-ES_tradnl" sz="1600" i="1" dirty="0" smtClean="0">
                <a:latin typeface="+mn-lt"/>
                <a:ea typeface="+mn-ea"/>
                <a:cs typeface="+mn-cs"/>
              </a:rPr>
              <a:t> </a:t>
            </a:r>
            <a:r>
              <a:rPr lang="es-ES_tradnl" sz="1600" i="1" dirty="0" err="1" smtClean="0">
                <a:latin typeface="+mn-lt"/>
                <a:ea typeface="+mn-ea"/>
                <a:cs typeface="+mn-cs"/>
              </a:rPr>
              <a:t>own</a:t>
            </a:r>
            <a:r>
              <a:rPr lang="es-ES_tradnl" sz="1600" i="1" dirty="0" smtClean="0">
                <a:latin typeface="+mn-lt"/>
                <a:ea typeface="+mn-ea"/>
                <a:cs typeface="+mn-cs"/>
              </a:rPr>
              <a:t>.</a:t>
            </a:r>
          </a:p>
          <a:p>
            <a:pPr fontAlgn="auto">
              <a:spcBef>
                <a:spcPts val="0"/>
              </a:spcBef>
              <a:spcAft>
                <a:spcPts val="0"/>
              </a:spcAft>
              <a:defRPr/>
            </a:pPr>
            <a:r>
              <a:rPr lang="es-ES_tradnl" sz="3200" b="1" dirty="0" smtClean="0">
                <a:latin typeface="+mn-lt"/>
                <a:ea typeface="+mn-ea"/>
                <a:cs typeface="+mn-cs"/>
              </a:rPr>
              <a:t>Calentamiento: (5 min)</a:t>
            </a:r>
            <a:endParaRPr lang="es-ES_tradnl" sz="3000" dirty="0" smtClean="0">
              <a:solidFill>
                <a:srgbClr val="FF0000"/>
              </a:solidFill>
              <a:latin typeface="+mn-lt"/>
              <a:ea typeface="+mn-ea"/>
              <a:cs typeface="+mn-cs"/>
            </a:endParaRPr>
          </a:p>
          <a:p>
            <a:pPr marL="742950" indent="-742950" fontAlgn="auto">
              <a:spcBef>
                <a:spcPts val="0"/>
              </a:spcBef>
              <a:spcAft>
                <a:spcPts val="0"/>
              </a:spcAft>
              <a:buFont typeface="+mj-lt"/>
              <a:buAutoNum type="arabicPeriod"/>
              <a:defRPr/>
            </a:pPr>
            <a:r>
              <a:rPr lang="es-ES_tradnl" sz="1200" dirty="0" smtClean="0">
                <a:latin typeface="+mn-lt"/>
                <a:ea typeface="+mn-ea"/>
                <a:cs typeface="+mn-cs"/>
              </a:rPr>
              <a:t>¿Qué hiciste ayer?</a:t>
            </a:r>
          </a:p>
          <a:p>
            <a:pPr marL="742950" indent="-742950" fontAlgn="auto">
              <a:spcBef>
                <a:spcPts val="0"/>
              </a:spcBef>
              <a:spcAft>
                <a:spcPts val="0"/>
              </a:spcAft>
              <a:buFont typeface="+mj-lt"/>
              <a:buAutoNum type="arabicPeriod"/>
              <a:defRPr/>
            </a:pPr>
            <a:r>
              <a:rPr lang="es-ES_tradnl" sz="3600" dirty="0" smtClean="0">
                <a:latin typeface="+mn-lt"/>
                <a:ea typeface="+mn-ea"/>
                <a:cs typeface="+mn-cs"/>
              </a:rPr>
              <a:t>¿Quién te habló hoy por la mañana?</a:t>
            </a:r>
          </a:p>
          <a:p>
            <a:pPr fontAlgn="auto">
              <a:spcBef>
                <a:spcPts val="0"/>
              </a:spcBef>
              <a:spcAft>
                <a:spcPts val="0"/>
              </a:spcAft>
              <a:defRPr/>
            </a:pPr>
            <a:r>
              <a:rPr lang="es-ES_tradnl" sz="3600" dirty="0">
                <a:latin typeface="+mn-lt"/>
                <a:ea typeface="+mn-ea"/>
                <a:cs typeface="+mn-cs"/>
              </a:rPr>
              <a:t>	</a:t>
            </a:r>
            <a:r>
              <a:rPr lang="es-ES_tradnl" sz="3600" dirty="0" smtClean="0">
                <a:solidFill>
                  <a:srgbClr val="FF0000"/>
                </a:solidFill>
                <a:latin typeface="+mn-lt"/>
                <a:ea typeface="+mn-ea"/>
                <a:cs typeface="+mn-cs"/>
              </a:rPr>
              <a:t>Ejemplos:</a:t>
            </a:r>
          </a:p>
          <a:p>
            <a:pPr fontAlgn="auto">
              <a:spcBef>
                <a:spcPts val="0"/>
              </a:spcBef>
              <a:spcAft>
                <a:spcPts val="0"/>
              </a:spcAft>
              <a:defRPr/>
            </a:pPr>
            <a:r>
              <a:rPr lang="es-ES_tradnl" sz="3600" dirty="0">
                <a:solidFill>
                  <a:srgbClr val="FF0000"/>
                </a:solidFill>
                <a:latin typeface="+mn-lt"/>
                <a:ea typeface="+mn-ea"/>
                <a:cs typeface="+mn-cs"/>
              </a:rPr>
              <a:t>	</a:t>
            </a:r>
            <a:r>
              <a:rPr lang="es-ES_tradnl" sz="3600" dirty="0" smtClean="0">
                <a:solidFill>
                  <a:srgbClr val="FF0000"/>
                </a:solidFill>
                <a:latin typeface="+mn-lt"/>
                <a:ea typeface="+mn-ea"/>
                <a:cs typeface="+mn-cs"/>
              </a:rPr>
              <a:t>	Mi mamá me habló.</a:t>
            </a:r>
          </a:p>
          <a:p>
            <a:pPr fontAlgn="auto">
              <a:spcBef>
                <a:spcPts val="0"/>
              </a:spcBef>
              <a:spcAft>
                <a:spcPts val="0"/>
              </a:spcAft>
              <a:defRPr/>
            </a:pPr>
            <a:r>
              <a:rPr lang="es-ES_tradnl" sz="3600" dirty="0">
                <a:solidFill>
                  <a:srgbClr val="FF0000"/>
                </a:solidFill>
                <a:latin typeface="+mn-lt"/>
                <a:ea typeface="+mn-ea"/>
                <a:cs typeface="+mn-cs"/>
              </a:rPr>
              <a:t>	</a:t>
            </a:r>
            <a:r>
              <a:rPr lang="es-ES_tradnl" sz="3600" dirty="0" smtClean="0">
                <a:solidFill>
                  <a:srgbClr val="FF0000"/>
                </a:solidFill>
                <a:latin typeface="+mn-lt"/>
                <a:ea typeface="+mn-ea"/>
                <a:cs typeface="+mn-cs"/>
              </a:rPr>
              <a:t>	Mis amigos me hablaron.</a:t>
            </a:r>
          </a:p>
          <a:p>
            <a:pPr fontAlgn="auto">
              <a:spcBef>
                <a:spcPts val="0"/>
              </a:spcBef>
              <a:spcAft>
                <a:spcPts val="0"/>
              </a:spcAft>
              <a:defRPr/>
            </a:pPr>
            <a:r>
              <a:rPr lang="es-ES_tradnl" sz="3600" dirty="0">
                <a:solidFill>
                  <a:srgbClr val="FF0000"/>
                </a:solidFill>
                <a:latin typeface="+mn-lt"/>
                <a:ea typeface="+mn-ea"/>
                <a:cs typeface="+mn-cs"/>
              </a:rPr>
              <a:t>	</a:t>
            </a:r>
            <a:r>
              <a:rPr lang="es-ES_tradnl" sz="3600" dirty="0" smtClean="0">
                <a:solidFill>
                  <a:srgbClr val="FF0000"/>
                </a:solidFill>
                <a:latin typeface="+mn-lt"/>
                <a:ea typeface="+mn-ea"/>
                <a:cs typeface="+mn-cs"/>
              </a:rPr>
              <a:t>	Las chicas bonitas me hablaron.</a:t>
            </a:r>
          </a:p>
          <a:p>
            <a:pPr fontAlgn="auto">
              <a:spcBef>
                <a:spcPts val="0"/>
              </a:spcBef>
              <a:spcAft>
                <a:spcPts val="0"/>
              </a:spcAft>
              <a:defRPr/>
            </a:pPr>
            <a:r>
              <a:rPr lang="es-ES_tradnl" sz="3600" dirty="0">
                <a:latin typeface="+mn-lt"/>
                <a:ea typeface="+mn-ea"/>
                <a:cs typeface="+mn-cs"/>
              </a:rPr>
              <a:t>	</a:t>
            </a:r>
            <a:r>
              <a:rPr lang="es-ES_tradnl" sz="3600" dirty="0" smtClean="0">
                <a:latin typeface="+mn-lt"/>
                <a:ea typeface="+mn-ea"/>
                <a:cs typeface="+mn-cs"/>
              </a:rPr>
              <a:t>	</a:t>
            </a:r>
          </a:p>
        </p:txBody>
      </p:sp>
    </p:spTree>
    <p:extLst>
      <p:ext uri="{BB962C8B-B14F-4D97-AF65-F5344CB8AC3E}">
        <p14:creationId xmlns:p14="http://schemas.microsoft.com/office/powerpoint/2010/main" val="18477024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ctrTitle"/>
          </p:nvPr>
        </p:nvSpPr>
        <p:spPr>
          <a:xfrm>
            <a:off x="0" y="-279400"/>
            <a:ext cx="9144000" cy="1238250"/>
          </a:xfrm>
        </p:spPr>
        <p:txBody>
          <a:bodyPr/>
          <a:lstStyle/>
          <a:p>
            <a:r>
              <a:rPr lang="es-ES_tradnl" b="1" u="sng" dirty="0" err="1" smtClean="0">
                <a:latin typeface="Calibri" charset="0"/>
              </a:rPr>
              <a:t>Imperfect</a:t>
            </a:r>
            <a:r>
              <a:rPr lang="es-ES_tradnl" b="1" u="sng" dirty="0" smtClean="0">
                <a:latin typeface="Calibri" charset="0"/>
              </a:rPr>
              <a:t> Día 1</a:t>
            </a:r>
            <a:endParaRPr lang="es-ES_tradnl" b="1" u="sng" dirty="0">
              <a:latin typeface="Calibri" charset="0"/>
            </a:endParaRPr>
          </a:p>
        </p:txBody>
      </p:sp>
      <p:sp>
        <p:nvSpPr>
          <p:cNvPr id="5" name="Subtitle 2"/>
          <p:cNvSpPr txBox="1">
            <a:spLocks/>
          </p:cNvSpPr>
          <p:nvPr/>
        </p:nvSpPr>
        <p:spPr>
          <a:xfrm>
            <a:off x="203200" y="588963"/>
            <a:ext cx="8940800" cy="6584950"/>
          </a:xfrm>
          <a:prstGeom prst="rect">
            <a:avLst/>
          </a:prstGeom>
        </p:spPr>
        <p:txBody>
          <a:bodyPr>
            <a:normAutofit/>
          </a:bodyPr>
          <a:lstStyle/>
          <a:p>
            <a:pPr fontAlgn="auto">
              <a:spcBef>
                <a:spcPct val="20000"/>
              </a:spcBef>
              <a:spcAft>
                <a:spcPts val="0"/>
              </a:spcAft>
              <a:defRPr/>
            </a:pPr>
            <a:r>
              <a:rPr lang="es-ES_tradnl" sz="3200" b="1" dirty="0" smtClean="0">
                <a:latin typeface="+mn-lt"/>
                <a:ea typeface="+mn-ea"/>
                <a:cs typeface="+mn-cs"/>
              </a:rPr>
              <a:t>Objetivo: </a:t>
            </a:r>
            <a:r>
              <a:rPr lang="es-ES_tradnl" sz="3200" dirty="0" smtClean="0">
                <a:latin typeface="+mn-lt"/>
                <a:ea typeface="+mn-ea"/>
                <a:cs typeface="+mn-cs"/>
              </a:rPr>
              <a:t> Estudiantes van a saber conjugar verbos de –</a:t>
            </a:r>
            <a:r>
              <a:rPr lang="es-ES_tradnl" sz="3200" dirty="0" err="1" smtClean="0">
                <a:latin typeface="+mn-lt"/>
                <a:ea typeface="+mn-ea"/>
                <a:cs typeface="+mn-cs"/>
              </a:rPr>
              <a:t>ar</a:t>
            </a:r>
            <a:r>
              <a:rPr lang="es-ES_tradnl" sz="3200" dirty="0" smtClean="0">
                <a:latin typeface="+mn-lt"/>
                <a:ea typeface="+mn-ea"/>
                <a:cs typeface="+mn-cs"/>
              </a:rPr>
              <a:t> en el imperfecto. </a:t>
            </a:r>
          </a:p>
          <a:p>
            <a:pPr fontAlgn="auto">
              <a:spcBef>
                <a:spcPct val="20000"/>
              </a:spcBef>
              <a:spcAft>
                <a:spcPts val="0"/>
              </a:spcAft>
              <a:defRPr/>
            </a:pPr>
            <a:r>
              <a:rPr lang="es-ES_tradnl" sz="1900" b="1" dirty="0" smtClean="0">
                <a:latin typeface="+mn-lt"/>
                <a:ea typeface="+mn-ea"/>
                <a:cs typeface="+mn-cs"/>
              </a:rPr>
              <a:t>Standard </a:t>
            </a:r>
            <a:r>
              <a:rPr lang="es-ES_tradnl" sz="1900" b="1" dirty="0" err="1" smtClean="0">
                <a:latin typeface="+mn-lt"/>
                <a:ea typeface="+mn-ea"/>
                <a:cs typeface="+mn-cs"/>
              </a:rPr>
              <a:t>Addressed</a:t>
            </a:r>
            <a:r>
              <a:rPr lang="es-ES_tradnl" sz="1900" dirty="0" smtClean="0">
                <a:latin typeface="+mn-lt"/>
                <a:ea typeface="+mn-ea"/>
                <a:cs typeface="+mn-cs"/>
              </a:rPr>
              <a:t>: </a:t>
            </a:r>
          </a:p>
          <a:p>
            <a:pPr fontAlgn="auto">
              <a:spcBef>
                <a:spcPts val="0"/>
              </a:spcBef>
              <a:spcAft>
                <a:spcPts val="0"/>
              </a:spcAft>
              <a:defRPr/>
            </a:pPr>
            <a:r>
              <a:rPr lang="es-ES_tradnl" sz="1600" i="1" dirty="0" smtClean="0">
                <a:latin typeface="+mn-lt"/>
                <a:ea typeface="+mn-ea"/>
                <a:cs typeface="+mn-cs"/>
              </a:rPr>
              <a:t>1.1 In </a:t>
            </a:r>
            <a:r>
              <a:rPr lang="es-ES_tradnl" sz="1600" i="1" dirty="0" err="1" smtClean="0">
                <a:latin typeface="+mn-lt"/>
                <a:ea typeface="+mn-ea"/>
                <a:cs typeface="+mn-cs"/>
              </a:rPr>
              <a:t>the</a:t>
            </a:r>
            <a:r>
              <a:rPr lang="es-ES_tradnl" sz="1600" i="1" dirty="0" smtClean="0">
                <a:latin typeface="+mn-lt"/>
                <a:ea typeface="+mn-ea"/>
                <a:cs typeface="+mn-cs"/>
              </a:rPr>
              <a:t> target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engage</a:t>
            </a:r>
            <a:r>
              <a:rPr lang="es-ES_tradnl" sz="1600" i="1" dirty="0" smtClean="0">
                <a:latin typeface="+mn-lt"/>
                <a:ea typeface="+mn-ea"/>
                <a:cs typeface="+mn-cs"/>
              </a:rPr>
              <a:t> in </a:t>
            </a:r>
            <a:r>
              <a:rPr lang="es-ES_tradnl" sz="1600" i="1" dirty="0" err="1" smtClean="0">
                <a:latin typeface="+mn-lt"/>
                <a:ea typeface="+mn-ea"/>
                <a:cs typeface="+mn-cs"/>
              </a:rPr>
              <a:t>conversations</a:t>
            </a:r>
            <a:r>
              <a:rPr lang="es-ES_tradnl" sz="1600" i="1" dirty="0" smtClean="0">
                <a:latin typeface="+mn-lt"/>
                <a:ea typeface="+mn-ea"/>
                <a:cs typeface="+mn-cs"/>
              </a:rPr>
              <a:t>, </a:t>
            </a:r>
            <a:r>
              <a:rPr lang="es-ES_tradnl" sz="1600" i="1" dirty="0" err="1" smtClean="0">
                <a:latin typeface="+mn-lt"/>
                <a:ea typeface="+mn-ea"/>
                <a:cs typeface="+mn-cs"/>
              </a:rPr>
              <a:t>provide</a:t>
            </a:r>
            <a:r>
              <a:rPr lang="es-ES_tradnl" sz="1600" i="1" dirty="0" smtClean="0">
                <a:latin typeface="+mn-lt"/>
                <a:ea typeface="+mn-ea"/>
                <a:cs typeface="+mn-cs"/>
              </a:rPr>
              <a:t> and </a:t>
            </a:r>
            <a:r>
              <a:rPr lang="es-ES_tradnl" sz="1600" i="1" dirty="0" err="1" smtClean="0">
                <a:latin typeface="+mn-lt"/>
                <a:ea typeface="+mn-ea"/>
                <a:cs typeface="+mn-cs"/>
              </a:rPr>
              <a:t>obtain</a:t>
            </a:r>
            <a:r>
              <a:rPr lang="es-ES_tradnl" sz="1600" i="1" dirty="0" smtClean="0">
                <a:latin typeface="+mn-lt"/>
                <a:ea typeface="+mn-ea"/>
                <a:cs typeface="+mn-cs"/>
              </a:rPr>
              <a:t> </a:t>
            </a:r>
            <a:r>
              <a:rPr lang="es-ES_tradnl" sz="1600" i="1" dirty="0" err="1" smtClean="0">
                <a:latin typeface="+mn-lt"/>
                <a:ea typeface="+mn-ea"/>
                <a:cs typeface="+mn-cs"/>
              </a:rPr>
              <a:t>information</a:t>
            </a:r>
            <a:r>
              <a:rPr lang="es-ES_tradnl" sz="1600" i="1" dirty="0" smtClean="0">
                <a:latin typeface="+mn-lt"/>
                <a:ea typeface="+mn-ea"/>
                <a:cs typeface="+mn-cs"/>
              </a:rPr>
              <a:t>, </a:t>
            </a:r>
            <a:r>
              <a:rPr lang="es-ES_tradnl" sz="1600" i="1" dirty="0" err="1" smtClean="0">
                <a:latin typeface="+mn-lt"/>
                <a:ea typeface="+mn-ea"/>
                <a:cs typeface="+mn-cs"/>
              </a:rPr>
              <a:t>express</a:t>
            </a:r>
            <a:r>
              <a:rPr lang="es-ES_tradnl" sz="1600" i="1" dirty="0" smtClean="0">
                <a:latin typeface="+mn-lt"/>
                <a:ea typeface="+mn-ea"/>
                <a:cs typeface="+mn-cs"/>
              </a:rPr>
              <a:t> </a:t>
            </a:r>
            <a:r>
              <a:rPr lang="es-ES_tradnl" sz="1600" i="1" dirty="0" err="1" smtClean="0">
                <a:latin typeface="+mn-lt"/>
                <a:ea typeface="+mn-ea"/>
                <a:cs typeface="+mn-cs"/>
              </a:rPr>
              <a:t>feelings</a:t>
            </a:r>
            <a:r>
              <a:rPr lang="es-ES_tradnl" sz="1600" i="1" dirty="0" smtClean="0">
                <a:latin typeface="+mn-lt"/>
                <a:ea typeface="+mn-ea"/>
                <a:cs typeface="+mn-cs"/>
              </a:rPr>
              <a:t> and </a:t>
            </a:r>
            <a:r>
              <a:rPr lang="es-ES_tradnl" sz="1600" i="1" dirty="0" err="1" smtClean="0">
                <a:latin typeface="+mn-lt"/>
                <a:ea typeface="+mn-ea"/>
                <a:cs typeface="+mn-cs"/>
              </a:rPr>
              <a:t>emotions</a:t>
            </a:r>
            <a:r>
              <a:rPr lang="es-ES_tradnl" sz="1600" i="1" dirty="0" smtClean="0">
                <a:latin typeface="+mn-lt"/>
                <a:ea typeface="+mn-ea"/>
                <a:cs typeface="+mn-cs"/>
              </a:rPr>
              <a:t>, and </a:t>
            </a:r>
            <a:r>
              <a:rPr lang="es-ES_tradnl" sz="1600" i="1" dirty="0" err="1" smtClean="0">
                <a:latin typeface="+mn-lt"/>
                <a:ea typeface="+mn-ea"/>
                <a:cs typeface="+mn-cs"/>
              </a:rPr>
              <a:t>exchange</a:t>
            </a:r>
            <a:r>
              <a:rPr lang="es-ES_tradnl" sz="1600" i="1" dirty="0" smtClean="0">
                <a:latin typeface="+mn-lt"/>
                <a:ea typeface="+mn-ea"/>
                <a:cs typeface="+mn-cs"/>
              </a:rPr>
              <a:t> </a:t>
            </a:r>
            <a:r>
              <a:rPr lang="es-ES_tradnl" sz="1600" i="1" dirty="0" err="1" smtClean="0">
                <a:latin typeface="+mn-lt"/>
                <a:ea typeface="+mn-ea"/>
                <a:cs typeface="+mn-cs"/>
              </a:rPr>
              <a:t>opinions</a:t>
            </a:r>
            <a:r>
              <a:rPr lang="es-ES_tradnl" sz="1600" i="1" dirty="0" smtClean="0">
                <a:latin typeface="+mn-lt"/>
                <a:ea typeface="+mn-ea"/>
                <a:cs typeface="+mn-cs"/>
              </a:rPr>
              <a:t>.</a:t>
            </a:r>
            <a:endParaRPr lang="es-ES_tradnl" sz="1600" dirty="0" smtClean="0">
              <a:latin typeface="+mn-lt"/>
              <a:ea typeface="+mn-ea"/>
              <a:cs typeface="+mn-cs"/>
            </a:endParaRPr>
          </a:p>
          <a:p>
            <a:pPr fontAlgn="auto">
              <a:spcBef>
                <a:spcPts val="0"/>
              </a:spcBef>
              <a:spcAft>
                <a:spcPts val="0"/>
              </a:spcAft>
              <a:defRPr/>
            </a:pPr>
            <a:r>
              <a:rPr lang="es-ES_tradnl" sz="1600" i="1" dirty="0" smtClean="0">
                <a:latin typeface="+mn-lt"/>
                <a:ea typeface="+mn-ea"/>
                <a:cs typeface="+mn-cs"/>
              </a:rPr>
              <a:t>4.1 </a:t>
            </a:r>
            <a:r>
              <a:rPr lang="es-ES_tradnl" sz="1600" i="1" dirty="0" err="1" smtClean="0">
                <a:latin typeface="+mn-lt"/>
                <a:ea typeface="+mn-ea"/>
                <a:cs typeface="+mn-cs"/>
              </a:rPr>
              <a:t>Demonstrate</a:t>
            </a:r>
            <a:r>
              <a:rPr lang="es-ES_tradnl" sz="1600" i="1" dirty="0" smtClean="0">
                <a:latin typeface="+mn-lt"/>
                <a:ea typeface="+mn-ea"/>
                <a:cs typeface="+mn-cs"/>
              </a:rPr>
              <a:t> </a:t>
            </a:r>
            <a:r>
              <a:rPr lang="es-ES_tradnl" sz="1600" i="1" dirty="0" err="1" smtClean="0">
                <a:latin typeface="+mn-lt"/>
                <a:ea typeface="+mn-ea"/>
                <a:cs typeface="+mn-cs"/>
              </a:rPr>
              <a:t>understanding</a:t>
            </a:r>
            <a:r>
              <a:rPr lang="es-ES_tradnl" sz="1600" i="1" dirty="0" smtClean="0">
                <a:latin typeface="+mn-lt"/>
                <a:ea typeface="+mn-ea"/>
                <a:cs typeface="+mn-cs"/>
              </a:rPr>
              <a:t> of </a:t>
            </a:r>
            <a:r>
              <a:rPr lang="es-ES_tradnl" sz="1600" i="1" dirty="0" err="1" smtClean="0">
                <a:latin typeface="+mn-lt"/>
                <a:ea typeface="+mn-ea"/>
                <a:cs typeface="+mn-cs"/>
              </a:rPr>
              <a:t>the</a:t>
            </a:r>
            <a:r>
              <a:rPr lang="es-ES_tradnl" sz="1600" i="1" dirty="0" smtClean="0">
                <a:latin typeface="+mn-lt"/>
                <a:ea typeface="+mn-ea"/>
                <a:cs typeface="+mn-cs"/>
              </a:rPr>
              <a:t> </a:t>
            </a:r>
            <a:r>
              <a:rPr lang="es-ES_tradnl" sz="1600" i="1" dirty="0" err="1" smtClean="0">
                <a:latin typeface="+mn-lt"/>
                <a:ea typeface="+mn-ea"/>
                <a:cs typeface="+mn-cs"/>
              </a:rPr>
              <a:t>nature</a:t>
            </a:r>
            <a:r>
              <a:rPr lang="es-ES_tradnl" sz="1600" i="1" dirty="0" smtClean="0">
                <a:latin typeface="+mn-lt"/>
                <a:ea typeface="+mn-ea"/>
                <a:cs typeface="+mn-cs"/>
              </a:rPr>
              <a:t> of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through</a:t>
            </a:r>
            <a:r>
              <a:rPr lang="es-ES_tradnl" sz="1600" i="1" dirty="0" smtClean="0">
                <a:latin typeface="+mn-lt"/>
                <a:ea typeface="+mn-ea"/>
                <a:cs typeface="+mn-cs"/>
              </a:rPr>
              <a:t> </a:t>
            </a:r>
            <a:r>
              <a:rPr lang="es-ES_tradnl" sz="1600" i="1" dirty="0" err="1" smtClean="0">
                <a:latin typeface="+mn-lt"/>
                <a:ea typeface="+mn-ea"/>
                <a:cs typeface="+mn-cs"/>
              </a:rPr>
              <a:t>comparisons</a:t>
            </a:r>
            <a:r>
              <a:rPr lang="es-ES_tradnl" sz="1600" i="1" dirty="0" smtClean="0">
                <a:latin typeface="+mn-lt"/>
                <a:ea typeface="+mn-ea"/>
                <a:cs typeface="+mn-cs"/>
              </a:rPr>
              <a:t> of </a:t>
            </a:r>
            <a:r>
              <a:rPr lang="es-ES_tradnl" sz="1600" i="1" dirty="0" err="1" smtClean="0">
                <a:latin typeface="+mn-lt"/>
                <a:ea typeface="+mn-ea"/>
                <a:cs typeface="+mn-cs"/>
              </a:rPr>
              <a:t>the</a:t>
            </a:r>
            <a:r>
              <a:rPr lang="es-ES_tradnl" sz="1600" i="1" dirty="0" smtClean="0">
                <a:latin typeface="+mn-lt"/>
                <a:ea typeface="+mn-ea"/>
                <a:cs typeface="+mn-cs"/>
              </a:rPr>
              <a:t>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studied</a:t>
            </a:r>
            <a:r>
              <a:rPr lang="es-ES_tradnl" sz="1600" i="1" dirty="0" smtClean="0">
                <a:latin typeface="+mn-lt"/>
                <a:ea typeface="+mn-ea"/>
                <a:cs typeface="+mn-cs"/>
              </a:rPr>
              <a:t> and </a:t>
            </a:r>
            <a:r>
              <a:rPr lang="es-ES_tradnl" sz="1600" i="1" dirty="0" err="1" smtClean="0">
                <a:latin typeface="+mn-lt"/>
                <a:ea typeface="+mn-ea"/>
                <a:cs typeface="+mn-cs"/>
              </a:rPr>
              <a:t>their</a:t>
            </a:r>
            <a:r>
              <a:rPr lang="es-ES_tradnl" sz="1600" i="1" dirty="0" smtClean="0">
                <a:latin typeface="+mn-lt"/>
                <a:ea typeface="+mn-ea"/>
                <a:cs typeface="+mn-cs"/>
              </a:rPr>
              <a:t> </a:t>
            </a:r>
            <a:r>
              <a:rPr lang="es-ES_tradnl" sz="1600" i="1" dirty="0" err="1" smtClean="0">
                <a:latin typeface="+mn-lt"/>
                <a:ea typeface="+mn-ea"/>
                <a:cs typeface="+mn-cs"/>
              </a:rPr>
              <a:t>own</a:t>
            </a:r>
            <a:r>
              <a:rPr lang="es-ES_tradnl" sz="1600" i="1" dirty="0" smtClean="0">
                <a:latin typeface="+mn-lt"/>
                <a:ea typeface="+mn-ea"/>
                <a:cs typeface="+mn-cs"/>
              </a:rPr>
              <a:t>.</a:t>
            </a:r>
          </a:p>
          <a:p>
            <a:pPr fontAlgn="auto">
              <a:spcBef>
                <a:spcPts val="0"/>
              </a:spcBef>
              <a:spcAft>
                <a:spcPts val="0"/>
              </a:spcAft>
              <a:defRPr/>
            </a:pPr>
            <a:r>
              <a:rPr lang="es-ES_tradnl" sz="3200" b="1" dirty="0" smtClean="0">
                <a:latin typeface="+mn-lt"/>
                <a:ea typeface="+mn-ea"/>
                <a:cs typeface="+mn-cs"/>
              </a:rPr>
              <a:t>Calentamiento: (5 min)</a:t>
            </a:r>
            <a:endParaRPr lang="es-ES_tradnl" sz="3000" dirty="0" smtClean="0">
              <a:solidFill>
                <a:srgbClr val="FF0000"/>
              </a:solidFill>
              <a:latin typeface="+mn-lt"/>
              <a:ea typeface="+mn-ea"/>
              <a:cs typeface="+mn-cs"/>
            </a:endParaRPr>
          </a:p>
          <a:p>
            <a:pPr marL="742950" indent="-742950" fontAlgn="auto">
              <a:spcBef>
                <a:spcPts val="0"/>
              </a:spcBef>
              <a:spcAft>
                <a:spcPts val="0"/>
              </a:spcAft>
              <a:buFont typeface="+mj-lt"/>
              <a:buAutoNum type="arabicPeriod"/>
              <a:defRPr/>
            </a:pPr>
            <a:r>
              <a:rPr lang="es-ES_tradnl" sz="1200" dirty="0" smtClean="0">
                <a:latin typeface="+mn-lt"/>
                <a:ea typeface="+mn-ea"/>
                <a:cs typeface="+mn-cs"/>
              </a:rPr>
              <a:t>¿Qué hiciste ayer?</a:t>
            </a:r>
          </a:p>
          <a:p>
            <a:pPr marL="742950" indent="-742950" fontAlgn="auto">
              <a:spcBef>
                <a:spcPts val="0"/>
              </a:spcBef>
              <a:spcAft>
                <a:spcPts val="0"/>
              </a:spcAft>
              <a:buFont typeface="+mj-lt"/>
              <a:buAutoNum type="arabicPeriod"/>
              <a:defRPr/>
            </a:pPr>
            <a:r>
              <a:rPr lang="es-ES_tradnl" sz="1200" dirty="0" smtClean="0">
                <a:latin typeface="+mn-lt"/>
                <a:ea typeface="+mn-ea"/>
                <a:cs typeface="+mn-cs"/>
              </a:rPr>
              <a:t>¿Quién te habló hoy por la mañana?</a:t>
            </a:r>
          </a:p>
          <a:p>
            <a:pPr marL="742950" indent="-742950" fontAlgn="auto">
              <a:spcBef>
                <a:spcPts val="0"/>
              </a:spcBef>
              <a:spcAft>
                <a:spcPts val="0"/>
              </a:spcAft>
              <a:buFont typeface="+mj-lt"/>
              <a:buAutoNum type="arabicPeriod"/>
              <a:defRPr/>
            </a:pPr>
            <a:r>
              <a:rPr lang="es-ES_tradnl" sz="3600" dirty="0" smtClean="0">
                <a:latin typeface="+mn-lt"/>
                <a:ea typeface="+mn-ea"/>
                <a:cs typeface="+mn-cs"/>
              </a:rPr>
              <a:t>¿Qué compraron tus amigos la ultima vez que fueron a una tienda?</a:t>
            </a:r>
          </a:p>
          <a:p>
            <a:pPr fontAlgn="auto">
              <a:spcBef>
                <a:spcPts val="0"/>
              </a:spcBef>
              <a:spcAft>
                <a:spcPts val="0"/>
              </a:spcAft>
              <a:defRPr/>
            </a:pPr>
            <a:r>
              <a:rPr lang="es-ES_tradnl" sz="3600" dirty="0">
                <a:latin typeface="+mn-lt"/>
                <a:ea typeface="+mn-ea"/>
                <a:cs typeface="+mn-cs"/>
              </a:rPr>
              <a:t>	</a:t>
            </a:r>
            <a:r>
              <a:rPr lang="es-ES_tradnl" sz="3600" dirty="0" smtClean="0">
                <a:solidFill>
                  <a:srgbClr val="FF0000"/>
                </a:solidFill>
                <a:latin typeface="+mn-lt"/>
                <a:ea typeface="+mn-ea"/>
                <a:cs typeface="+mn-cs"/>
              </a:rPr>
              <a:t>Ejemplos:</a:t>
            </a:r>
          </a:p>
          <a:p>
            <a:pPr fontAlgn="auto">
              <a:spcBef>
                <a:spcPts val="0"/>
              </a:spcBef>
              <a:spcAft>
                <a:spcPts val="0"/>
              </a:spcAft>
              <a:defRPr/>
            </a:pPr>
            <a:r>
              <a:rPr lang="es-ES_tradnl" sz="3600" dirty="0">
                <a:solidFill>
                  <a:srgbClr val="FF0000"/>
                </a:solidFill>
                <a:latin typeface="+mn-lt"/>
                <a:ea typeface="+mn-ea"/>
                <a:cs typeface="+mn-cs"/>
              </a:rPr>
              <a:t>	</a:t>
            </a:r>
            <a:r>
              <a:rPr lang="es-ES_tradnl" sz="3600" dirty="0" smtClean="0">
                <a:solidFill>
                  <a:srgbClr val="FF0000"/>
                </a:solidFill>
                <a:latin typeface="+mn-lt"/>
                <a:ea typeface="+mn-ea"/>
                <a:cs typeface="+mn-cs"/>
              </a:rPr>
              <a:t>	Compraron gasolina.</a:t>
            </a:r>
          </a:p>
          <a:p>
            <a:pPr fontAlgn="auto">
              <a:spcBef>
                <a:spcPts val="0"/>
              </a:spcBef>
              <a:spcAft>
                <a:spcPts val="0"/>
              </a:spcAft>
              <a:defRPr/>
            </a:pPr>
            <a:r>
              <a:rPr lang="es-ES_tradnl" sz="3600" dirty="0">
                <a:solidFill>
                  <a:srgbClr val="FF0000"/>
                </a:solidFill>
                <a:latin typeface="+mn-lt"/>
                <a:ea typeface="+mn-ea"/>
                <a:cs typeface="+mn-cs"/>
              </a:rPr>
              <a:t>	</a:t>
            </a:r>
            <a:r>
              <a:rPr lang="es-ES_tradnl" sz="3600" dirty="0" smtClean="0">
                <a:solidFill>
                  <a:srgbClr val="FF0000"/>
                </a:solidFill>
                <a:latin typeface="+mn-lt"/>
                <a:ea typeface="+mn-ea"/>
                <a:cs typeface="+mn-cs"/>
              </a:rPr>
              <a:t>	Compraron chicle.</a:t>
            </a:r>
          </a:p>
        </p:txBody>
      </p:sp>
    </p:spTree>
    <p:extLst>
      <p:ext uri="{BB962C8B-B14F-4D97-AF65-F5344CB8AC3E}">
        <p14:creationId xmlns:p14="http://schemas.microsoft.com/office/powerpoint/2010/main" val="38520170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ctrTitle"/>
          </p:nvPr>
        </p:nvSpPr>
        <p:spPr>
          <a:xfrm>
            <a:off x="0" y="-279400"/>
            <a:ext cx="9144000" cy="1238250"/>
          </a:xfrm>
        </p:spPr>
        <p:txBody>
          <a:bodyPr/>
          <a:lstStyle/>
          <a:p>
            <a:r>
              <a:rPr lang="es-ES_tradnl" b="1" u="sng" dirty="0" err="1" smtClean="0">
                <a:latin typeface="Calibri" charset="0"/>
              </a:rPr>
              <a:t>Imperfect</a:t>
            </a:r>
            <a:r>
              <a:rPr lang="es-ES_tradnl" b="1" u="sng" dirty="0" smtClean="0">
                <a:latin typeface="Calibri" charset="0"/>
              </a:rPr>
              <a:t> Día 1</a:t>
            </a:r>
            <a:endParaRPr lang="es-ES_tradnl" b="1" u="sng" dirty="0">
              <a:latin typeface="Calibri" charset="0"/>
            </a:endParaRPr>
          </a:p>
        </p:txBody>
      </p:sp>
      <p:sp>
        <p:nvSpPr>
          <p:cNvPr id="5" name="Subtitle 2"/>
          <p:cNvSpPr txBox="1">
            <a:spLocks/>
          </p:cNvSpPr>
          <p:nvPr/>
        </p:nvSpPr>
        <p:spPr>
          <a:xfrm>
            <a:off x="203200" y="588963"/>
            <a:ext cx="8940800" cy="6584950"/>
          </a:xfrm>
          <a:prstGeom prst="rect">
            <a:avLst/>
          </a:prstGeom>
        </p:spPr>
        <p:txBody>
          <a:bodyPr>
            <a:normAutofit/>
          </a:bodyPr>
          <a:lstStyle/>
          <a:p>
            <a:pPr fontAlgn="auto">
              <a:spcBef>
                <a:spcPct val="20000"/>
              </a:spcBef>
              <a:spcAft>
                <a:spcPts val="0"/>
              </a:spcAft>
              <a:defRPr/>
            </a:pPr>
            <a:r>
              <a:rPr lang="es-ES_tradnl" sz="3200" b="1" dirty="0" smtClean="0">
                <a:latin typeface="+mn-lt"/>
                <a:ea typeface="+mn-ea"/>
                <a:cs typeface="+mn-cs"/>
              </a:rPr>
              <a:t>Objetivo: </a:t>
            </a:r>
            <a:r>
              <a:rPr lang="es-ES_tradnl" sz="3200" dirty="0" smtClean="0">
                <a:latin typeface="+mn-lt"/>
                <a:ea typeface="+mn-ea"/>
                <a:cs typeface="+mn-cs"/>
              </a:rPr>
              <a:t> Estudiantes van a saber conjugar verbos de –</a:t>
            </a:r>
            <a:r>
              <a:rPr lang="es-ES_tradnl" sz="3200" dirty="0" err="1" smtClean="0">
                <a:latin typeface="+mn-lt"/>
                <a:ea typeface="+mn-ea"/>
                <a:cs typeface="+mn-cs"/>
              </a:rPr>
              <a:t>ar</a:t>
            </a:r>
            <a:r>
              <a:rPr lang="es-ES_tradnl" sz="3200" dirty="0" smtClean="0">
                <a:latin typeface="+mn-lt"/>
                <a:ea typeface="+mn-ea"/>
                <a:cs typeface="+mn-cs"/>
              </a:rPr>
              <a:t> en el imperfecto. </a:t>
            </a:r>
          </a:p>
          <a:p>
            <a:pPr fontAlgn="auto">
              <a:spcBef>
                <a:spcPct val="20000"/>
              </a:spcBef>
              <a:spcAft>
                <a:spcPts val="0"/>
              </a:spcAft>
              <a:defRPr/>
            </a:pPr>
            <a:r>
              <a:rPr lang="es-ES_tradnl" sz="1900" b="1" dirty="0" smtClean="0">
                <a:latin typeface="+mn-lt"/>
                <a:ea typeface="+mn-ea"/>
                <a:cs typeface="+mn-cs"/>
              </a:rPr>
              <a:t>Standard </a:t>
            </a:r>
            <a:r>
              <a:rPr lang="es-ES_tradnl" sz="1900" b="1" dirty="0" err="1" smtClean="0">
                <a:latin typeface="+mn-lt"/>
                <a:ea typeface="+mn-ea"/>
                <a:cs typeface="+mn-cs"/>
              </a:rPr>
              <a:t>Addressed</a:t>
            </a:r>
            <a:r>
              <a:rPr lang="es-ES_tradnl" sz="1900" dirty="0" smtClean="0">
                <a:latin typeface="+mn-lt"/>
                <a:ea typeface="+mn-ea"/>
                <a:cs typeface="+mn-cs"/>
              </a:rPr>
              <a:t>: </a:t>
            </a:r>
          </a:p>
          <a:p>
            <a:pPr fontAlgn="auto">
              <a:spcBef>
                <a:spcPts val="0"/>
              </a:spcBef>
              <a:spcAft>
                <a:spcPts val="0"/>
              </a:spcAft>
              <a:defRPr/>
            </a:pPr>
            <a:r>
              <a:rPr lang="es-ES_tradnl" sz="1600" i="1" dirty="0" smtClean="0">
                <a:latin typeface="+mn-lt"/>
                <a:ea typeface="+mn-ea"/>
                <a:cs typeface="+mn-cs"/>
              </a:rPr>
              <a:t>1.1 In </a:t>
            </a:r>
            <a:r>
              <a:rPr lang="es-ES_tradnl" sz="1600" i="1" dirty="0" err="1" smtClean="0">
                <a:latin typeface="+mn-lt"/>
                <a:ea typeface="+mn-ea"/>
                <a:cs typeface="+mn-cs"/>
              </a:rPr>
              <a:t>the</a:t>
            </a:r>
            <a:r>
              <a:rPr lang="es-ES_tradnl" sz="1600" i="1" dirty="0" smtClean="0">
                <a:latin typeface="+mn-lt"/>
                <a:ea typeface="+mn-ea"/>
                <a:cs typeface="+mn-cs"/>
              </a:rPr>
              <a:t> target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engage</a:t>
            </a:r>
            <a:r>
              <a:rPr lang="es-ES_tradnl" sz="1600" i="1" dirty="0" smtClean="0">
                <a:latin typeface="+mn-lt"/>
                <a:ea typeface="+mn-ea"/>
                <a:cs typeface="+mn-cs"/>
              </a:rPr>
              <a:t> in </a:t>
            </a:r>
            <a:r>
              <a:rPr lang="es-ES_tradnl" sz="1600" i="1" dirty="0" err="1" smtClean="0">
                <a:latin typeface="+mn-lt"/>
                <a:ea typeface="+mn-ea"/>
                <a:cs typeface="+mn-cs"/>
              </a:rPr>
              <a:t>conversations</a:t>
            </a:r>
            <a:r>
              <a:rPr lang="es-ES_tradnl" sz="1600" i="1" dirty="0" smtClean="0">
                <a:latin typeface="+mn-lt"/>
                <a:ea typeface="+mn-ea"/>
                <a:cs typeface="+mn-cs"/>
              </a:rPr>
              <a:t>, </a:t>
            </a:r>
            <a:r>
              <a:rPr lang="es-ES_tradnl" sz="1600" i="1" dirty="0" err="1" smtClean="0">
                <a:latin typeface="+mn-lt"/>
                <a:ea typeface="+mn-ea"/>
                <a:cs typeface="+mn-cs"/>
              </a:rPr>
              <a:t>provide</a:t>
            </a:r>
            <a:r>
              <a:rPr lang="es-ES_tradnl" sz="1600" i="1" dirty="0" smtClean="0">
                <a:latin typeface="+mn-lt"/>
                <a:ea typeface="+mn-ea"/>
                <a:cs typeface="+mn-cs"/>
              </a:rPr>
              <a:t> and </a:t>
            </a:r>
            <a:r>
              <a:rPr lang="es-ES_tradnl" sz="1600" i="1" dirty="0" err="1" smtClean="0">
                <a:latin typeface="+mn-lt"/>
                <a:ea typeface="+mn-ea"/>
                <a:cs typeface="+mn-cs"/>
              </a:rPr>
              <a:t>obtain</a:t>
            </a:r>
            <a:r>
              <a:rPr lang="es-ES_tradnl" sz="1600" i="1" dirty="0" smtClean="0">
                <a:latin typeface="+mn-lt"/>
                <a:ea typeface="+mn-ea"/>
                <a:cs typeface="+mn-cs"/>
              </a:rPr>
              <a:t> </a:t>
            </a:r>
            <a:r>
              <a:rPr lang="es-ES_tradnl" sz="1600" i="1" dirty="0" err="1" smtClean="0">
                <a:latin typeface="+mn-lt"/>
                <a:ea typeface="+mn-ea"/>
                <a:cs typeface="+mn-cs"/>
              </a:rPr>
              <a:t>information</a:t>
            </a:r>
            <a:r>
              <a:rPr lang="es-ES_tradnl" sz="1600" i="1" dirty="0" smtClean="0">
                <a:latin typeface="+mn-lt"/>
                <a:ea typeface="+mn-ea"/>
                <a:cs typeface="+mn-cs"/>
              </a:rPr>
              <a:t>, </a:t>
            </a:r>
            <a:r>
              <a:rPr lang="es-ES_tradnl" sz="1600" i="1" dirty="0" err="1" smtClean="0">
                <a:latin typeface="+mn-lt"/>
                <a:ea typeface="+mn-ea"/>
                <a:cs typeface="+mn-cs"/>
              </a:rPr>
              <a:t>express</a:t>
            </a:r>
            <a:r>
              <a:rPr lang="es-ES_tradnl" sz="1600" i="1" dirty="0" smtClean="0">
                <a:latin typeface="+mn-lt"/>
                <a:ea typeface="+mn-ea"/>
                <a:cs typeface="+mn-cs"/>
              </a:rPr>
              <a:t> </a:t>
            </a:r>
            <a:r>
              <a:rPr lang="es-ES_tradnl" sz="1600" i="1" dirty="0" err="1" smtClean="0">
                <a:latin typeface="+mn-lt"/>
                <a:ea typeface="+mn-ea"/>
                <a:cs typeface="+mn-cs"/>
              </a:rPr>
              <a:t>feelings</a:t>
            </a:r>
            <a:r>
              <a:rPr lang="es-ES_tradnl" sz="1600" i="1" dirty="0" smtClean="0">
                <a:latin typeface="+mn-lt"/>
                <a:ea typeface="+mn-ea"/>
                <a:cs typeface="+mn-cs"/>
              </a:rPr>
              <a:t> and </a:t>
            </a:r>
            <a:r>
              <a:rPr lang="es-ES_tradnl" sz="1600" i="1" dirty="0" err="1" smtClean="0">
                <a:latin typeface="+mn-lt"/>
                <a:ea typeface="+mn-ea"/>
                <a:cs typeface="+mn-cs"/>
              </a:rPr>
              <a:t>emotions</a:t>
            </a:r>
            <a:r>
              <a:rPr lang="es-ES_tradnl" sz="1600" i="1" dirty="0" smtClean="0">
                <a:latin typeface="+mn-lt"/>
                <a:ea typeface="+mn-ea"/>
                <a:cs typeface="+mn-cs"/>
              </a:rPr>
              <a:t>, and </a:t>
            </a:r>
            <a:r>
              <a:rPr lang="es-ES_tradnl" sz="1600" i="1" dirty="0" err="1" smtClean="0">
                <a:latin typeface="+mn-lt"/>
                <a:ea typeface="+mn-ea"/>
                <a:cs typeface="+mn-cs"/>
              </a:rPr>
              <a:t>exchange</a:t>
            </a:r>
            <a:r>
              <a:rPr lang="es-ES_tradnl" sz="1600" i="1" dirty="0" smtClean="0">
                <a:latin typeface="+mn-lt"/>
                <a:ea typeface="+mn-ea"/>
                <a:cs typeface="+mn-cs"/>
              </a:rPr>
              <a:t> </a:t>
            </a:r>
            <a:r>
              <a:rPr lang="es-ES_tradnl" sz="1600" i="1" dirty="0" err="1" smtClean="0">
                <a:latin typeface="+mn-lt"/>
                <a:ea typeface="+mn-ea"/>
                <a:cs typeface="+mn-cs"/>
              </a:rPr>
              <a:t>opinions</a:t>
            </a:r>
            <a:r>
              <a:rPr lang="es-ES_tradnl" sz="1600" i="1" dirty="0" smtClean="0">
                <a:latin typeface="+mn-lt"/>
                <a:ea typeface="+mn-ea"/>
                <a:cs typeface="+mn-cs"/>
              </a:rPr>
              <a:t>.</a:t>
            </a:r>
            <a:endParaRPr lang="es-ES_tradnl" sz="1600" dirty="0" smtClean="0">
              <a:latin typeface="+mn-lt"/>
              <a:ea typeface="+mn-ea"/>
              <a:cs typeface="+mn-cs"/>
            </a:endParaRPr>
          </a:p>
          <a:p>
            <a:pPr fontAlgn="auto">
              <a:spcBef>
                <a:spcPts val="0"/>
              </a:spcBef>
              <a:spcAft>
                <a:spcPts val="0"/>
              </a:spcAft>
              <a:defRPr/>
            </a:pPr>
            <a:r>
              <a:rPr lang="es-ES_tradnl" sz="1600" i="1" dirty="0" smtClean="0">
                <a:latin typeface="+mn-lt"/>
                <a:ea typeface="+mn-ea"/>
                <a:cs typeface="+mn-cs"/>
              </a:rPr>
              <a:t>4.1 </a:t>
            </a:r>
            <a:r>
              <a:rPr lang="es-ES_tradnl" sz="1600" i="1" dirty="0" err="1" smtClean="0">
                <a:latin typeface="+mn-lt"/>
                <a:ea typeface="+mn-ea"/>
                <a:cs typeface="+mn-cs"/>
              </a:rPr>
              <a:t>Demonstrate</a:t>
            </a:r>
            <a:r>
              <a:rPr lang="es-ES_tradnl" sz="1600" i="1" dirty="0" smtClean="0">
                <a:latin typeface="+mn-lt"/>
                <a:ea typeface="+mn-ea"/>
                <a:cs typeface="+mn-cs"/>
              </a:rPr>
              <a:t> </a:t>
            </a:r>
            <a:r>
              <a:rPr lang="es-ES_tradnl" sz="1600" i="1" dirty="0" err="1" smtClean="0">
                <a:latin typeface="+mn-lt"/>
                <a:ea typeface="+mn-ea"/>
                <a:cs typeface="+mn-cs"/>
              </a:rPr>
              <a:t>understanding</a:t>
            </a:r>
            <a:r>
              <a:rPr lang="es-ES_tradnl" sz="1600" i="1" dirty="0" smtClean="0">
                <a:latin typeface="+mn-lt"/>
                <a:ea typeface="+mn-ea"/>
                <a:cs typeface="+mn-cs"/>
              </a:rPr>
              <a:t> of </a:t>
            </a:r>
            <a:r>
              <a:rPr lang="es-ES_tradnl" sz="1600" i="1" dirty="0" err="1" smtClean="0">
                <a:latin typeface="+mn-lt"/>
                <a:ea typeface="+mn-ea"/>
                <a:cs typeface="+mn-cs"/>
              </a:rPr>
              <a:t>the</a:t>
            </a:r>
            <a:r>
              <a:rPr lang="es-ES_tradnl" sz="1600" i="1" dirty="0" smtClean="0">
                <a:latin typeface="+mn-lt"/>
                <a:ea typeface="+mn-ea"/>
                <a:cs typeface="+mn-cs"/>
              </a:rPr>
              <a:t> </a:t>
            </a:r>
            <a:r>
              <a:rPr lang="es-ES_tradnl" sz="1600" i="1" dirty="0" err="1" smtClean="0">
                <a:latin typeface="+mn-lt"/>
                <a:ea typeface="+mn-ea"/>
                <a:cs typeface="+mn-cs"/>
              </a:rPr>
              <a:t>nature</a:t>
            </a:r>
            <a:r>
              <a:rPr lang="es-ES_tradnl" sz="1600" i="1" dirty="0" smtClean="0">
                <a:latin typeface="+mn-lt"/>
                <a:ea typeface="+mn-ea"/>
                <a:cs typeface="+mn-cs"/>
              </a:rPr>
              <a:t> of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through</a:t>
            </a:r>
            <a:r>
              <a:rPr lang="es-ES_tradnl" sz="1600" i="1" dirty="0" smtClean="0">
                <a:latin typeface="+mn-lt"/>
                <a:ea typeface="+mn-ea"/>
                <a:cs typeface="+mn-cs"/>
              </a:rPr>
              <a:t> </a:t>
            </a:r>
            <a:r>
              <a:rPr lang="es-ES_tradnl" sz="1600" i="1" dirty="0" err="1" smtClean="0">
                <a:latin typeface="+mn-lt"/>
                <a:ea typeface="+mn-ea"/>
                <a:cs typeface="+mn-cs"/>
              </a:rPr>
              <a:t>comparisons</a:t>
            </a:r>
            <a:r>
              <a:rPr lang="es-ES_tradnl" sz="1600" i="1" dirty="0" smtClean="0">
                <a:latin typeface="+mn-lt"/>
                <a:ea typeface="+mn-ea"/>
                <a:cs typeface="+mn-cs"/>
              </a:rPr>
              <a:t> of </a:t>
            </a:r>
            <a:r>
              <a:rPr lang="es-ES_tradnl" sz="1600" i="1" dirty="0" err="1" smtClean="0">
                <a:latin typeface="+mn-lt"/>
                <a:ea typeface="+mn-ea"/>
                <a:cs typeface="+mn-cs"/>
              </a:rPr>
              <a:t>the</a:t>
            </a:r>
            <a:r>
              <a:rPr lang="es-ES_tradnl" sz="1600" i="1" dirty="0" smtClean="0">
                <a:latin typeface="+mn-lt"/>
                <a:ea typeface="+mn-ea"/>
                <a:cs typeface="+mn-cs"/>
              </a:rPr>
              <a:t> </a:t>
            </a:r>
            <a:r>
              <a:rPr lang="es-ES_tradnl" sz="1600" i="1" dirty="0" err="1" smtClean="0">
                <a:latin typeface="+mn-lt"/>
                <a:ea typeface="+mn-ea"/>
                <a:cs typeface="+mn-cs"/>
              </a:rPr>
              <a:t>language</a:t>
            </a:r>
            <a:r>
              <a:rPr lang="es-ES_tradnl" sz="1600" i="1" dirty="0" smtClean="0">
                <a:latin typeface="+mn-lt"/>
                <a:ea typeface="+mn-ea"/>
                <a:cs typeface="+mn-cs"/>
              </a:rPr>
              <a:t> </a:t>
            </a:r>
            <a:r>
              <a:rPr lang="es-ES_tradnl" sz="1600" i="1" dirty="0" err="1" smtClean="0">
                <a:latin typeface="+mn-lt"/>
                <a:ea typeface="+mn-ea"/>
                <a:cs typeface="+mn-cs"/>
              </a:rPr>
              <a:t>studied</a:t>
            </a:r>
            <a:r>
              <a:rPr lang="es-ES_tradnl" sz="1600" i="1" dirty="0" smtClean="0">
                <a:latin typeface="+mn-lt"/>
                <a:ea typeface="+mn-ea"/>
                <a:cs typeface="+mn-cs"/>
              </a:rPr>
              <a:t> and </a:t>
            </a:r>
            <a:r>
              <a:rPr lang="es-ES_tradnl" sz="1600" i="1" dirty="0" err="1" smtClean="0">
                <a:latin typeface="+mn-lt"/>
                <a:ea typeface="+mn-ea"/>
                <a:cs typeface="+mn-cs"/>
              </a:rPr>
              <a:t>their</a:t>
            </a:r>
            <a:r>
              <a:rPr lang="es-ES_tradnl" sz="1600" i="1" dirty="0" smtClean="0">
                <a:latin typeface="+mn-lt"/>
                <a:ea typeface="+mn-ea"/>
                <a:cs typeface="+mn-cs"/>
              </a:rPr>
              <a:t> </a:t>
            </a:r>
            <a:r>
              <a:rPr lang="es-ES_tradnl" sz="1600" i="1" dirty="0" err="1" smtClean="0">
                <a:latin typeface="+mn-lt"/>
                <a:ea typeface="+mn-ea"/>
                <a:cs typeface="+mn-cs"/>
              </a:rPr>
              <a:t>own</a:t>
            </a:r>
            <a:r>
              <a:rPr lang="es-ES_tradnl" sz="1600" i="1" dirty="0" smtClean="0">
                <a:latin typeface="+mn-lt"/>
                <a:ea typeface="+mn-ea"/>
                <a:cs typeface="+mn-cs"/>
              </a:rPr>
              <a:t>.</a:t>
            </a:r>
          </a:p>
          <a:p>
            <a:pPr fontAlgn="auto">
              <a:spcBef>
                <a:spcPts val="0"/>
              </a:spcBef>
              <a:spcAft>
                <a:spcPts val="0"/>
              </a:spcAft>
              <a:defRPr/>
            </a:pPr>
            <a:r>
              <a:rPr lang="es-ES_tradnl" sz="3200" b="1" dirty="0" smtClean="0">
                <a:latin typeface="+mn-lt"/>
                <a:ea typeface="+mn-ea"/>
                <a:cs typeface="+mn-cs"/>
              </a:rPr>
              <a:t>Calentamiento: (5 min)</a:t>
            </a:r>
            <a:endParaRPr lang="es-ES_tradnl" sz="3000" dirty="0" smtClean="0">
              <a:solidFill>
                <a:srgbClr val="FF0000"/>
              </a:solidFill>
              <a:latin typeface="+mn-lt"/>
              <a:ea typeface="+mn-ea"/>
              <a:cs typeface="+mn-cs"/>
            </a:endParaRPr>
          </a:p>
          <a:p>
            <a:pPr marL="742950" indent="-742950" fontAlgn="auto">
              <a:spcBef>
                <a:spcPts val="0"/>
              </a:spcBef>
              <a:spcAft>
                <a:spcPts val="0"/>
              </a:spcAft>
              <a:buFont typeface="+mj-lt"/>
              <a:buAutoNum type="arabicPeriod"/>
              <a:defRPr/>
            </a:pPr>
            <a:r>
              <a:rPr lang="es-ES_tradnl" sz="1200" dirty="0" smtClean="0">
                <a:latin typeface="+mn-lt"/>
                <a:ea typeface="+mn-ea"/>
                <a:cs typeface="+mn-cs"/>
              </a:rPr>
              <a:t>¿Qué hiciste ayer?</a:t>
            </a:r>
          </a:p>
          <a:p>
            <a:pPr marL="742950" indent="-742950" fontAlgn="auto">
              <a:spcBef>
                <a:spcPts val="0"/>
              </a:spcBef>
              <a:spcAft>
                <a:spcPts val="0"/>
              </a:spcAft>
              <a:buFont typeface="+mj-lt"/>
              <a:buAutoNum type="arabicPeriod"/>
              <a:defRPr/>
            </a:pPr>
            <a:r>
              <a:rPr lang="es-ES_tradnl" sz="1200" dirty="0" smtClean="0">
                <a:latin typeface="+mn-lt"/>
                <a:ea typeface="+mn-ea"/>
                <a:cs typeface="+mn-cs"/>
              </a:rPr>
              <a:t>¿Quién te habló hoy por la mañana?</a:t>
            </a:r>
          </a:p>
          <a:p>
            <a:pPr marL="742950" indent="-742950" fontAlgn="auto">
              <a:spcBef>
                <a:spcPts val="0"/>
              </a:spcBef>
              <a:spcAft>
                <a:spcPts val="0"/>
              </a:spcAft>
              <a:buFont typeface="+mj-lt"/>
              <a:buAutoNum type="arabicPeriod"/>
              <a:defRPr/>
            </a:pPr>
            <a:r>
              <a:rPr lang="es-ES_tradnl" sz="1200" dirty="0" smtClean="0">
                <a:latin typeface="+mn-lt"/>
                <a:ea typeface="+mn-ea"/>
                <a:cs typeface="+mn-cs"/>
              </a:rPr>
              <a:t>¿Qué compraron tus amigos la ultima vez que fueron a una tienda?</a:t>
            </a:r>
          </a:p>
          <a:p>
            <a:pPr marL="742950" indent="-742950" fontAlgn="auto">
              <a:spcBef>
                <a:spcPts val="0"/>
              </a:spcBef>
              <a:spcAft>
                <a:spcPts val="0"/>
              </a:spcAft>
              <a:buFont typeface="+mj-lt"/>
              <a:buAutoNum type="arabicPeriod"/>
              <a:defRPr/>
            </a:pPr>
            <a:r>
              <a:rPr lang="es-ES_tradnl" sz="3600" dirty="0" smtClean="0">
                <a:latin typeface="+mn-lt"/>
                <a:ea typeface="+mn-ea"/>
                <a:cs typeface="+mn-cs"/>
              </a:rPr>
              <a:t>¿Qué estudiamos ayer?</a:t>
            </a:r>
          </a:p>
          <a:p>
            <a:pPr fontAlgn="auto">
              <a:spcBef>
                <a:spcPts val="0"/>
              </a:spcBef>
              <a:spcAft>
                <a:spcPts val="0"/>
              </a:spcAft>
              <a:defRPr/>
            </a:pPr>
            <a:r>
              <a:rPr lang="es-ES_tradnl" sz="3600" dirty="0">
                <a:latin typeface="+mn-lt"/>
                <a:ea typeface="+mn-ea"/>
                <a:cs typeface="+mn-cs"/>
              </a:rPr>
              <a:t>	</a:t>
            </a:r>
            <a:r>
              <a:rPr lang="es-ES_tradnl" sz="3600" dirty="0" smtClean="0">
                <a:solidFill>
                  <a:srgbClr val="FF0000"/>
                </a:solidFill>
                <a:latin typeface="+mn-lt"/>
                <a:ea typeface="+mn-ea"/>
                <a:cs typeface="+mn-cs"/>
              </a:rPr>
              <a:t>Estudiamos el español.</a:t>
            </a:r>
          </a:p>
        </p:txBody>
      </p:sp>
    </p:spTree>
    <p:extLst>
      <p:ext uri="{BB962C8B-B14F-4D97-AF65-F5344CB8AC3E}">
        <p14:creationId xmlns:p14="http://schemas.microsoft.com/office/powerpoint/2010/main" val="1577443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ctrTitle"/>
          </p:nvPr>
        </p:nvSpPr>
        <p:spPr>
          <a:xfrm>
            <a:off x="0" y="-279400"/>
            <a:ext cx="9144000" cy="1238250"/>
          </a:xfrm>
        </p:spPr>
        <p:txBody>
          <a:bodyPr/>
          <a:lstStyle/>
          <a:p>
            <a:pPr eaLnBrk="1" hangingPunct="1"/>
            <a:r>
              <a:rPr lang="es-ES_tradnl" b="1" u="sng" dirty="0" err="1" smtClean="0">
                <a:latin typeface="Calibri" charset="0"/>
              </a:rPr>
              <a:t>Imperfect</a:t>
            </a:r>
            <a:r>
              <a:rPr lang="es-ES_tradnl" b="1" u="sng" dirty="0" smtClean="0">
                <a:latin typeface="Calibri" charset="0"/>
              </a:rPr>
              <a:t> Día 1</a:t>
            </a:r>
            <a:endParaRPr lang="es-HN" b="1" u="sng" dirty="0">
              <a:latin typeface="Calibri" charset="0"/>
            </a:endParaRPr>
          </a:p>
        </p:txBody>
      </p:sp>
      <p:sp>
        <p:nvSpPr>
          <p:cNvPr id="5" name="Subtitle 2"/>
          <p:cNvSpPr txBox="1">
            <a:spLocks/>
          </p:cNvSpPr>
          <p:nvPr/>
        </p:nvSpPr>
        <p:spPr>
          <a:xfrm>
            <a:off x="203200" y="760412"/>
            <a:ext cx="8940800" cy="6097587"/>
          </a:xfrm>
          <a:prstGeom prst="rect">
            <a:avLst/>
          </a:prstGeom>
        </p:spPr>
        <p:txBody>
          <a:bodyPr>
            <a:normAutofit/>
          </a:bodyPr>
          <a:lstStyle/>
          <a:p>
            <a:pPr marL="457200" indent="-457200" fontAlgn="auto">
              <a:spcBef>
                <a:spcPct val="20000"/>
              </a:spcBef>
              <a:spcAft>
                <a:spcPts val="0"/>
              </a:spcAft>
              <a:buFont typeface="Arial"/>
              <a:buChar char="•"/>
              <a:defRPr/>
            </a:pPr>
            <a:r>
              <a:rPr lang="en-US" sz="3200" dirty="0" smtClean="0">
                <a:latin typeface="+mn-lt"/>
                <a:ea typeface="+mn-ea"/>
                <a:cs typeface="+mn-cs"/>
              </a:rPr>
              <a:t>Up until today, we’ve only learned how to talk about the past with the simple past (-</a:t>
            </a:r>
            <a:r>
              <a:rPr lang="en-US" sz="3200" dirty="0" err="1" smtClean="0">
                <a:latin typeface="+mn-lt"/>
                <a:ea typeface="+mn-ea"/>
                <a:cs typeface="+mn-cs"/>
              </a:rPr>
              <a:t>ed</a:t>
            </a:r>
            <a:r>
              <a:rPr lang="en-US" sz="3200" dirty="0" smtClean="0">
                <a:latin typeface="+mn-lt"/>
                <a:ea typeface="+mn-ea"/>
                <a:cs typeface="+mn-cs"/>
              </a:rPr>
              <a:t> type of endings)</a:t>
            </a:r>
          </a:p>
          <a:p>
            <a:pPr marL="457200" indent="-457200" fontAlgn="auto">
              <a:spcBef>
                <a:spcPct val="20000"/>
              </a:spcBef>
              <a:spcAft>
                <a:spcPts val="0"/>
              </a:spcAft>
              <a:buFont typeface="Arial"/>
              <a:buChar char="•"/>
              <a:defRPr/>
            </a:pPr>
            <a:r>
              <a:rPr lang="en-US" sz="3200" dirty="0" smtClean="0">
                <a:latin typeface="+mn-lt"/>
                <a:ea typeface="+mn-ea"/>
                <a:cs typeface="+mn-cs"/>
              </a:rPr>
              <a:t>Obviously, just like English, there is more than one type of past tense.</a:t>
            </a:r>
            <a:br>
              <a:rPr lang="en-US" sz="3200" dirty="0" smtClean="0">
                <a:latin typeface="+mn-lt"/>
                <a:ea typeface="+mn-ea"/>
                <a:cs typeface="+mn-cs"/>
              </a:rPr>
            </a:br>
            <a:r>
              <a:rPr lang="en-US" sz="3200" dirty="0" smtClean="0">
                <a:latin typeface="+mn-lt"/>
                <a:ea typeface="+mn-ea"/>
                <a:cs typeface="+mn-cs"/>
              </a:rPr>
              <a:t>--</a:t>
            </a:r>
            <a:r>
              <a:rPr lang="en-US" sz="3200" b="1" dirty="0" smtClean="0">
                <a:latin typeface="+mn-lt"/>
                <a:ea typeface="+mn-ea"/>
                <a:cs typeface="+mn-cs"/>
              </a:rPr>
              <a:t>Simple past (preterite)</a:t>
            </a:r>
            <a:r>
              <a:rPr lang="en-US" sz="3200" dirty="0" smtClean="0">
                <a:latin typeface="+mn-lt"/>
                <a:ea typeface="+mn-ea"/>
                <a:cs typeface="+mn-cs"/>
              </a:rPr>
              <a:t>, this is stuff like </a:t>
            </a:r>
            <a:br>
              <a:rPr lang="en-US" sz="3200" dirty="0" smtClean="0">
                <a:latin typeface="+mn-lt"/>
                <a:ea typeface="+mn-ea"/>
                <a:cs typeface="+mn-cs"/>
              </a:rPr>
            </a:br>
            <a:r>
              <a:rPr lang="en-US" sz="3200" dirty="0" smtClean="0">
                <a:latin typeface="+mn-lt"/>
                <a:ea typeface="+mn-ea"/>
                <a:cs typeface="+mn-cs"/>
              </a:rPr>
              <a:t>	“Yesterday, I watched SpongeBob.”</a:t>
            </a:r>
            <a:br>
              <a:rPr lang="en-US" sz="3200" dirty="0" smtClean="0">
                <a:latin typeface="+mn-lt"/>
                <a:ea typeface="+mn-ea"/>
                <a:cs typeface="+mn-cs"/>
              </a:rPr>
            </a:br>
            <a:r>
              <a:rPr lang="en-US" sz="3200" dirty="0" smtClean="0">
                <a:latin typeface="+mn-lt"/>
                <a:ea typeface="+mn-ea"/>
                <a:cs typeface="+mn-cs"/>
              </a:rPr>
              <a:t>--</a:t>
            </a:r>
            <a:r>
              <a:rPr lang="en-US" sz="3200" b="1" dirty="0" smtClean="0">
                <a:latin typeface="+mn-lt"/>
                <a:ea typeface="+mn-ea"/>
                <a:cs typeface="+mn-cs"/>
              </a:rPr>
              <a:t>Past Continuous (called imperfect)</a:t>
            </a:r>
            <a:r>
              <a:rPr lang="en-US" sz="3200" dirty="0" smtClean="0">
                <a:latin typeface="+mn-lt"/>
                <a:ea typeface="+mn-ea"/>
                <a:cs typeface="+mn-cs"/>
              </a:rPr>
              <a:t>, this is for</a:t>
            </a:r>
            <a:br>
              <a:rPr lang="en-US" sz="3200" dirty="0" smtClean="0">
                <a:latin typeface="+mn-lt"/>
                <a:ea typeface="+mn-ea"/>
                <a:cs typeface="+mn-cs"/>
              </a:rPr>
            </a:br>
            <a:r>
              <a:rPr lang="en-US" sz="3200" dirty="0" smtClean="0">
                <a:latin typeface="+mn-lt"/>
                <a:ea typeface="+mn-ea"/>
                <a:cs typeface="+mn-cs"/>
              </a:rPr>
              <a:t>	ongoing action, or habits.  An example would </a:t>
            </a:r>
            <a:br>
              <a:rPr lang="en-US" sz="3200" dirty="0" smtClean="0">
                <a:latin typeface="+mn-lt"/>
                <a:ea typeface="+mn-ea"/>
                <a:cs typeface="+mn-cs"/>
              </a:rPr>
            </a:br>
            <a:r>
              <a:rPr lang="en-US" sz="3200" dirty="0" smtClean="0">
                <a:latin typeface="+mn-lt"/>
                <a:ea typeface="+mn-ea"/>
                <a:cs typeface="+mn-cs"/>
              </a:rPr>
              <a:t>	be “I </a:t>
            </a:r>
            <a:r>
              <a:rPr lang="en-US" sz="3200" u="sng" dirty="0" smtClean="0">
                <a:latin typeface="+mn-lt"/>
                <a:ea typeface="+mn-ea"/>
                <a:cs typeface="+mn-cs"/>
              </a:rPr>
              <a:t>was watching</a:t>
            </a:r>
            <a:r>
              <a:rPr lang="en-US" sz="3200" dirty="0" smtClean="0">
                <a:latin typeface="+mn-lt"/>
                <a:ea typeface="+mn-ea"/>
                <a:cs typeface="+mn-cs"/>
              </a:rPr>
              <a:t> SpongeBob, when my head </a:t>
            </a:r>
            <a:br>
              <a:rPr lang="en-US" sz="3200" dirty="0" smtClean="0">
                <a:latin typeface="+mn-lt"/>
                <a:ea typeface="+mn-ea"/>
                <a:cs typeface="+mn-cs"/>
              </a:rPr>
            </a:br>
            <a:r>
              <a:rPr lang="en-US" sz="3200" dirty="0" smtClean="0">
                <a:latin typeface="+mn-lt"/>
                <a:ea typeface="+mn-ea"/>
                <a:cs typeface="+mn-cs"/>
              </a:rPr>
              <a:t>	exploded.”  This is the past tense that uses </a:t>
            </a:r>
            <a:br>
              <a:rPr lang="en-US" sz="3200" dirty="0" smtClean="0">
                <a:latin typeface="+mn-lt"/>
                <a:ea typeface="+mn-ea"/>
                <a:cs typeface="+mn-cs"/>
              </a:rPr>
            </a:br>
            <a:r>
              <a:rPr lang="en-US" sz="3200" dirty="0" smtClean="0">
                <a:latin typeface="+mn-lt"/>
                <a:ea typeface="+mn-ea"/>
                <a:cs typeface="+mn-cs"/>
              </a:rPr>
              <a:t>	“was ____</a:t>
            </a:r>
            <a:r>
              <a:rPr lang="en-US" sz="3200" dirty="0" err="1" smtClean="0">
                <a:latin typeface="+mn-lt"/>
                <a:ea typeface="+mn-ea"/>
                <a:cs typeface="+mn-cs"/>
              </a:rPr>
              <a:t>ing</a:t>
            </a:r>
            <a:r>
              <a:rPr lang="en-US" sz="3200" dirty="0" smtClean="0">
                <a:latin typeface="+mn-lt"/>
                <a:ea typeface="+mn-ea"/>
                <a:cs typeface="+mn-cs"/>
              </a:rPr>
              <a:t>” / “were ___</a:t>
            </a:r>
            <a:r>
              <a:rPr lang="en-US" sz="3200" dirty="0" err="1" smtClean="0">
                <a:latin typeface="+mn-lt"/>
                <a:ea typeface="+mn-ea"/>
                <a:cs typeface="+mn-cs"/>
              </a:rPr>
              <a:t>ing</a:t>
            </a:r>
            <a:r>
              <a:rPr lang="en-US" sz="3200" dirty="0" smtClean="0">
                <a:latin typeface="+mn-lt"/>
                <a:ea typeface="+mn-ea"/>
                <a:cs typeface="+mn-cs"/>
              </a:rPr>
              <a:t>” or “used to.”  </a:t>
            </a:r>
            <a:endParaRPr lang="en-US" sz="3200" dirty="0">
              <a:latin typeface="+mn-lt"/>
              <a:ea typeface="+mn-ea"/>
              <a:cs typeface="+mn-cs"/>
            </a:endParaRPr>
          </a:p>
        </p:txBody>
      </p:sp>
    </p:spTree>
    <p:extLst>
      <p:ext uri="{BB962C8B-B14F-4D97-AF65-F5344CB8AC3E}">
        <p14:creationId xmlns:p14="http://schemas.microsoft.com/office/powerpoint/2010/main" val="36690712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ctrTitle"/>
          </p:nvPr>
        </p:nvSpPr>
        <p:spPr>
          <a:xfrm>
            <a:off x="0" y="-279400"/>
            <a:ext cx="9144000" cy="1238250"/>
          </a:xfrm>
        </p:spPr>
        <p:txBody>
          <a:bodyPr/>
          <a:lstStyle/>
          <a:p>
            <a:pPr eaLnBrk="1" hangingPunct="1"/>
            <a:r>
              <a:rPr lang="es-ES_tradnl" b="1" u="sng" dirty="0" err="1" smtClean="0">
                <a:latin typeface="Calibri" charset="0"/>
              </a:rPr>
              <a:t>Imperfect</a:t>
            </a:r>
            <a:r>
              <a:rPr lang="es-ES_tradnl" b="1" u="sng" dirty="0" smtClean="0">
                <a:latin typeface="Calibri" charset="0"/>
              </a:rPr>
              <a:t> Día 1</a:t>
            </a:r>
            <a:endParaRPr lang="es-HN" b="1" u="sng" dirty="0">
              <a:latin typeface="Calibri" charset="0"/>
            </a:endParaRPr>
          </a:p>
        </p:txBody>
      </p:sp>
      <p:sp>
        <p:nvSpPr>
          <p:cNvPr id="5" name="Subtitle 2"/>
          <p:cNvSpPr txBox="1">
            <a:spLocks/>
          </p:cNvSpPr>
          <p:nvPr/>
        </p:nvSpPr>
        <p:spPr>
          <a:xfrm>
            <a:off x="203200" y="605963"/>
            <a:ext cx="8940800" cy="6498728"/>
          </a:xfrm>
          <a:prstGeom prst="rect">
            <a:avLst/>
          </a:prstGeom>
        </p:spPr>
        <p:txBody>
          <a:bodyPr>
            <a:normAutofit/>
          </a:bodyPr>
          <a:lstStyle/>
          <a:p>
            <a:pPr fontAlgn="auto">
              <a:spcBef>
                <a:spcPct val="20000"/>
              </a:spcBef>
              <a:spcAft>
                <a:spcPts val="0"/>
              </a:spcAft>
              <a:defRPr/>
            </a:pPr>
            <a:r>
              <a:rPr lang="es-ES_tradnl" sz="3200" b="1" dirty="0">
                <a:latin typeface="+mn-lt"/>
                <a:ea typeface="+mn-ea"/>
                <a:cs typeface="+mn-cs"/>
              </a:rPr>
              <a:t>	</a:t>
            </a:r>
            <a:r>
              <a:rPr lang="es-ES_tradnl" sz="3200" b="1" dirty="0" err="1" smtClean="0">
                <a:latin typeface="+mn-lt"/>
                <a:ea typeface="+mn-ea"/>
                <a:cs typeface="+mn-cs"/>
              </a:rPr>
              <a:t>Step</a:t>
            </a:r>
            <a:r>
              <a:rPr lang="es-ES_tradnl" sz="3200" b="1" dirty="0" smtClean="0">
                <a:latin typeface="+mn-lt"/>
                <a:ea typeface="+mn-ea"/>
                <a:cs typeface="+mn-cs"/>
              </a:rPr>
              <a:t> 1:  </a:t>
            </a:r>
            <a:r>
              <a:rPr lang="es-ES_tradnl" sz="3200" dirty="0" err="1" smtClean="0">
                <a:latin typeface="+mn-lt"/>
                <a:ea typeface="+mn-ea"/>
                <a:cs typeface="+mn-cs"/>
              </a:rPr>
              <a:t>Drop</a:t>
            </a:r>
            <a:r>
              <a:rPr lang="es-ES_tradnl" sz="3200" dirty="0" smtClean="0">
                <a:latin typeface="+mn-lt"/>
                <a:ea typeface="+mn-ea"/>
                <a:cs typeface="+mn-cs"/>
              </a:rPr>
              <a:t> </a:t>
            </a:r>
            <a:r>
              <a:rPr lang="es-ES_tradnl" sz="3200" dirty="0" err="1" smtClean="0">
                <a:latin typeface="+mn-lt"/>
                <a:ea typeface="+mn-ea"/>
                <a:cs typeface="+mn-cs"/>
              </a:rPr>
              <a:t>the</a:t>
            </a:r>
            <a:r>
              <a:rPr lang="es-ES_tradnl" sz="3200" dirty="0" smtClean="0">
                <a:latin typeface="+mn-lt"/>
                <a:ea typeface="+mn-ea"/>
                <a:cs typeface="+mn-cs"/>
              </a:rPr>
              <a:t> –</a:t>
            </a:r>
            <a:r>
              <a:rPr lang="es-ES_tradnl" sz="3200" dirty="0" err="1" smtClean="0">
                <a:latin typeface="+mn-lt"/>
                <a:ea typeface="+mn-ea"/>
                <a:cs typeface="+mn-cs"/>
              </a:rPr>
              <a:t>ar</a:t>
            </a:r>
            <a:r>
              <a:rPr lang="es-ES_tradnl" sz="3200" dirty="0" smtClean="0">
                <a:latin typeface="+mn-lt"/>
                <a:ea typeface="+mn-ea"/>
                <a:cs typeface="+mn-cs"/>
              </a:rPr>
              <a:t> </a:t>
            </a:r>
            <a:r>
              <a:rPr lang="es-ES_tradnl" sz="3200" dirty="0" err="1" smtClean="0">
                <a:latin typeface="+mn-lt"/>
                <a:ea typeface="+mn-ea"/>
                <a:cs typeface="+mn-cs"/>
              </a:rPr>
              <a:t>ending</a:t>
            </a:r>
            <a:r>
              <a:rPr lang="es-ES_tradnl" sz="3200" dirty="0" smtClean="0">
                <a:latin typeface="+mn-lt"/>
                <a:ea typeface="+mn-ea"/>
                <a:cs typeface="+mn-cs"/>
              </a:rPr>
              <a:t> (</a:t>
            </a:r>
            <a:r>
              <a:rPr lang="es-ES_tradnl" sz="3200" dirty="0" err="1" smtClean="0">
                <a:latin typeface="+mn-lt"/>
                <a:ea typeface="+mn-ea"/>
                <a:cs typeface="+mn-cs"/>
              </a:rPr>
              <a:t>this</a:t>
            </a:r>
            <a:r>
              <a:rPr lang="es-ES_tradnl" sz="3200" dirty="0" smtClean="0">
                <a:latin typeface="+mn-lt"/>
                <a:ea typeface="+mn-ea"/>
                <a:cs typeface="+mn-cs"/>
              </a:rPr>
              <a:t> </a:t>
            </a:r>
            <a:r>
              <a:rPr lang="es-ES_tradnl" sz="3200" dirty="0" err="1" smtClean="0">
                <a:latin typeface="+mn-lt"/>
                <a:ea typeface="+mn-ea"/>
                <a:cs typeface="+mn-cs"/>
              </a:rPr>
              <a:t>step</a:t>
            </a:r>
            <a:r>
              <a:rPr lang="es-ES_tradnl" sz="3200" dirty="0" smtClean="0">
                <a:latin typeface="+mn-lt"/>
                <a:ea typeface="+mn-ea"/>
                <a:cs typeface="+mn-cs"/>
              </a:rPr>
              <a:t> </a:t>
            </a:r>
            <a:r>
              <a:rPr lang="es-ES_tradnl" sz="3200" dirty="0" err="1" smtClean="0">
                <a:latin typeface="+mn-lt"/>
                <a:ea typeface="+mn-ea"/>
                <a:cs typeface="+mn-cs"/>
              </a:rPr>
              <a:t>is</a:t>
            </a:r>
            <a:r>
              <a:rPr lang="es-ES_tradnl" sz="3200" dirty="0" smtClean="0">
                <a:latin typeface="+mn-lt"/>
                <a:ea typeface="+mn-ea"/>
                <a:cs typeface="+mn-cs"/>
              </a:rPr>
              <a:t> </a:t>
            </a:r>
            <a:r>
              <a:rPr lang="es-ES_tradnl" sz="3200" dirty="0" err="1" smtClean="0">
                <a:latin typeface="+mn-lt"/>
                <a:ea typeface="+mn-ea"/>
                <a:cs typeface="+mn-cs"/>
              </a:rPr>
              <a:t>just</a:t>
            </a:r>
            <a:r>
              <a:rPr lang="es-ES_tradnl" sz="3200" dirty="0" smtClean="0">
                <a:latin typeface="+mn-lt"/>
                <a:ea typeface="+mn-ea"/>
                <a:cs typeface="+mn-cs"/>
              </a:rPr>
              <a:t> </a:t>
            </a:r>
            <a:r>
              <a:rPr lang="es-ES_tradnl" sz="3200" dirty="0" err="1" smtClean="0">
                <a:latin typeface="+mn-lt"/>
                <a:ea typeface="+mn-ea"/>
                <a:cs typeface="+mn-cs"/>
              </a:rPr>
              <a:t>like</a:t>
            </a:r>
            <a:r>
              <a:rPr lang="es-ES_tradnl" sz="3200" dirty="0" smtClean="0">
                <a:latin typeface="+mn-lt"/>
                <a:ea typeface="+mn-ea"/>
                <a:cs typeface="+mn-cs"/>
              </a:rPr>
              <a:t> </a:t>
            </a:r>
            <a:br>
              <a:rPr lang="es-ES_tradnl" sz="3200" dirty="0" smtClean="0">
                <a:latin typeface="+mn-lt"/>
                <a:ea typeface="+mn-ea"/>
                <a:cs typeface="+mn-cs"/>
              </a:rPr>
            </a:br>
            <a:r>
              <a:rPr lang="es-ES_tradnl" sz="3200" dirty="0" smtClean="0">
                <a:latin typeface="+mn-lt"/>
                <a:ea typeface="+mn-ea"/>
                <a:cs typeface="+mn-cs"/>
              </a:rPr>
              <a:t>				</a:t>
            </a:r>
            <a:r>
              <a:rPr lang="es-ES_tradnl" sz="3200" dirty="0" err="1" smtClean="0">
                <a:latin typeface="+mn-lt"/>
                <a:ea typeface="+mn-ea"/>
                <a:cs typeface="+mn-cs"/>
              </a:rPr>
              <a:t>when</a:t>
            </a:r>
            <a:r>
              <a:rPr lang="es-ES_tradnl" sz="3200" dirty="0" smtClean="0">
                <a:latin typeface="+mn-lt"/>
                <a:ea typeface="+mn-ea"/>
                <a:cs typeface="+mn-cs"/>
              </a:rPr>
              <a:t> </a:t>
            </a:r>
            <a:r>
              <a:rPr lang="es-ES_tradnl" sz="3200" dirty="0" err="1" smtClean="0">
                <a:latin typeface="+mn-lt"/>
                <a:ea typeface="+mn-ea"/>
                <a:cs typeface="+mn-cs"/>
              </a:rPr>
              <a:t>you</a:t>
            </a:r>
            <a:r>
              <a:rPr lang="es-ES_tradnl" sz="3200" dirty="0" smtClean="0">
                <a:latin typeface="+mn-lt"/>
                <a:ea typeface="+mn-ea"/>
                <a:cs typeface="+mn-cs"/>
              </a:rPr>
              <a:t> </a:t>
            </a:r>
            <a:r>
              <a:rPr lang="es-ES_tradnl" sz="3200" dirty="0" err="1" smtClean="0">
                <a:latin typeface="+mn-lt"/>
                <a:ea typeface="+mn-ea"/>
                <a:cs typeface="+mn-cs"/>
              </a:rPr>
              <a:t>conjugate</a:t>
            </a:r>
            <a:r>
              <a:rPr lang="es-ES_tradnl" sz="3200" dirty="0" smtClean="0">
                <a:latin typeface="+mn-lt"/>
                <a:ea typeface="+mn-ea"/>
                <a:cs typeface="+mn-cs"/>
              </a:rPr>
              <a:t> </a:t>
            </a:r>
            <a:r>
              <a:rPr lang="es-ES_tradnl" sz="3200" dirty="0" err="1" smtClean="0">
                <a:latin typeface="+mn-lt"/>
                <a:ea typeface="+mn-ea"/>
                <a:cs typeface="+mn-cs"/>
              </a:rPr>
              <a:t>for</a:t>
            </a:r>
            <a:r>
              <a:rPr lang="es-ES_tradnl" sz="3200" dirty="0" smtClean="0">
                <a:latin typeface="+mn-lt"/>
                <a:ea typeface="+mn-ea"/>
                <a:cs typeface="+mn-cs"/>
              </a:rPr>
              <a:t> </a:t>
            </a:r>
            <a:r>
              <a:rPr lang="es-ES_tradnl" sz="3200" dirty="0" err="1" smtClean="0">
                <a:latin typeface="+mn-lt"/>
                <a:ea typeface="+mn-ea"/>
                <a:cs typeface="+mn-cs"/>
              </a:rPr>
              <a:t>the</a:t>
            </a:r>
            <a:r>
              <a:rPr lang="es-ES_tradnl" sz="3200" dirty="0" smtClean="0">
                <a:latin typeface="+mn-lt"/>
                <a:ea typeface="+mn-ea"/>
                <a:cs typeface="+mn-cs"/>
              </a:rPr>
              <a:t> </a:t>
            </a:r>
            <a:r>
              <a:rPr lang="es-ES_tradnl" sz="3200" dirty="0" err="1" smtClean="0">
                <a:latin typeface="+mn-lt"/>
                <a:ea typeface="+mn-ea"/>
                <a:cs typeface="+mn-cs"/>
              </a:rPr>
              <a:t>present</a:t>
            </a:r>
            <a:r>
              <a:rPr lang="es-ES_tradnl" sz="3200" dirty="0" smtClean="0">
                <a:latin typeface="+mn-lt"/>
                <a:ea typeface="+mn-ea"/>
                <a:cs typeface="+mn-cs"/>
              </a:rPr>
              <a:t> tense)</a:t>
            </a:r>
            <a:br>
              <a:rPr lang="es-ES_tradnl" sz="3200" dirty="0" smtClean="0">
                <a:latin typeface="+mn-lt"/>
                <a:ea typeface="+mn-ea"/>
                <a:cs typeface="+mn-cs"/>
              </a:rPr>
            </a:br>
            <a:r>
              <a:rPr lang="es-ES_tradnl" sz="3200" b="1" dirty="0" smtClean="0">
                <a:latin typeface="+mn-lt"/>
                <a:ea typeface="+mn-ea"/>
                <a:cs typeface="+mn-cs"/>
              </a:rPr>
              <a:t> 			</a:t>
            </a:r>
            <a:r>
              <a:rPr lang="es-ES_tradnl" sz="3200" b="1" i="1" dirty="0" smtClean="0">
                <a:solidFill>
                  <a:srgbClr val="008000"/>
                </a:solidFill>
                <a:latin typeface="+mn-lt"/>
                <a:ea typeface="+mn-ea"/>
                <a:cs typeface="+mn-cs"/>
              </a:rPr>
              <a:t>Hablar   ----&gt;   Habl</a:t>
            </a:r>
            <a:r>
              <a:rPr lang="es-ES_tradnl" sz="3200" b="1" i="1" strike="dblStrike" dirty="0" smtClean="0">
                <a:solidFill>
                  <a:srgbClr val="008000"/>
                </a:solidFill>
                <a:latin typeface="+mn-lt"/>
                <a:ea typeface="+mn-ea"/>
                <a:cs typeface="+mn-cs"/>
              </a:rPr>
              <a:t>ar</a:t>
            </a:r>
            <a:r>
              <a:rPr lang="es-ES_tradnl" sz="3200" b="1" i="1" dirty="0" smtClean="0">
                <a:solidFill>
                  <a:srgbClr val="008000"/>
                </a:solidFill>
                <a:latin typeface="+mn-lt"/>
                <a:ea typeface="+mn-ea"/>
                <a:cs typeface="+mn-cs"/>
              </a:rPr>
              <a:t>  ----&gt;  </a:t>
            </a:r>
            <a:r>
              <a:rPr lang="es-ES_tradnl" sz="3200" b="1" i="1" dirty="0" err="1" smtClean="0">
                <a:solidFill>
                  <a:srgbClr val="008000"/>
                </a:solidFill>
                <a:latin typeface="+mn-lt"/>
                <a:ea typeface="+mn-ea"/>
                <a:cs typeface="+mn-cs"/>
              </a:rPr>
              <a:t>habl</a:t>
            </a:r>
            <a:r>
              <a:rPr lang="es-ES_tradnl" sz="3200" b="1" i="1" dirty="0" smtClean="0">
                <a:solidFill>
                  <a:srgbClr val="008000"/>
                </a:solidFill>
                <a:latin typeface="+mn-lt"/>
                <a:ea typeface="+mn-ea"/>
                <a:cs typeface="+mn-cs"/>
              </a:rPr>
              <a:t>___</a:t>
            </a:r>
          </a:p>
          <a:p>
            <a:pPr fontAlgn="auto">
              <a:spcBef>
                <a:spcPct val="20000"/>
              </a:spcBef>
              <a:spcAft>
                <a:spcPts val="0"/>
              </a:spcAft>
              <a:defRPr/>
            </a:pPr>
            <a:r>
              <a:rPr lang="es-ES_tradnl" sz="3200" b="1" i="1" dirty="0" smtClean="0">
                <a:solidFill>
                  <a:srgbClr val="008000"/>
                </a:solidFill>
                <a:latin typeface="+mn-lt"/>
                <a:ea typeface="+mn-ea"/>
                <a:cs typeface="+mn-cs"/>
              </a:rPr>
              <a:t>	</a:t>
            </a:r>
            <a:r>
              <a:rPr lang="es-ES_tradnl" sz="3200" b="1" dirty="0" err="1" smtClean="0"/>
              <a:t>Step</a:t>
            </a:r>
            <a:r>
              <a:rPr lang="es-ES_tradnl" sz="3200" b="1" dirty="0" smtClean="0"/>
              <a:t> 2:  </a:t>
            </a:r>
            <a:r>
              <a:rPr lang="es-ES_tradnl" sz="3200" dirty="0" err="1" smtClean="0"/>
              <a:t>Add</a:t>
            </a:r>
            <a:r>
              <a:rPr lang="es-ES_tradnl" sz="3200" dirty="0" smtClean="0"/>
              <a:t> </a:t>
            </a:r>
            <a:r>
              <a:rPr lang="es-ES_tradnl" sz="3200" dirty="0" err="1" smtClean="0"/>
              <a:t>the</a:t>
            </a:r>
            <a:r>
              <a:rPr lang="es-ES_tradnl" sz="3200" dirty="0" smtClean="0"/>
              <a:t> </a:t>
            </a:r>
            <a:r>
              <a:rPr lang="es-ES_tradnl" sz="3200" dirty="0" err="1" smtClean="0"/>
              <a:t>conjugated</a:t>
            </a:r>
            <a:r>
              <a:rPr lang="es-ES_tradnl" sz="3200" dirty="0" smtClean="0"/>
              <a:t> </a:t>
            </a:r>
            <a:r>
              <a:rPr lang="es-ES_tradnl" sz="3200" dirty="0" err="1" smtClean="0"/>
              <a:t>ending</a:t>
            </a:r>
            <a:endParaRPr lang="es-ES_tradnl" sz="3200" dirty="0" smtClean="0"/>
          </a:p>
          <a:p>
            <a:pPr fontAlgn="auto">
              <a:spcBef>
                <a:spcPct val="20000"/>
              </a:spcBef>
              <a:spcAft>
                <a:spcPts val="0"/>
              </a:spcAft>
              <a:defRPr/>
            </a:pPr>
            <a:endParaRPr lang="es-ES_tradnl" sz="3200" b="1" dirty="0">
              <a:latin typeface="+mn-lt"/>
              <a:ea typeface="+mn-ea"/>
              <a:cs typeface="+mn-cs"/>
            </a:endParaRPr>
          </a:p>
          <a:p>
            <a:pPr fontAlgn="auto">
              <a:spcBef>
                <a:spcPct val="20000"/>
              </a:spcBef>
              <a:spcAft>
                <a:spcPts val="0"/>
              </a:spcAft>
              <a:defRPr/>
            </a:pPr>
            <a:endParaRPr lang="es-ES_tradnl" sz="3200" b="1" dirty="0" smtClean="0">
              <a:latin typeface="+mn-lt"/>
              <a:ea typeface="+mn-ea"/>
              <a:cs typeface="+mn-cs"/>
            </a:endParaRPr>
          </a:p>
          <a:p>
            <a:pPr fontAlgn="auto">
              <a:spcBef>
                <a:spcPct val="20000"/>
              </a:spcBef>
              <a:spcAft>
                <a:spcPts val="0"/>
              </a:spcAft>
              <a:defRPr/>
            </a:pPr>
            <a:endParaRPr lang="es-ES_tradnl" sz="3200" b="1" dirty="0">
              <a:latin typeface="+mn-lt"/>
              <a:ea typeface="+mn-ea"/>
              <a:cs typeface="+mn-cs"/>
            </a:endParaRPr>
          </a:p>
          <a:p>
            <a:pPr fontAlgn="auto">
              <a:spcBef>
                <a:spcPct val="20000"/>
              </a:spcBef>
              <a:spcAft>
                <a:spcPts val="0"/>
              </a:spcAft>
              <a:defRPr/>
            </a:pPr>
            <a:endParaRPr lang="es-ES_tradnl" sz="3200" b="1" dirty="0" smtClean="0">
              <a:latin typeface="+mn-lt"/>
              <a:ea typeface="+mn-ea"/>
              <a:cs typeface="+mn-cs"/>
            </a:endParaRPr>
          </a:p>
          <a:p>
            <a:pPr fontAlgn="auto">
              <a:spcBef>
                <a:spcPct val="20000"/>
              </a:spcBef>
              <a:spcAft>
                <a:spcPts val="0"/>
              </a:spcAft>
              <a:defRPr/>
            </a:pPr>
            <a:endParaRPr lang="es-ES_tradnl" sz="3200" b="1" dirty="0" smtClean="0">
              <a:latin typeface="+mn-lt"/>
              <a:ea typeface="+mn-ea"/>
              <a:cs typeface="+mn-cs"/>
            </a:endParaRPr>
          </a:p>
          <a:p>
            <a:pPr fontAlgn="auto">
              <a:spcBef>
                <a:spcPct val="20000"/>
              </a:spcBef>
              <a:spcAft>
                <a:spcPts val="0"/>
              </a:spcAft>
              <a:defRPr/>
            </a:pPr>
            <a:endParaRPr lang="es-ES_tradnl" sz="2000" b="1" dirty="0" smtClean="0">
              <a:latin typeface="+mn-lt"/>
              <a:ea typeface="+mn-ea"/>
              <a:cs typeface="+mn-cs"/>
            </a:endParaRPr>
          </a:p>
          <a:p>
            <a:pPr fontAlgn="auto">
              <a:spcBef>
                <a:spcPct val="20000"/>
              </a:spcBef>
              <a:spcAft>
                <a:spcPts val="0"/>
              </a:spcAft>
              <a:defRPr/>
            </a:pPr>
            <a:r>
              <a:rPr lang="es-ES_tradnl" sz="3200" b="1" dirty="0" err="1"/>
              <a:t>Stem</a:t>
            </a:r>
            <a:r>
              <a:rPr lang="es-ES_tradnl" sz="3200" b="1" dirty="0"/>
              <a:t> </a:t>
            </a:r>
            <a:r>
              <a:rPr lang="es-ES_tradnl" sz="3200" b="1" dirty="0" err="1"/>
              <a:t>changing</a:t>
            </a:r>
            <a:r>
              <a:rPr lang="es-ES_tradnl" sz="3200" b="1" dirty="0"/>
              <a:t> </a:t>
            </a:r>
            <a:r>
              <a:rPr lang="es-ES_tradnl" sz="3200" b="1" dirty="0" err="1"/>
              <a:t>doesn’t</a:t>
            </a:r>
            <a:r>
              <a:rPr lang="es-ES_tradnl" sz="3200" b="1" dirty="0"/>
              <a:t> </a:t>
            </a:r>
            <a:r>
              <a:rPr lang="es-ES_tradnl" sz="3200" b="1" dirty="0" err="1"/>
              <a:t>happen</a:t>
            </a:r>
            <a:r>
              <a:rPr lang="es-ES_tradnl" sz="3200" b="1" dirty="0"/>
              <a:t> in </a:t>
            </a:r>
            <a:r>
              <a:rPr lang="es-ES_tradnl" sz="3200" b="1" dirty="0" err="1" smtClean="0"/>
              <a:t>imperfect</a:t>
            </a:r>
            <a:endParaRPr lang="es-ES_tradnl" sz="3200" b="1" dirty="0"/>
          </a:p>
        </p:txBody>
      </p:sp>
      <p:graphicFrame>
        <p:nvGraphicFramePr>
          <p:cNvPr id="4" name="Table 3"/>
          <p:cNvGraphicFramePr>
            <a:graphicFrameLocks noGrp="1"/>
          </p:cNvGraphicFramePr>
          <p:nvPr>
            <p:extLst>
              <p:ext uri="{D42A27DB-BD31-4B8C-83A1-F6EECF244321}">
                <p14:modId xmlns:p14="http://schemas.microsoft.com/office/powerpoint/2010/main" val="2147045951"/>
              </p:ext>
            </p:extLst>
          </p:nvPr>
        </p:nvGraphicFramePr>
        <p:xfrm>
          <a:off x="315912" y="2958824"/>
          <a:ext cx="8512176" cy="3017780"/>
        </p:xfrm>
        <a:graphic>
          <a:graphicData uri="http://schemas.openxmlformats.org/drawingml/2006/table">
            <a:tbl>
              <a:tblPr firstRow="1" bandRow="1">
                <a:tableStyleId>{5C22544A-7EE6-4342-B048-85BDC9FD1C3A}</a:tableStyleId>
              </a:tblPr>
              <a:tblGrid>
                <a:gridCol w="4256088"/>
                <a:gridCol w="4256088"/>
              </a:tblGrid>
              <a:tr h="0">
                <a:tc>
                  <a:txBody>
                    <a:bodyPr/>
                    <a:lstStyle/>
                    <a:p>
                      <a:r>
                        <a:rPr lang="en-US" sz="3600" dirty="0" err="1" smtClean="0">
                          <a:solidFill>
                            <a:schemeClr val="tx1"/>
                          </a:solidFill>
                        </a:rPr>
                        <a:t>Yo</a:t>
                      </a:r>
                      <a:r>
                        <a:rPr lang="en-US" sz="3600" dirty="0" smtClean="0">
                          <a:solidFill>
                            <a:schemeClr val="tx1"/>
                          </a:solidFill>
                        </a:rPr>
                        <a:t>           </a:t>
                      </a:r>
                      <a:r>
                        <a:rPr lang="en-US" sz="3600" b="0" dirty="0" smtClean="0">
                          <a:solidFill>
                            <a:schemeClr val="tx1"/>
                          </a:solidFill>
                        </a:rPr>
                        <a:t>-aba</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dirty="0" err="1" smtClean="0">
                          <a:solidFill>
                            <a:schemeClr val="tx1"/>
                          </a:solidFill>
                        </a:rPr>
                        <a:t>Nosotros</a:t>
                      </a:r>
                      <a:r>
                        <a:rPr lang="en-US" sz="3600" dirty="0" smtClean="0">
                          <a:solidFill>
                            <a:schemeClr val="tx1"/>
                          </a:solidFill>
                        </a:rPr>
                        <a:t>  </a:t>
                      </a:r>
                      <a:r>
                        <a:rPr lang="en-US" sz="3600" b="0" dirty="0" smtClean="0">
                          <a:solidFill>
                            <a:schemeClr val="tx1"/>
                          </a:solidFill>
                        </a:rPr>
                        <a:t> -</a:t>
                      </a:r>
                      <a:r>
                        <a:rPr lang="en-US" sz="3600" b="0" dirty="0" err="1" smtClean="0">
                          <a:solidFill>
                            <a:schemeClr val="tx1"/>
                          </a:solidFill>
                        </a:rPr>
                        <a:t>ábamos</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640147">
                <a:tc>
                  <a:txBody>
                    <a:bodyPr/>
                    <a:lstStyle/>
                    <a:p>
                      <a:r>
                        <a:rPr lang="en-US" sz="3600" b="1" dirty="0" err="1" smtClean="0">
                          <a:solidFill>
                            <a:schemeClr val="tx1"/>
                          </a:solidFill>
                        </a:rPr>
                        <a:t>Tú</a:t>
                      </a:r>
                      <a:r>
                        <a:rPr lang="en-US" sz="3600" b="1" dirty="0" smtClean="0">
                          <a:solidFill>
                            <a:schemeClr val="tx1"/>
                          </a:solidFill>
                        </a:rPr>
                        <a:t>          </a:t>
                      </a:r>
                      <a:r>
                        <a:rPr lang="en-US" sz="3600" b="0" dirty="0" smtClean="0">
                          <a:solidFill>
                            <a:schemeClr val="tx1"/>
                          </a:solidFill>
                        </a:rPr>
                        <a:t> -</a:t>
                      </a:r>
                      <a:r>
                        <a:rPr lang="en-US" sz="3600" b="0" dirty="0" err="1" smtClean="0">
                          <a:solidFill>
                            <a:schemeClr val="tx1"/>
                          </a:solidFill>
                        </a:rPr>
                        <a:t>abas</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1" dirty="0" err="1" smtClean="0">
                          <a:solidFill>
                            <a:schemeClr val="tx1"/>
                          </a:solidFill>
                        </a:rPr>
                        <a:t>Vosotros</a:t>
                      </a:r>
                      <a:r>
                        <a:rPr lang="en-US" sz="3600" dirty="0" smtClean="0">
                          <a:solidFill>
                            <a:schemeClr val="tx1"/>
                          </a:solidFill>
                        </a:rPr>
                        <a:t>  </a:t>
                      </a:r>
                      <a:r>
                        <a:rPr lang="en-US" sz="3600" b="0" dirty="0" smtClean="0">
                          <a:solidFill>
                            <a:schemeClr val="tx1"/>
                          </a:solidFill>
                        </a:rPr>
                        <a:t> -</a:t>
                      </a:r>
                      <a:r>
                        <a:rPr lang="en-US" sz="3600" b="0" dirty="0" err="1" smtClean="0">
                          <a:solidFill>
                            <a:schemeClr val="tx1"/>
                          </a:solidFill>
                        </a:rPr>
                        <a:t>abais</a:t>
                      </a:r>
                      <a:endParaRPr lang="en-US" sz="3600"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1737543">
                <a:tc>
                  <a:txBody>
                    <a:bodyPr/>
                    <a:lstStyle/>
                    <a:p>
                      <a:r>
                        <a:rPr lang="en-US" sz="3600" b="1" dirty="0" err="1" smtClean="0">
                          <a:solidFill>
                            <a:schemeClr val="tx1"/>
                          </a:solidFill>
                        </a:rPr>
                        <a:t>Usted</a:t>
                      </a:r>
                      <a:endParaRPr lang="en-US" sz="3600" b="1" dirty="0" smtClean="0">
                        <a:solidFill>
                          <a:schemeClr val="tx1"/>
                        </a:solidFill>
                      </a:endParaRPr>
                    </a:p>
                    <a:p>
                      <a:r>
                        <a:rPr lang="en-US" sz="3600" b="1" dirty="0" err="1" smtClean="0">
                          <a:solidFill>
                            <a:schemeClr val="tx1"/>
                          </a:solidFill>
                        </a:rPr>
                        <a:t>Él</a:t>
                      </a:r>
                      <a:r>
                        <a:rPr lang="en-US" sz="3600" b="0" dirty="0" smtClean="0">
                          <a:solidFill>
                            <a:schemeClr val="tx1"/>
                          </a:solidFill>
                        </a:rPr>
                        <a:t>             -aba</a:t>
                      </a:r>
                      <a:endParaRPr lang="en-US" sz="3600" b="1" dirty="0" smtClean="0">
                        <a:solidFill>
                          <a:schemeClr val="tx1"/>
                        </a:solidFill>
                      </a:endParaRPr>
                    </a:p>
                    <a:p>
                      <a:r>
                        <a:rPr lang="en-US" sz="3600" b="1" dirty="0" smtClean="0">
                          <a:solidFill>
                            <a:schemeClr val="tx1"/>
                          </a:solidFill>
                        </a:rPr>
                        <a:t>Ella</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3600" b="1" dirty="0" err="1" smtClean="0">
                          <a:solidFill>
                            <a:schemeClr val="tx1"/>
                          </a:solidFill>
                        </a:rPr>
                        <a:t>Ustedes</a:t>
                      </a:r>
                      <a:endParaRPr lang="en-US" sz="3600" b="1" dirty="0" smtClean="0">
                        <a:solidFill>
                          <a:schemeClr val="tx1"/>
                        </a:solidFill>
                      </a:endParaRPr>
                    </a:p>
                    <a:p>
                      <a:r>
                        <a:rPr lang="en-US" sz="3600" b="1" dirty="0" err="1" smtClean="0">
                          <a:solidFill>
                            <a:schemeClr val="tx1"/>
                          </a:solidFill>
                        </a:rPr>
                        <a:t>Ellos</a:t>
                      </a:r>
                      <a:r>
                        <a:rPr lang="en-US" sz="3600" b="0" dirty="0" smtClean="0">
                          <a:solidFill>
                            <a:schemeClr val="tx1"/>
                          </a:solidFill>
                        </a:rPr>
                        <a:t>            -</a:t>
                      </a:r>
                      <a:r>
                        <a:rPr lang="en-US" sz="3600" b="0" dirty="0" err="1" smtClean="0">
                          <a:solidFill>
                            <a:schemeClr val="tx1"/>
                          </a:solidFill>
                        </a:rPr>
                        <a:t>aban</a:t>
                      </a:r>
                      <a:endParaRPr lang="en-US" sz="3600" b="1" dirty="0" smtClean="0">
                        <a:solidFill>
                          <a:schemeClr val="tx1"/>
                        </a:solidFill>
                      </a:endParaRPr>
                    </a:p>
                    <a:p>
                      <a:r>
                        <a:rPr lang="en-US" sz="3600" b="1" dirty="0" err="1" smtClean="0">
                          <a:solidFill>
                            <a:schemeClr val="tx1"/>
                          </a:solidFill>
                        </a:rPr>
                        <a:t>Ellas</a:t>
                      </a:r>
                      <a:endParaRPr lang="en-US" sz="3600" b="1" dirty="0">
                        <a:solidFill>
                          <a:schemeClr val="tx1"/>
                        </a:solidFill>
                      </a:endParaRPr>
                    </a:p>
                  </a:txBody>
                  <a:tcPr marL="91429" marR="91429" marT="45725" marB="45725">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0651078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58647</TotalTime>
  <Words>1161</Words>
  <Application>Microsoft Macintosh PowerPoint</Application>
  <PresentationFormat>On-screen Show (4:3)</PresentationFormat>
  <Paragraphs>263</Paragraphs>
  <Slides>23</Slides>
  <Notes>20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Imperfect Día 1</vt:lpstr>
      <vt:lpstr>¿Que hicite tu durante el descanso?</vt:lpstr>
      <vt:lpstr>PowerPoint Presentation</vt:lpstr>
      <vt:lpstr>Imperfect Día 1</vt:lpstr>
      <vt:lpstr>Imperfect Día 1</vt:lpstr>
      <vt:lpstr>Imperfect Día 1</vt:lpstr>
      <vt:lpstr>Imperfect Día 1</vt:lpstr>
      <vt:lpstr>Imperfect Día 1</vt:lpstr>
      <vt:lpstr>Imperfect Día 1</vt:lpstr>
      <vt:lpstr>PowerPoint Presentation</vt:lpstr>
      <vt:lpstr>Imperfect Día 1</vt:lpstr>
      <vt:lpstr>Imperfect Día 1</vt:lpstr>
      <vt:lpstr>Imperfect Día 1</vt:lpstr>
      <vt:lpstr>Uses / Meaning of Imperfect</vt:lpstr>
      <vt:lpstr>Uses / Meaning of Imperfect</vt:lpstr>
      <vt:lpstr>Imperfect Día 1</vt:lpstr>
      <vt:lpstr>Imperfect Día 1</vt:lpstr>
      <vt:lpstr>Imperfect Día 1</vt:lpstr>
      <vt:lpstr>Imperfect Día 1</vt:lpstr>
      <vt:lpstr>Imperfect Día 1</vt:lpstr>
      <vt:lpstr>Imperfect Día 1</vt:lpstr>
      <vt:lpstr>Imperfect Día 1</vt:lpstr>
      <vt:lpstr>PowerPoint Presentation</vt:lpstr>
    </vt:vector>
  </TitlesOfParts>
  <Company>Shelby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Trevor Gore</dc:creator>
  <cp:lastModifiedBy>`yq</cp:lastModifiedBy>
  <cp:revision>351</cp:revision>
  <dcterms:created xsi:type="dcterms:W3CDTF">2011-09-23T10:11:03Z</dcterms:created>
  <dcterms:modified xsi:type="dcterms:W3CDTF">2017-03-20T18:13:13Z</dcterms:modified>
</cp:coreProperties>
</file>