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87" r:id="rId3"/>
    <p:sldId id="388" r:id="rId4"/>
    <p:sldId id="389" r:id="rId5"/>
    <p:sldId id="391" r:id="rId6"/>
    <p:sldId id="393" r:id="rId7"/>
    <p:sldId id="405" r:id="rId8"/>
    <p:sldId id="404" r:id="rId9"/>
    <p:sldId id="400" r:id="rId10"/>
    <p:sldId id="401" r:id="rId11"/>
    <p:sldId id="402" r:id="rId12"/>
    <p:sldId id="399" r:id="rId13"/>
    <p:sldId id="394" r:id="rId14"/>
    <p:sldId id="406" r:id="rId15"/>
    <p:sldId id="395" r:id="rId16"/>
    <p:sldId id="396" r:id="rId17"/>
    <p:sldId id="397" r:id="rId18"/>
    <p:sldId id="398" r:id="rId19"/>
    <p:sldId id="357" r:id="rId20"/>
    <p:sldId id="40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83F0F4-A751-DB4B-83A5-A586D064A816}">
          <p14:sldIdLst>
            <p14:sldId id="256"/>
            <p14:sldId id="387"/>
            <p14:sldId id="388"/>
            <p14:sldId id="389"/>
            <p14:sldId id="391"/>
            <p14:sldId id="393"/>
            <p14:sldId id="405"/>
            <p14:sldId id="404"/>
            <p14:sldId id="400"/>
            <p14:sldId id="401"/>
            <p14:sldId id="402"/>
            <p14:sldId id="399"/>
            <p14:sldId id="394"/>
            <p14:sldId id="406"/>
            <p14:sldId id="395"/>
            <p14:sldId id="396"/>
            <p14:sldId id="397"/>
            <p14:sldId id="398"/>
            <p14:sldId id="357"/>
            <p14:sldId id="40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2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1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EA32F-A6DB-2E4F-9407-29DA71EDEBA7}" type="datetimeFigureOut">
              <a:rPr lang="en-US" smtClean="0"/>
              <a:t>8/10/15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ACFFC-60B8-7C4B-A59B-0D63EC9C6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51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Level</a:t>
            </a:r>
            <a:r>
              <a:rPr lang="en-US" baseline="0" dirty="0" smtClean="0"/>
              <a:t>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</a:t>
            </a:r>
            <a:r>
              <a:rPr lang="en-US" baseline="0" dirty="0" smtClean="0"/>
              <a:t> #8 Activating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CFFC-60B8-7C4B-A59B-0D63EC9C6A3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8/10/15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8/10/15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8/10/15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E9041-67B6-8E40-B79D-1FA116FC9641}" type="datetimeFigureOut">
              <a:rPr lang="en-US" smtClean="0"/>
              <a:pPr/>
              <a:t>8/10/15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DBF73-67F2-104C-B671-EEC96C4CE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dviceforyou.org.uk/blog/studying-foreign-languages/10-good-reasons-to-learn-a-foreign-language/" TargetMode="External"/><Relationship Id="rId3" Type="http://schemas.openxmlformats.org/officeDocument/2006/relationships/hyperlink" Target="http://forum.wordreference.com/showthread.php?t=69945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osettastone.com/personal/articles/10-reason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roadlanguages.com/blog/reasons-to-learn-other-foreign-languages_1145/" TargetMode="External"/><Relationship Id="rId4" Type="http://schemas.openxmlformats.org/officeDocument/2006/relationships/hyperlink" Target="http://learningspanishblog.com/10-reasons-to-learn-spanish/" TargetMode="External"/><Relationship Id="rId5" Type="http://schemas.openxmlformats.org/officeDocument/2006/relationships/hyperlink" Target="http://www.adviceforyou.org.uk/blog/studying-foreign-languages/10-good-reasons-to-learn-a-foreign-language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ls.yale.edu/page.asp?file=2/355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dviceforyou.org.uk/blog/studying-foreign-languages/10-good-reasons-to-learn-a-foreign-languag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dirty="0" smtClean="0"/>
              <a:t>Saludar</a:t>
            </a:r>
            <a:endParaRPr lang="en-US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2670" y="709609"/>
            <a:ext cx="8544532" cy="57470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es-ES_tradnl" sz="3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</a:t>
            </a:r>
            <a:r>
              <a:rPr lang="es-ES_tradnl" sz="3200" b="1" dirty="0" smtClean="0"/>
              <a:t>  </a:t>
            </a:r>
            <a:r>
              <a:rPr lang="es-ES_tradnl" sz="3200" dirty="0"/>
              <a:t>Estudiantes van a poder saludar y despedirse.</a:t>
            </a:r>
            <a:r>
              <a:rPr lang="en-US" sz="3200" dirty="0"/>
              <a:t> </a:t>
            </a:r>
            <a:endParaRPr lang="en-US" sz="3200" dirty="0" smtClean="0"/>
          </a:p>
          <a:p>
            <a:pPr lvl="0">
              <a:spcBef>
                <a:spcPct val="20000"/>
              </a:spcBef>
              <a:defRPr/>
            </a:pPr>
            <a:r>
              <a:rPr lang="en-US" sz="1900" b="1" dirty="0" smtClean="0"/>
              <a:t>Standard Addressed</a:t>
            </a:r>
            <a:r>
              <a:rPr lang="en-US" sz="1900" dirty="0" smtClean="0"/>
              <a:t>: </a:t>
            </a:r>
          </a:p>
          <a:p>
            <a:r>
              <a:rPr lang="en-US" sz="1600" i="1" dirty="0"/>
              <a:t>1.1 In the target language, engage in conversations, provide and obtain information, express feelings and emotions, and exchange opinions</a:t>
            </a:r>
            <a:r>
              <a:rPr lang="en-US" sz="1600" i="1" dirty="0" smtClean="0"/>
              <a:t>.</a:t>
            </a:r>
            <a:endParaRPr lang="en-US" sz="1600" dirty="0"/>
          </a:p>
          <a:p>
            <a:r>
              <a:rPr lang="en-US" sz="1600" i="1" dirty="0"/>
              <a:t>4.1 Demonstrate understanding of the nature of language through comparisons of the language studied and their own</a:t>
            </a:r>
            <a:r>
              <a:rPr lang="en-US" sz="1600" i="1" dirty="0" smtClean="0"/>
              <a:t>.</a:t>
            </a:r>
          </a:p>
          <a:p>
            <a:r>
              <a:rPr lang="en-US" sz="3200" b="1" dirty="0" err="1" smtClean="0"/>
              <a:t>Calentamiento</a:t>
            </a:r>
            <a:r>
              <a:rPr lang="en-US" sz="3200" b="1" dirty="0" smtClean="0"/>
              <a:t>: (5 min)</a:t>
            </a:r>
          </a:p>
          <a:p>
            <a:pPr marL="909638" indent="-909638"/>
            <a:r>
              <a:rPr lang="es-ES_tradnl" sz="3900" dirty="0" smtClean="0"/>
              <a:t>1.  </a:t>
            </a:r>
            <a:r>
              <a:rPr lang="es-ES_tradnl" sz="3900" dirty="0" err="1"/>
              <a:t>When</a:t>
            </a:r>
            <a:r>
              <a:rPr lang="es-ES_tradnl" sz="3900" dirty="0"/>
              <a:t> do I </a:t>
            </a:r>
            <a:r>
              <a:rPr lang="es-ES_tradnl" sz="3900" dirty="0" err="1"/>
              <a:t>collect</a:t>
            </a:r>
            <a:r>
              <a:rPr lang="es-ES_tradnl" sz="3900" dirty="0"/>
              <a:t> </a:t>
            </a:r>
            <a:r>
              <a:rPr lang="es-ES_tradnl" sz="3900" dirty="0" err="1"/>
              <a:t>the</a:t>
            </a:r>
            <a:r>
              <a:rPr lang="es-ES_tradnl" sz="3900" dirty="0"/>
              <a:t> </a:t>
            </a:r>
            <a:r>
              <a:rPr lang="es-ES_tradnl" sz="3900" dirty="0" smtClean="0"/>
              <a:t>actividad </a:t>
            </a:r>
            <a:r>
              <a:rPr lang="es-ES_tradnl" sz="3900" dirty="0" err="1" smtClean="0"/>
              <a:t>incial</a:t>
            </a:r>
            <a:r>
              <a:rPr lang="es-ES_tradnl" sz="3900" dirty="0" smtClean="0"/>
              <a:t>?</a:t>
            </a:r>
            <a:endParaRPr lang="en-US" sz="3900" dirty="0"/>
          </a:p>
          <a:p>
            <a:pPr marL="909638" indent="-909638"/>
            <a:r>
              <a:rPr lang="es-ES_tradnl" sz="3900" dirty="0"/>
              <a:t>2.  </a:t>
            </a:r>
            <a:r>
              <a:rPr lang="es-ES_tradnl" sz="3900" dirty="0" err="1"/>
              <a:t>Where</a:t>
            </a:r>
            <a:r>
              <a:rPr lang="es-ES_tradnl" sz="3900" dirty="0"/>
              <a:t> do </a:t>
            </a:r>
            <a:r>
              <a:rPr lang="es-ES_tradnl" sz="3900" dirty="0" err="1"/>
              <a:t>you</a:t>
            </a:r>
            <a:r>
              <a:rPr lang="es-ES_tradnl" sz="3900" dirty="0"/>
              <a:t> </a:t>
            </a:r>
            <a:r>
              <a:rPr lang="es-ES_tradnl" sz="3900" dirty="0" err="1"/>
              <a:t>go</a:t>
            </a:r>
            <a:r>
              <a:rPr lang="es-ES_tradnl" sz="3900" dirty="0"/>
              <a:t> </a:t>
            </a:r>
            <a:r>
              <a:rPr lang="es-ES_tradnl" sz="3900" dirty="0" err="1"/>
              <a:t>if</a:t>
            </a:r>
            <a:r>
              <a:rPr lang="es-ES_tradnl" sz="3900" dirty="0"/>
              <a:t> </a:t>
            </a:r>
            <a:r>
              <a:rPr lang="es-ES_tradnl" sz="3900" dirty="0" err="1"/>
              <a:t>you</a:t>
            </a:r>
            <a:r>
              <a:rPr lang="es-ES_tradnl" sz="3900" dirty="0"/>
              <a:t> </a:t>
            </a:r>
            <a:r>
              <a:rPr lang="es-ES_tradnl" sz="3900" dirty="0" err="1"/>
              <a:t>need</a:t>
            </a:r>
            <a:r>
              <a:rPr lang="es-ES_tradnl" sz="3900" dirty="0"/>
              <a:t> </a:t>
            </a:r>
            <a:r>
              <a:rPr lang="es-ES_tradnl" sz="3900" dirty="0" err="1"/>
              <a:t>to</a:t>
            </a:r>
            <a:r>
              <a:rPr lang="es-ES_tradnl" sz="3900" dirty="0"/>
              <a:t> </a:t>
            </a:r>
            <a:r>
              <a:rPr lang="es-ES_tradnl" sz="3900" dirty="0" err="1"/>
              <a:t>get</a:t>
            </a:r>
            <a:r>
              <a:rPr lang="es-ES_tradnl" sz="3900" dirty="0"/>
              <a:t> </a:t>
            </a:r>
            <a:r>
              <a:rPr lang="es-ES_tradnl" sz="3900" dirty="0" err="1"/>
              <a:t>make</a:t>
            </a:r>
            <a:r>
              <a:rPr lang="es-ES_tradnl" sz="3900" dirty="0"/>
              <a:t> up </a:t>
            </a:r>
            <a:r>
              <a:rPr lang="es-ES_tradnl" sz="3900" dirty="0" err="1"/>
              <a:t>work</a:t>
            </a:r>
            <a:r>
              <a:rPr lang="en-US" sz="3900" dirty="0"/>
              <a:t> from an excused absence?</a:t>
            </a:r>
          </a:p>
          <a:p>
            <a:pPr marL="909638" indent="-909638">
              <a:buAutoNum type="arabicPeriod" startAt="3"/>
            </a:pPr>
            <a:r>
              <a:rPr lang="en-US" sz="3900" dirty="0" smtClean="0"/>
              <a:t>Where </a:t>
            </a:r>
            <a:r>
              <a:rPr lang="en-US" sz="3900" dirty="0"/>
              <a:t>does the homework go, and when is it due</a:t>
            </a:r>
            <a:r>
              <a:rPr lang="en-US" sz="3900" dirty="0" smtClean="0"/>
              <a:t>?</a:t>
            </a:r>
          </a:p>
          <a:p>
            <a:pPr marL="742950" indent="-742950">
              <a:buAutoNum type="arabicPeriod" startAt="4"/>
            </a:pPr>
            <a:r>
              <a:rPr lang="en-US" sz="3900" dirty="0" smtClean="0"/>
              <a:t>When </a:t>
            </a:r>
            <a:r>
              <a:rPr lang="en-US" sz="3900" dirty="0"/>
              <a:t>is our first quiz</a:t>
            </a:r>
            <a:r>
              <a:rPr lang="en-US" sz="3900" dirty="0" smtClean="0"/>
              <a:t>?</a:t>
            </a:r>
            <a:endParaRPr lang="en-US" sz="39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3031"/>
            <a:ext cx="8229600" cy="1143000"/>
          </a:xfrm>
        </p:spPr>
        <p:txBody>
          <a:bodyPr/>
          <a:lstStyle/>
          <a:p>
            <a:r>
              <a:rPr lang="en-US" b="1" dirty="0" smtClean="0"/>
              <a:t>Why study a foreign language?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328042" y="645393"/>
            <a:ext cx="8358758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b="1" dirty="0">
                <a:hlinkClick r:id="rId2"/>
              </a:rPr>
              <a:t>More comfortable dealing with unfamiliar situations</a:t>
            </a:r>
            <a:r>
              <a:rPr lang="en-US" sz="3600" dirty="0"/>
              <a:t>: Once you know that you can learn something totally new and different, you'll feel better prepared when faced with uncertain or unfamiliar problems</a:t>
            </a:r>
            <a:r>
              <a:rPr lang="en-US" sz="3600" dirty="0" smtClean="0"/>
              <a:t>.</a:t>
            </a:r>
          </a:p>
          <a:p>
            <a:pPr marL="571500" indent="-571500">
              <a:buFont typeface="Arial"/>
              <a:buChar char="•"/>
            </a:pPr>
            <a:r>
              <a:rPr lang="en-US" sz="3600" b="1" dirty="0">
                <a:hlinkClick r:id="rId3"/>
              </a:rPr>
              <a:t>Could help you get a scholarship</a:t>
            </a:r>
            <a:r>
              <a:rPr lang="en-US" sz="3600" dirty="0"/>
              <a:t>: Being able to speak more than one language could help with admissions or even getting a scholarship.</a:t>
            </a:r>
          </a:p>
        </p:txBody>
      </p:sp>
    </p:spTree>
    <p:extLst>
      <p:ext uri="{BB962C8B-B14F-4D97-AF65-F5344CB8AC3E}">
        <p14:creationId xmlns:p14="http://schemas.microsoft.com/office/powerpoint/2010/main" val="1299746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3031"/>
            <a:ext cx="8229600" cy="1143000"/>
          </a:xfrm>
        </p:spPr>
        <p:txBody>
          <a:bodyPr/>
          <a:lstStyle/>
          <a:p>
            <a:r>
              <a:rPr lang="en-US" b="1" dirty="0" smtClean="0"/>
              <a:t>Why study a foreign language?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328042" y="645393"/>
            <a:ext cx="8358758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b="1" dirty="0">
                <a:hlinkClick r:id="rId2"/>
              </a:rPr>
              <a:t>Improve test scores</a:t>
            </a:r>
            <a:r>
              <a:rPr lang="en-US" sz="3600" dirty="0"/>
              <a:t>: Researchers have found that with each year of language study, scores on college and grad school exams go up</a:t>
            </a:r>
            <a:r>
              <a:rPr lang="en-US" sz="3600" dirty="0" smtClean="0"/>
              <a:t>.</a:t>
            </a:r>
          </a:p>
          <a:p>
            <a:pPr marL="571500" indent="-571500">
              <a:buFont typeface="Arial"/>
              <a:buChar char="•"/>
            </a:pPr>
            <a:r>
              <a:rPr lang="en-US" sz="3600" b="1" dirty="0" smtClean="0">
                <a:hlinkClick r:id="rId2"/>
              </a:rPr>
              <a:t>Speak in code</a:t>
            </a:r>
            <a:r>
              <a:rPr lang="en-US" sz="3600" dirty="0" smtClean="0"/>
              <a:t>: </a:t>
            </a:r>
            <a:r>
              <a:rPr lang="en-US" sz="3600" dirty="0"/>
              <a:t>You and your friend or partner can switch languages when you don't want present company eavesdropping</a:t>
            </a:r>
            <a:r>
              <a:rPr lang="en-US" sz="3600" dirty="0" smtClean="0"/>
              <a:t>.</a:t>
            </a:r>
          </a:p>
          <a:p>
            <a:pPr marL="571500" indent="-571500">
              <a:buFont typeface="Arial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2551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3031"/>
            <a:ext cx="8229600" cy="1143000"/>
          </a:xfrm>
        </p:spPr>
        <p:txBody>
          <a:bodyPr/>
          <a:lstStyle/>
          <a:p>
            <a:r>
              <a:rPr lang="en-US" b="1" dirty="0" smtClean="0"/>
              <a:t>Meeting People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28042" y="919969"/>
            <a:ext cx="83587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Greeting:</a:t>
            </a:r>
          </a:p>
          <a:p>
            <a:r>
              <a:rPr lang="en-US" sz="3600" dirty="0"/>
              <a:t>	</a:t>
            </a:r>
            <a:r>
              <a:rPr lang="en-US" sz="3600" dirty="0" err="1" smtClean="0"/>
              <a:t>Hola</a:t>
            </a:r>
            <a:r>
              <a:rPr lang="en-US" sz="3600" dirty="0" smtClean="0"/>
              <a:t>			________ 			________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5880952" y="1405865"/>
            <a:ext cx="1980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¿</a:t>
            </a:r>
            <a:r>
              <a:rPr lang="en-US" sz="3600" dirty="0" err="1" smtClean="0"/>
              <a:t>Qué</a:t>
            </a:r>
            <a:r>
              <a:rPr lang="en-US" sz="3600" dirty="0" smtClean="0"/>
              <a:t> </a:t>
            </a:r>
            <a:r>
              <a:rPr lang="en-US" sz="3600" dirty="0" err="1" smtClean="0"/>
              <a:t>tal</a:t>
            </a:r>
            <a:r>
              <a:rPr lang="en-US" sz="36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37256" y="1405865"/>
            <a:ext cx="2542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¿</a:t>
            </a:r>
            <a:r>
              <a:rPr lang="en-US" sz="3600" dirty="0" err="1" smtClean="0"/>
              <a:t>Qué</a:t>
            </a:r>
            <a:r>
              <a:rPr lang="en-US" sz="3600" dirty="0" smtClean="0"/>
              <a:t> </a:t>
            </a:r>
            <a:r>
              <a:rPr lang="en-US" sz="3600" dirty="0" err="1" smtClean="0"/>
              <a:t>pasa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328042" y="2163002"/>
            <a:ext cx="83587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Activity Instructions: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When I say something to you, respond.  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We’ll start with me talking to the whole group, then I will call on specific people.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4379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3031"/>
            <a:ext cx="8229600" cy="1143000"/>
          </a:xfrm>
        </p:spPr>
        <p:txBody>
          <a:bodyPr/>
          <a:lstStyle/>
          <a:p>
            <a:r>
              <a:rPr lang="en-US" b="1" dirty="0" smtClean="0"/>
              <a:t>Meeting People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28042" y="919969"/>
            <a:ext cx="835875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/>
              <a:t>Class conversation: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Reply with what I say (so if I say “</a:t>
            </a:r>
            <a:r>
              <a:rPr lang="en-US" sz="3600" b="1" dirty="0" err="1" smtClean="0"/>
              <a:t>hola</a:t>
            </a:r>
            <a:r>
              <a:rPr lang="en-US" sz="3600" b="1" dirty="0" smtClean="0"/>
              <a:t>,” you say “</a:t>
            </a:r>
            <a:r>
              <a:rPr lang="en-US" sz="3600" b="1" dirty="0" err="1" smtClean="0"/>
              <a:t>hola</a:t>
            </a:r>
            <a:r>
              <a:rPr lang="en-US" sz="3600" b="1" dirty="0" smtClean="0"/>
              <a:t>” etc.</a:t>
            </a:r>
            <a:endParaRPr lang="en-US" sz="3600" b="1" dirty="0"/>
          </a:p>
          <a:p>
            <a:endParaRPr lang="en-US" sz="3600" b="1" dirty="0" smtClean="0"/>
          </a:p>
          <a:p>
            <a:r>
              <a:rPr lang="en-US" sz="3600" dirty="0">
                <a:solidFill>
                  <a:srgbClr val="FF0000"/>
                </a:solidFill>
              </a:rPr>
              <a:t>	</a:t>
            </a:r>
            <a:r>
              <a:rPr lang="en-US" sz="3600" dirty="0" err="1" smtClean="0">
                <a:solidFill>
                  <a:srgbClr val="FF0000"/>
                </a:solidFill>
              </a:rPr>
              <a:t>Hola</a:t>
            </a:r>
            <a:r>
              <a:rPr lang="en-US" sz="3600" dirty="0" smtClean="0">
                <a:solidFill>
                  <a:srgbClr val="FF0000"/>
                </a:solidFill>
              </a:rPr>
              <a:t>		</a:t>
            </a:r>
            <a:r>
              <a:rPr lang="en-US" sz="3600" u="sng" dirty="0" smtClean="0">
                <a:solidFill>
                  <a:srgbClr val="FF0000"/>
                </a:solidFill>
              </a:rPr>
              <a:t>OR</a:t>
            </a:r>
            <a:r>
              <a:rPr lang="en-US" sz="3600" dirty="0" smtClean="0">
                <a:solidFill>
                  <a:srgbClr val="FF0000"/>
                </a:solidFill>
              </a:rPr>
              <a:t>	¿</a:t>
            </a:r>
            <a:r>
              <a:rPr lang="en-US" sz="3600" dirty="0" err="1" smtClean="0">
                <a:solidFill>
                  <a:srgbClr val="FF0000"/>
                </a:solidFill>
              </a:rPr>
              <a:t>Qué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pasa</a:t>
            </a:r>
            <a:r>
              <a:rPr lang="en-US" sz="3600" dirty="0" smtClean="0">
                <a:solidFill>
                  <a:srgbClr val="FF0000"/>
                </a:solidFill>
              </a:rPr>
              <a:t>?		</a:t>
            </a:r>
            <a:r>
              <a:rPr lang="en-US" sz="3600" u="sng" dirty="0" smtClean="0">
                <a:solidFill>
                  <a:srgbClr val="FF0000"/>
                </a:solidFill>
              </a:rPr>
              <a:t>OR</a:t>
            </a:r>
            <a:r>
              <a:rPr lang="en-US" sz="3600" dirty="0" smtClean="0">
                <a:solidFill>
                  <a:srgbClr val="FF0000"/>
                </a:solidFill>
              </a:rPr>
              <a:t>	¿</a:t>
            </a:r>
            <a:r>
              <a:rPr lang="en-US" sz="3600" dirty="0" err="1" smtClean="0">
                <a:solidFill>
                  <a:srgbClr val="FF0000"/>
                </a:solidFill>
              </a:rPr>
              <a:t>Qué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tal</a:t>
            </a:r>
            <a:r>
              <a:rPr lang="en-US" sz="3600" dirty="0" smtClean="0">
                <a:solidFill>
                  <a:srgbClr val="FF0000"/>
                </a:solidFill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61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3031"/>
            <a:ext cx="8229600" cy="1143000"/>
          </a:xfrm>
        </p:spPr>
        <p:txBody>
          <a:bodyPr/>
          <a:lstStyle/>
          <a:p>
            <a:r>
              <a:rPr lang="en-US" b="1" dirty="0" smtClean="0"/>
              <a:t>Meeting People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28042" y="919969"/>
            <a:ext cx="835875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/>
              <a:t>Conversation: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Choose one of the following, and reply to me.</a:t>
            </a:r>
            <a:endParaRPr lang="en-US" sz="3600" b="1" dirty="0"/>
          </a:p>
          <a:p>
            <a:endParaRPr lang="en-US" sz="3600" b="1" dirty="0" smtClean="0"/>
          </a:p>
          <a:p>
            <a:r>
              <a:rPr lang="en-US" sz="3600" dirty="0">
                <a:solidFill>
                  <a:srgbClr val="FF0000"/>
                </a:solidFill>
              </a:rPr>
              <a:t>	</a:t>
            </a:r>
            <a:r>
              <a:rPr lang="en-US" sz="3600" dirty="0" err="1" smtClean="0">
                <a:solidFill>
                  <a:srgbClr val="FF0000"/>
                </a:solidFill>
              </a:rPr>
              <a:t>Hola</a:t>
            </a:r>
            <a:r>
              <a:rPr lang="en-US" sz="3600" dirty="0" smtClean="0">
                <a:solidFill>
                  <a:srgbClr val="FF0000"/>
                </a:solidFill>
              </a:rPr>
              <a:t>		</a:t>
            </a:r>
            <a:r>
              <a:rPr lang="en-US" sz="3600" u="sng" dirty="0" smtClean="0">
                <a:solidFill>
                  <a:srgbClr val="FF0000"/>
                </a:solidFill>
              </a:rPr>
              <a:t>OR</a:t>
            </a:r>
            <a:r>
              <a:rPr lang="en-US" sz="3600" dirty="0" smtClean="0">
                <a:solidFill>
                  <a:srgbClr val="FF0000"/>
                </a:solidFill>
              </a:rPr>
              <a:t>	¿</a:t>
            </a:r>
            <a:r>
              <a:rPr lang="en-US" sz="3600" dirty="0" err="1" smtClean="0">
                <a:solidFill>
                  <a:srgbClr val="FF0000"/>
                </a:solidFill>
              </a:rPr>
              <a:t>Qué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pasa</a:t>
            </a:r>
            <a:r>
              <a:rPr lang="en-US" sz="3600" dirty="0" smtClean="0">
                <a:solidFill>
                  <a:srgbClr val="FF0000"/>
                </a:solidFill>
              </a:rPr>
              <a:t>?		</a:t>
            </a:r>
            <a:r>
              <a:rPr lang="en-US" sz="3600" u="sng" dirty="0" smtClean="0">
                <a:solidFill>
                  <a:srgbClr val="FF0000"/>
                </a:solidFill>
              </a:rPr>
              <a:t>OR</a:t>
            </a:r>
            <a:r>
              <a:rPr lang="en-US" sz="3600" dirty="0" smtClean="0">
                <a:solidFill>
                  <a:srgbClr val="FF0000"/>
                </a:solidFill>
              </a:rPr>
              <a:t>	¿</a:t>
            </a:r>
            <a:r>
              <a:rPr lang="en-US" sz="3600" dirty="0" err="1" smtClean="0">
                <a:solidFill>
                  <a:srgbClr val="FF0000"/>
                </a:solidFill>
              </a:rPr>
              <a:t>Qué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tal</a:t>
            </a:r>
            <a:r>
              <a:rPr lang="en-US" sz="3600" dirty="0" smtClean="0">
                <a:solidFill>
                  <a:srgbClr val="FF0000"/>
                </a:solidFill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64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3031"/>
            <a:ext cx="8229600" cy="1143000"/>
          </a:xfrm>
        </p:spPr>
        <p:txBody>
          <a:bodyPr/>
          <a:lstStyle/>
          <a:p>
            <a:r>
              <a:rPr lang="en-US" b="1" dirty="0" smtClean="0"/>
              <a:t>Meeting People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28042" y="919969"/>
            <a:ext cx="83587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/>
              <a:t>Conversation:</a:t>
            </a:r>
            <a:endParaRPr lang="en-US" sz="3600" b="1" dirty="0" smtClean="0"/>
          </a:p>
          <a:p>
            <a:r>
              <a:rPr lang="en-US" sz="3600" dirty="0"/>
              <a:t>	</a:t>
            </a:r>
            <a:r>
              <a:rPr lang="en-US" sz="3600" dirty="0" err="1" smtClean="0"/>
              <a:t>Hola</a:t>
            </a:r>
            <a:r>
              <a:rPr lang="en-US" sz="3600" dirty="0" smtClean="0"/>
              <a:t>		</a:t>
            </a:r>
            <a:r>
              <a:rPr lang="en-US" sz="3600" u="sng" dirty="0" smtClean="0"/>
              <a:t>OR</a:t>
            </a:r>
            <a:r>
              <a:rPr lang="en-US" sz="3600" dirty="0" smtClean="0"/>
              <a:t>	¿</a:t>
            </a:r>
            <a:r>
              <a:rPr lang="en-US" sz="3600" dirty="0" err="1" smtClean="0"/>
              <a:t>Qué</a:t>
            </a:r>
            <a:r>
              <a:rPr lang="en-US" sz="3600" dirty="0" smtClean="0"/>
              <a:t> </a:t>
            </a:r>
            <a:r>
              <a:rPr lang="en-US" sz="3600" dirty="0" err="1" smtClean="0"/>
              <a:t>pasa</a:t>
            </a:r>
            <a:r>
              <a:rPr lang="en-US" sz="3600" dirty="0" smtClean="0"/>
              <a:t>?		</a:t>
            </a:r>
            <a:r>
              <a:rPr lang="en-US" sz="3600" u="sng" dirty="0" smtClean="0"/>
              <a:t>OR</a:t>
            </a:r>
            <a:r>
              <a:rPr lang="en-US" sz="3600" dirty="0" smtClean="0"/>
              <a:t>	¿</a:t>
            </a:r>
            <a:r>
              <a:rPr lang="en-US" sz="3600" dirty="0" err="1" smtClean="0"/>
              <a:t>Qué</a:t>
            </a:r>
            <a:r>
              <a:rPr lang="en-US" sz="3600" dirty="0" smtClean="0"/>
              <a:t> </a:t>
            </a:r>
            <a:r>
              <a:rPr lang="en-US" sz="3600" dirty="0" err="1" smtClean="0"/>
              <a:t>tal</a:t>
            </a:r>
            <a:r>
              <a:rPr lang="en-US" sz="3600" dirty="0" smtClean="0"/>
              <a:t>?</a:t>
            </a:r>
          </a:p>
          <a:p>
            <a:r>
              <a:rPr lang="en-US" sz="3600" dirty="0" smtClean="0"/>
              <a:t>ADD: 		</a:t>
            </a:r>
            <a:r>
              <a:rPr lang="en-US" sz="3600" dirty="0" smtClean="0">
                <a:solidFill>
                  <a:srgbClr val="FF0000"/>
                </a:solidFill>
              </a:rPr>
              <a:t>¿</a:t>
            </a:r>
            <a:r>
              <a:rPr lang="en-US" sz="3600" dirty="0" err="1" smtClean="0">
                <a:solidFill>
                  <a:srgbClr val="FF0000"/>
                </a:solidFill>
              </a:rPr>
              <a:t>Cómo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te</a:t>
            </a:r>
            <a:r>
              <a:rPr lang="en-US" sz="3600" dirty="0" smtClean="0">
                <a:solidFill>
                  <a:srgbClr val="FF0000"/>
                </a:solidFill>
              </a:rPr>
              <a:t> llamas?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	</a:t>
            </a:r>
            <a:r>
              <a:rPr lang="en-US" sz="3600" dirty="0" smtClean="0"/>
              <a:t>Reply	</a:t>
            </a:r>
            <a:r>
              <a:rPr lang="en-US" sz="3600" dirty="0" smtClean="0">
                <a:solidFill>
                  <a:srgbClr val="FF0000"/>
                </a:solidFill>
              </a:rPr>
              <a:t>Me </a:t>
            </a:r>
            <a:r>
              <a:rPr lang="en-US" sz="3600" dirty="0" err="1" smtClean="0">
                <a:solidFill>
                  <a:srgbClr val="FF0000"/>
                </a:solidFill>
              </a:rPr>
              <a:t>llamo</a:t>
            </a:r>
            <a:r>
              <a:rPr lang="en-US" sz="3600" dirty="0" smtClean="0">
                <a:solidFill>
                  <a:srgbClr val="FF0000"/>
                </a:solidFill>
              </a:rPr>
              <a:t> ___.  ¿Y </a:t>
            </a:r>
            <a:r>
              <a:rPr lang="en-US" sz="3600" dirty="0" err="1" smtClean="0">
                <a:solidFill>
                  <a:srgbClr val="FF0000"/>
                </a:solidFill>
              </a:rPr>
              <a:t>tú</a:t>
            </a:r>
            <a:r>
              <a:rPr lang="en-US" sz="3600" dirty="0" smtClean="0">
                <a:solidFill>
                  <a:srgbClr val="FF0000"/>
                </a:solidFill>
              </a:rPr>
              <a:t>?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								</a:t>
            </a:r>
            <a:r>
              <a:rPr lang="en-US" sz="4800" dirty="0" smtClean="0">
                <a:solidFill>
                  <a:srgbClr val="FF0000"/>
                </a:solidFill>
              </a:rPr>
              <a:t>OR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											¿Y </a:t>
            </a:r>
            <a:r>
              <a:rPr lang="en-US" sz="3600" dirty="0" err="1" smtClean="0">
                <a:solidFill>
                  <a:srgbClr val="FF0000"/>
                </a:solidFill>
              </a:rPr>
              <a:t>usted</a:t>
            </a:r>
            <a:r>
              <a:rPr lang="en-US" sz="3600" dirty="0" smtClean="0">
                <a:solidFill>
                  <a:srgbClr val="FF0000"/>
                </a:solidFill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869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3031"/>
            <a:ext cx="8229600" cy="1143000"/>
          </a:xfrm>
        </p:spPr>
        <p:txBody>
          <a:bodyPr/>
          <a:lstStyle/>
          <a:p>
            <a:r>
              <a:rPr lang="en-US" b="1" dirty="0" smtClean="0"/>
              <a:t>Meeting People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28042" y="919969"/>
            <a:ext cx="8358758" cy="4708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/>
              <a:t>Conversation:</a:t>
            </a:r>
            <a:endParaRPr lang="en-US" sz="3600" b="1" dirty="0" smtClean="0"/>
          </a:p>
          <a:p>
            <a:r>
              <a:rPr lang="en-US" sz="3600" i="1" dirty="0"/>
              <a:t>	</a:t>
            </a:r>
            <a:r>
              <a:rPr lang="en-US" sz="3600" i="1" dirty="0" smtClean="0"/>
              <a:t>A:  </a:t>
            </a:r>
            <a:r>
              <a:rPr lang="en-US" sz="3600" dirty="0" err="1" smtClean="0"/>
              <a:t>Hola</a:t>
            </a:r>
            <a:r>
              <a:rPr lang="en-US" sz="3600" dirty="0" smtClean="0"/>
              <a:t>	</a:t>
            </a:r>
            <a:r>
              <a:rPr lang="en-US" sz="3600" u="sng" dirty="0" smtClean="0"/>
              <a:t>OR</a:t>
            </a:r>
            <a:r>
              <a:rPr lang="en-US" sz="3600" dirty="0" smtClean="0"/>
              <a:t>	¿</a:t>
            </a:r>
            <a:r>
              <a:rPr lang="en-US" sz="3600" dirty="0" err="1" smtClean="0"/>
              <a:t>Qué</a:t>
            </a:r>
            <a:r>
              <a:rPr lang="en-US" sz="3600" dirty="0" smtClean="0"/>
              <a:t> </a:t>
            </a:r>
            <a:r>
              <a:rPr lang="en-US" sz="3600" dirty="0" err="1" smtClean="0"/>
              <a:t>pasa</a:t>
            </a:r>
            <a:r>
              <a:rPr lang="en-US" sz="3600" dirty="0" smtClean="0"/>
              <a:t>?	</a:t>
            </a:r>
            <a:r>
              <a:rPr lang="en-US" sz="3600" u="sng" dirty="0" smtClean="0"/>
              <a:t>OR</a:t>
            </a:r>
            <a:r>
              <a:rPr lang="en-US" sz="3600" dirty="0" smtClean="0"/>
              <a:t>	¿</a:t>
            </a:r>
            <a:r>
              <a:rPr lang="en-US" sz="3600" dirty="0" err="1" smtClean="0"/>
              <a:t>Qué</a:t>
            </a:r>
            <a:r>
              <a:rPr lang="en-US" sz="3600" dirty="0" smtClean="0"/>
              <a:t> </a:t>
            </a:r>
            <a:r>
              <a:rPr lang="en-US" sz="3600" dirty="0" err="1" smtClean="0"/>
              <a:t>tal</a:t>
            </a:r>
            <a:r>
              <a:rPr lang="en-US" sz="3600" dirty="0" smtClean="0"/>
              <a:t>?</a:t>
            </a:r>
          </a:p>
          <a:p>
            <a:r>
              <a:rPr lang="en-US" sz="3600" dirty="0"/>
              <a:t>	</a:t>
            </a:r>
            <a:r>
              <a:rPr lang="en-US" sz="3600" i="1" dirty="0" smtClean="0"/>
              <a:t>B:  </a:t>
            </a:r>
            <a:r>
              <a:rPr lang="en-US" sz="3600" dirty="0" err="1"/>
              <a:t>Hola</a:t>
            </a:r>
            <a:r>
              <a:rPr lang="en-US" sz="3600" dirty="0"/>
              <a:t>	</a:t>
            </a:r>
            <a:r>
              <a:rPr lang="en-US" sz="3600" u="sng" dirty="0"/>
              <a:t>OR</a:t>
            </a:r>
            <a:r>
              <a:rPr lang="en-US" sz="3600" dirty="0"/>
              <a:t>	¿</a:t>
            </a:r>
            <a:r>
              <a:rPr lang="en-US" sz="3600" dirty="0" err="1"/>
              <a:t>Qué</a:t>
            </a:r>
            <a:r>
              <a:rPr lang="en-US" sz="3600" dirty="0"/>
              <a:t> </a:t>
            </a:r>
            <a:r>
              <a:rPr lang="en-US" sz="3600" dirty="0" err="1"/>
              <a:t>pasa</a:t>
            </a:r>
            <a:r>
              <a:rPr lang="en-US" sz="3600" dirty="0"/>
              <a:t>?	</a:t>
            </a:r>
            <a:r>
              <a:rPr lang="en-US" sz="3600" u="sng" dirty="0"/>
              <a:t>OR</a:t>
            </a:r>
            <a:r>
              <a:rPr lang="en-US" sz="3600" dirty="0"/>
              <a:t>	¿</a:t>
            </a:r>
            <a:r>
              <a:rPr lang="en-US" sz="3600" dirty="0" err="1"/>
              <a:t>Qué</a:t>
            </a:r>
            <a:r>
              <a:rPr lang="en-US" sz="3600" dirty="0"/>
              <a:t> </a:t>
            </a:r>
            <a:r>
              <a:rPr lang="en-US" sz="3600" dirty="0" err="1"/>
              <a:t>tal</a:t>
            </a:r>
            <a:r>
              <a:rPr lang="en-US" sz="3600" dirty="0" smtClean="0"/>
              <a:t>?</a:t>
            </a:r>
          </a:p>
          <a:p>
            <a:r>
              <a:rPr lang="en-US" sz="3600" dirty="0" smtClean="0"/>
              <a:t>	</a:t>
            </a:r>
            <a:r>
              <a:rPr lang="en-US" sz="3600" i="1" dirty="0" smtClean="0"/>
              <a:t>A:  </a:t>
            </a:r>
            <a:r>
              <a:rPr lang="en-US" sz="3600" dirty="0" smtClean="0"/>
              <a:t>¿</a:t>
            </a:r>
            <a:r>
              <a:rPr lang="en-US" sz="3600" dirty="0" err="1"/>
              <a:t>Cómo</a:t>
            </a:r>
            <a:r>
              <a:rPr lang="en-US" sz="3600" dirty="0"/>
              <a:t> </a:t>
            </a:r>
            <a:r>
              <a:rPr lang="en-US" sz="3600" dirty="0" err="1"/>
              <a:t>te</a:t>
            </a:r>
            <a:r>
              <a:rPr lang="en-US" sz="3600" dirty="0"/>
              <a:t> llamas</a:t>
            </a:r>
            <a:r>
              <a:rPr lang="en-US" sz="3600" dirty="0" smtClean="0"/>
              <a:t>? </a:t>
            </a:r>
          </a:p>
          <a:p>
            <a:r>
              <a:rPr lang="en-US" sz="3600" dirty="0"/>
              <a:t>	</a:t>
            </a:r>
            <a:r>
              <a:rPr lang="en-US" sz="3600" i="1" dirty="0" smtClean="0"/>
              <a:t>B:  </a:t>
            </a:r>
            <a:r>
              <a:rPr lang="en-US" sz="3600" dirty="0" smtClean="0"/>
              <a:t>Me </a:t>
            </a:r>
            <a:r>
              <a:rPr lang="en-US" sz="3600" dirty="0" err="1" smtClean="0"/>
              <a:t>llamo</a:t>
            </a:r>
            <a:r>
              <a:rPr lang="en-US" sz="3600" dirty="0" smtClean="0"/>
              <a:t> ___.  ¿Y </a:t>
            </a:r>
            <a:r>
              <a:rPr lang="en-US" sz="3600" dirty="0" err="1" smtClean="0"/>
              <a:t>tú</a:t>
            </a:r>
            <a:r>
              <a:rPr lang="en-US" sz="3600" dirty="0" smtClean="0"/>
              <a:t>? (or ¿Y </a:t>
            </a:r>
            <a:r>
              <a:rPr lang="en-US" sz="3600" dirty="0" err="1" smtClean="0"/>
              <a:t>usted</a:t>
            </a:r>
            <a:r>
              <a:rPr lang="en-US" sz="3600" dirty="0" smtClean="0"/>
              <a:t>?)</a:t>
            </a:r>
          </a:p>
          <a:p>
            <a:r>
              <a:rPr lang="en-US" sz="3600" b="1" dirty="0" smtClean="0"/>
              <a:t>	A:  Mucho gusto</a:t>
            </a:r>
          </a:p>
          <a:p>
            <a:r>
              <a:rPr lang="en-US" sz="3600" dirty="0">
                <a:solidFill>
                  <a:srgbClr val="FF0000"/>
                </a:solidFill>
              </a:rPr>
              <a:t>	</a:t>
            </a:r>
            <a:r>
              <a:rPr lang="en-US" sz="3600" b="1" dirty="0" smtClean="0">
                <a:solidFill>
                  <a:srgbClr val="000000"/>
                </a:solidFill>
              </a:rPr>
              <a:t>B:  El gusto </a:t>
            </a:r>
            <a:r>
              <a:rPr lang="en-US" sz="3600" b="1" dirty="0" err="1" smtClean="0">
                <a:solidFill>
                  <a:srgbClr val="000000"/>
                </a:solidFill>
              </a:rPr>
              <a:t>es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</a:rPr>
              <a:t>mío</a:t>
            </a:r>
            <a:r>
              <a:rPr lang="en-US" sz="3600" b="1" dirty="0" smtClean="0">
                <a:solidFill>
                  <a:srgbClr val="000000"/>
                </a:solidFill>
              </a:rPr>
              <a:t>  </a:t>
            </a:r>
            <a:r>
              <a:rPr lang="en-US" sz="3600" b="1" u="sng" dirty="0" smtClean="0">
                <a:solidFill>
                  <a:srgbClr val="000000"/>
                </a:solidFill>
              </a:rPr>
              <a:t>OR</a:t>
            </a:r>
            <a:r>
              <a:rPr lang="en-US" sz="3600" b="1" dirty="0" smtClean="0">
                <a:solidFill>
                  <a:srgbClr val="000000"/>
                </a:solidFill>
              </a:rPr>
              <a:t>	</a:t>
            </a:r>
            <a:r>
              <a:rPr lang="en-US" sz="3600" b="1" dirty="0" err="1" smtClean="0">
                <a:solidFill>
                  <a:srgbClr val="000000"/>
                </a:solidFill>
              </a:rPr>
              <a:t>Encantado</a:t>
            </a:r>
            <a:r>
              <a:rPr lang="en-US" sz="3600" b="1" dirty="0" smtClean="0">
                <a:solidFill>
                  <a:srgbClr val="000000"/>
                </a:solidFill>
              </a:rPr>
              <a:t>(a)	</a:t>
            </a:r>
            <a:r>
              <a:rPr lang="en-US" sz="3600" b="1" u="sng" dirty="0" smtClean="0">
                <a:solidFill>
                  <a:srgbClr val="000000"/>
                </a:solidFill>
              </a:rPr>
              <a:t>OR</a:t>
            </a:r>
            <a:r>
              <a:rPr lang="en-US" sz="3600" b="1" dirty="0" smtClean="0">
                <a:solidFill>
                  <a:srgbClr val="000000"/>
                </a:solidFill>
              </a:rPr>
              <a:t> 				</a:t>
            </a:r>
            <a:r>
              <a:rPr lang="en-US" sz="3600" b="1" dirty="0" err="1" smtClean="0">
                <a:solidFill>
                  <a:srgbClr val="000000"/>
                </a:solidFill>
              </a:rPr>
              <a:t>Igualmente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96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3031"/>
            <a:ext cx="8229600" cy="1143000"/>
          </a:xfrm>
        </p:spPr>
        <p:txBody>
          <a:bodyPr/>
          <a:lstStyle/>
          <a:p>
            <a:r>
              <a:rPr lang="en-US" b="1" dirty="0" smtClean="0"/>
              <a:t>Meeting People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28042" y="919969"/>
            <a:ext cx="8358758" cy="5816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/>
              <a:t>Conversation:</a:t>
            </a:r>
            <a:endParaRPr lang="en-US" sz="3600" b="1" dirty="0" smtClean="0"/>
          </a:p>
          <a:p>
            <a:r>
              <a:rPr lang="en-US" sz="3600" i="1" dirty="0"/>
              <a:t>	</a:t>
            </a:r>
            <a:r>
              <a:rPr lang="en-US" sz="3600" i="1" dirty="0" smtClean="0"/>
              <a:t>A:  </a:t>
            </a:r>
            <a:r>
              <a:rPr lang="en-US" sz="3600" dirty="0" err="1" smtClean="0"/>
              <a:t>Hola</a:t>
            </a:r>
            <a:r>
              <a:rPr lang="en-US" sz="3600" dirty="0" smtClean="0"/>
              <a:t>	</a:t>
            </a:r>
            <a:r>
              <a:rPr lang="en-US" sz="3600" u="sng" dirty="0" smtClean="0"/>
              <a:t>OR</a:t>
            </a:r>
            <a:r>
              <a:rPr lang="en-US" sz="3600" dirty="0" smtClean="0"/>
              <a:t>	¿</a:t>
            </a:r>
            <a:r>
              <a:rPr lang="en-US" sz="3600" dirty="0" err="1" smtClean="0"/>
              <a:t>Qué</a:t>
            </a:r>
            <a:r>
              <a:rPr lang="en-US" sz="3600" dirty="0" smtClean="0"/>
              <a:t> </a:t>
            </a:r>
            <a:r>
              <a:rPr lang="en-US" sz="3600" dirty="0" err="1" smtClean="0"/>
              <a:t>pasa</a:t>
            </a:r>
            <a:r>
              <a:rPr lang="en-US" sz="3600" dirty="0" smtClean="0"/>
              <a:t>?	</a:t>
            </a:r>
            <a:r>
              <a:rPr lang="en-US" sz="3600" u="sng" dirty="0" smtClean="0"/>
              <a:t>OR</a:t>
            </a:r>
            <a:r>
              <a:rPr lang="en-US" sz="3600" dirty="0" smtClean="0"/>
              <a:t>	¿</a:t>
            </a:r>
            <a:r>
              <a:rPr lang="en-US" sz="3600" dirty="0" err="1" smtClean="0"/>
              <a:t>Qué</a:t>
            </a:r>
            <a:r>
              <a:rPr lang="en-US" sz="3600" dirty="0" smtClean="0"/>
              <a:t> </a:t>
            </a:r>
            <a:r>
              <a:rPr lang="en-US" sz="3600" dirty="0" err="1" smtClean="0"/>
              <a:t>tal</a:t>
            </a:r>
            <a:r>
              <a:rPr lang="en-US" sz="3600" dirty="0" smtClean="0"/>
              <a:t>?</a:t>
            </a:r>
          </a:p>
          <a:p>
            <a:r>
              <a:rPr lang="en-US" sz="3600" dirty="0"/>
              <a:t>	</a:t>
            </a:r>
            <a:r>
              <a:rPr lang="en-US" sz="3600" i="1" dirty="0" smtClean="0"/>
              <a:t>B:  </a:t>
            </a:r>
            <a:r>
              <a:rPr lang="en-US" sz="3600" dirty="0" err="1"/>
              <a:t>Hola</a:t>
            </a:r>
            <a:r>
              <a:rPr lang="en-US" sz="3600" dirty="0"/>
              <a:t>	</a:t>
            </a:r>
            <a:r>
              <a:rPr lang="en-US" sz="3600" u="sng" dirty="0"/>
              <a:t>OR</a:t>
            </a:r>
            <a:r>
              <a:rPr lang="en-US" sz="3600" dirty="0"/>
              <a:t>	¿</a:t>
            </a:r>
            <a:r>
              <a:rPr lang="en-US" sz="3600" dirty="0" err="1"/>
              <a:t>Qué</a:t>
            </a:r>
            <a:r>
              <a:rPr lang="en-US" sz="3600" dirty="0"/>
              <a:t> </a:t>
            </a:r>
            <a:r>
              <a:rPr lang="en-US" sz="3600" dirty="0" err="1"/>
              <a:t>pasa</a:t>
            </a:r>
            <a:r>
              <a:rPr lang="en-US" sz="3600" dirty="0"/>
              <a:t>?	</a:t>
            </a:r>
            <a:r>
              <a:rPr lang="en-US" sz="3600" u="sng" dirty="0"/>
              <a:t>OR</a:t>
            </a:r>
            <a:r>
              <a:rPr lang="en-US" sz="3600" dirty="0"/>
              <a:t>	¿</a:t>
            </a:r>
            <a:r>
              <a:rPr lang="en-US" sz="3600" dirty="0" err="1"/>
              <a:t>Qué</a:t>
            </a:r>
            <a:r>
              <a:rPr lang="en-US" sz="3600" dirty="0"/>
              <a:t> </a:t>
            </a:r>
            <a:r>
              <a:rPr lang="en-US" sz="3600" dirty="0" err="1"/>
              <a:t>tal</a:t>
            </a:r>
            <a:r>
              <a:rPr lang="en-US" sz="3600" dirty="0" smtClean="0"/>
              <a:t>?</a:t>
            </a:r>
          </a:p>
          <a:p>
            <a:r>
              <a:rPr lang="en-US" sz="3600" dirty="0" smtClean="0"/>
              <a:t>	</a:t>
            </a:r>
            <a:r>
              <a:rPr lang="en-US" sz="3600" i="1" dirty="0" smtClean="0"/>
              <a:t>A:  </a:t>
            </a:r>
            <a:r>
              <a:rPr lang="en-US" sz="3600" dirty="0" smtClean="0"/>
              <a:t>¿</a:t>
            </a:r>
            <a:r>
              <a:rPr lang="en-US" sz="3600" dirty="0" err="1"/>
              <a:t>Cómo</a:t>
            </a:r>
            <a:r>
              <a:rPr lang="en-US" sz="3600" dirty="0"/>
              <a:t> </a:t>
            </a:r>
            <a:r>
              <a:rPr lang="en-US" sz="3600" dirty="0" err="1"/>
              <a:t>te</a:t>
            </a:r>
            <a:r>
              <a:rPr lang="en-US" sz="3600" dirty="0"/>
              <a:t> llamas</a:t>
            </a:r>
            <a:r>
              <a:rPr lang="en-US" sz="3600" dirty="0" smtClean="0"/>
              <a:t>? </a:t>
            </a:r>
          </a:p>
          <a:p>
            <a:r>
              <a:rPr lang="en-US" sz="3600" dirty="0"/>
              <a:t>	</a:t>
            </a:r>
            <a:r>
              <a:rPr lang="en-US" sz="3600" i="1" dirty="0" smtClean="0"/>
              <a:t>B:  </a:t>
            </a:r>
            <a:r>
              <a:rPr lang="en-US" sz="3600" dirty="0" smtClean="0"/>
              <a:t>Me </a:t>
            </a:r>
            <a:r>
              <a:rPr lang="en-US" sz="3600" dirty="0" err="1" smtClean="0"/>
              <a:t>llamo</a:t>
            </a:r>
            <a:r>
              <a:rPr lang="en-US" sz="3600" dirty="0" smtClean="0"/>
              <a:t> ___.  ¿Y </a:t>
            </a:r>
            <a:r>
              <a:rPr lang="en-US" sz="3600" dirty="0" err="1" smtClean="0"/>
              <a:t>tú</a:t>
            </a:r>
            <a:r>
              <a:rPr lang="en-US" sz="3600" dirty="0"/>
              <a:t>? (or ¿Y </a:t>
            </a:r>
            <a:r>
              <a:rPr lang="en-US" sz="3600" dirty="0" err="1"/>
              <a:t>usted</a:t>
            </a:r>
            <a:r>
              <a:rPr lang="en-US" sz="3600" dirty="0"/>
              <a:t>?)</a:t>
            </a:r>
            <a:endParaRPr lang="en-US" sz="3600" dirty="0" smtClean="0"/>
          </a:p>
          <a:p>
            <a:r>
              <a:rPr lang="en-US" sz="3600" b="1" dirty="0" smtClean="0"/>
              <a:t>	</a:t>
            </a:r>
            <a:r>
              <a:rPr lang="en-US" sz="3600" i="1" dirty="0" smtClean="0"/>
              <a:t>A:  </a:t>
            </a:r>
            <a:r>
              <a:rPr lang="en-US" sz="3600" dirty="0" smtClean="0"/>
              <a:t>Mucho gusto</a:t>
            </a:r>
          </a:p>
          <a:p>
            <a:r>
              <a:rPr lang="en-US" sz="3600" dirty="0">
                <a:solidFill>
                  <a:srgbClr val="FF0000"/>
                </a:solidFill>
              </a:rPr>
              <a:t>	</a:t>
            </a:r>
            <a:r>
              <a:rPr lang="en-US" sz="3600" i="1" dirty="0" smtClean="0">
                <a:solidFill>
                  <a:srgbClr val="000000"/>
                </a:solidFill>
              </a:rPr>
              <a:t>B:  </a:t>
            </a:r>
            <a:r>
              <a:rPr lang="en-US" sz="3600" dirty="0" smtClean="0">
                <a:solidFill>
                  <a:srgbClr val="000000"/>
                </a:solidFill>
              </a:rPr>
              <a:t>El gusto </a:t>
            </a:r>
            <a:r>
              <a:rPr lang="en-US" sz="3600" dirty="0" err="1" smtClean="0">
                <a:solidFill>
                  <a:srgbClr val="000000"/>
                </a:solidFill>
              </a:rPr>
              <a:t>es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mío</a:t>
            </a:r>
            <a:r>
              <a:rPr lang="en-US" sz="3600" dirty="0" smtClean="0">
                <a:solidFill>
                  <a:srgbClr val="000000"/>
                </a:solidFill>
              </a:rPr>
              <a:t>  </a:t>
            </a:r>
            <a:r>
              <a:rPr lang="en-US" sz="3600" u="sng" dirty="0" smtClean="0">
                <a:solidFill>
                  <a:srgbClr val="000000"/>
                </a:solidFill>
              </a:rPr>
              <a:t>OR</a:t>
            </a:r>
            <a:r>
              <a:rPr lang="en-US" sz="3600" dirty="0" smtClean="0">
                <a:solidFill>
                  <a:srgbClr val="000000"/>
                </a:solidFill>
              </a:rPr>
              <a:t>	</a:t>
            </a:r>
            <a:r>
              <a:rPr lang="en-US" sz="3600" dirty="0" err="1" smtClean="0">
                <a:solidFill>
                  <a:srgbClr val="000000"/>
                </a:solidFill>
              </a:rPr>
              <a:t>Encantado</a:t>
            </a:r>
            <a:r>
              <a:rPr lang="en-US" sz="3600" dirty="0" smtClean="0">
                <a:solidFill>
                  <a:srgbClr val="000000"/>
                </a:solidFill>
              </a:rPr>
              <a:t>(a)	</a:t>
            </a:r>
            <a:r>
              <a:rPr lang="en-US" sz="3600" u="sng" dirty="0" smtClean="0">
                <a:solidFill>
                  <a:srgbClr val="000000"/>
                </a:solidFill>
              </a:rPr>
              <a:t>OR</a:t>
            </a:r>
            <a:r>
              <a:rPr lang="en-US" sz="3600" dirty="0" smtClean="0">
                <a:solidFill>
                  <a:srgbClr val="000000"/>
                </a:solidFill>
              </a:rPr>
              <a:t> 				</a:t>
            </a:r>
            <a:r>
              <a:rPr lang="en-US" sz="3600" dirty="0" err="1" smtClean="0">
                <a:solidFill>
                  <a:srgbClr val="000000"/>
                </a:solidFill>
              </a:rPr>
              <a:t>Igualmente</a:t>
            </a:r>
            <a:endParaRPr lang="en-US" sz="3600" dirty="0" smtClean="0">
              <a:solidFill>
                <a:srgbClr val="000000"/>
              </a:solidFill>
            </a:endParaRPr>
          </a:p>
          <a:p>
            <a:r>
              <a:rPr lang="en-US" sz="3600" dirty="0">
                <a:solidFill>
                  <a:srgbClr val="000000"/>
                </a:solidFill>
              </a:rPr>
              <a:t>	</a:t>
            </a:r>
            <a:r>
              <a:rPr lang="en-US" sz="3600" b="1" dirty="0" smtClean="0">
                <a:solidFill>
                  <a:srgbClr val="000000"/>
                </a:solidFill>
              </a:rPr>
              <a:t>A:  Hasta </a:t>
            </a:r>
            <a:r>
              <a:rPr lang="en-US" sz="3600" b="1" dirty="0" err="1" smtClean="0">
                <a:solidFill>
                  <a:srgbClr val="000000"/>
                </a:solidFill>
              </a:rPr>
              <a:t>luego</a:t>
            </a:r>
            <a:r>
              <a:rPr lang="en-US" sz="3600" b="1" dirty="0">
                <a:solidFill>
                  <a:srgbClr val="000000"/>
                </a:solidFill>
              </a:rPr>
              <a:t>	</a:t>
            </a:r>
            <a:r>
              <a:rPr lang="en-US" sz="3600" b="1" u="sng" dirty="0" smtClean="0">
                <a:solidFill>
                  <a:srgbClr val="000000"/>
                </a:solidFill>
              </a:rPr>
              <a:t>OR</a:t>
            </a:r>
            <a:r>
              <a:rPr lang="en-US" sz="3600" b="1" dirty="0" smtClean="0">
                <a:solidFill>
                  <a:srgbClr val="000000"/>
                </a:solidFill>
              </a:rPr>
              <a:t>	Hasta </a:t>
            </a:r>
            <a:r>
              <a:rPr lang="en-US" sz="3600" b="1" dirty="0" err="1" smtClean="0">
                <a:solidFill>
                  <a:srgbClr val="000000"/>
                </a:solidFill>
              </a:rPr>
              <a:t>mañana</a:t>
            </a:r>
            <a:endParaRPr lang="en-US" sz="3600" b="1" dirty="0" smtClean="0">
              <a:solidFill>
                <a:srgbClr val="000000"/>
              </a:solidFill>
            </a:endParaRPr>
          </a:p>
          <a:p>
            <a:r>
              <a:rPr lang="en-US" sz="3600" b="1" dirty="0">
                <a:solidFill>
                  <a:srgbClr val="000000"/>
                </a:solidFill>
              </a:rPr>
              <a:t>	</a:t>
            </a:r>
            <a:r>
              <a:rPr lang="en-US" sz="3600" b="1" dirty="0" smtClean="0">
                <a:solidFill>
                  <a:srgbClr val="000000"/>
                </a:solidFill>
              </a:rPr>
              <a:t>B:  </a:t>
            </a:r>
            <a:r>
              <a:rPr lang="en-US" sz="3600" b="1" dirty="0">
                <a:solidFill>
                  <a:srgbClr val="000000"/>
                </a:solidFill>
              </a:rPr>
              <a:t>Hasta </a:t>
            </a:r>
            <a:r>
              <a:rPr lang="en-US" sz="3600" b="1" dirty="0" err="1">
                <a:solidFill>
                  <a:srgbClr val="000000"/>
                </a:solidFill>
              </a:rPr>
              <a:t>luego</a:t>
            </a:r>
            <a:r>
              <a:rPr lang="en-US" sz="3600" b="1" dirty="0">
                <a:solidFill>
                  <a:srgbClr val="000000"/>
                </a:solidFill>
              </a:rPr>
              <a:t>	</a:t>
            </a:r>
            <a:r>
              <a:rPr lang="en-US" sz="3600" b="1" u="sng" dirty="0">
                <a:solidFill>
                  <a:srgbClr val="000000"/>
                </a:solidFill>
              </a:rPr>
              <a:t>OR</a:t>
            </a:r>
            <a:r>
              <a:rPr lang="en-US" sz="3600" b="1" dirty="0">
                <a:solidFill>
                  <a:srgbClr val="000000"/>
                </a:solidFill>
              </a:rPr>
              <a:t>	Hasta </a:t>
            </a:r>
            <a:r>
              <a:rPr lang="en-US" sz="3600" b="1" dirty="0" err="1">
                <a:solidFill>
                  <a:srgbClr val="000000"/>
                </a:solidFill>
              </a:rPr>
              <a:t>mañana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8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3031"/>
            <a:ext cx="8229600" cy="1143000"/>
          </a:xfrm>
        </p:spPr>
        <p:txBody>
          <a:bodyPr/>
          <a:lstStyle/>
          <a:p>
            <a:r>
              <a:rPr lang="en-US" b="1" dirty="0" smtClean="0"/>
              <a:t>Introducing People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4479"/>
            <a:ext cx="4636997" cy="3514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997" y="919969"/>
            <a:ext cx="4507003" cy="36791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948" y="5628835"/>
            <a:ext cx="4994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Te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presento</a:t>
            </a:r>
            <a:r>
              <a:rPr lang="en-US" sz="4000" b="1" dirty="0" smtClean="0"/>
              <a:t> a _____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71529" y="4768734"/>
            <a:ext cx="4372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L</a:t>
            </a:r>
            <a:r>
              <a:rPr lang="en-US" sz="4000" b="1" dirty="0" smtClean="0"/>
              <a:t>e </a:t>
            </a:r>
            <a:r>
              <a:rPr lang="en-US" sz="4000" b="1" dirty="0" err="1" smtClean="0"/>
              <a:t>presento</a:t>
            </a:r>
            <a:r>
              <a:rPr lang="en-US" sz="4000" b="1" dirty="0" smtClean="0"/>
              <a:t> a ____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27755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72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dirty="0" smtClean="0"/>
              <a:t>Saludar</a:t>
            </a:r>
            <a:endParaRPr lang="en-US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2669" y="709609"/>
            <a:ext cx="8941331" cy="658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es-ES_tradnl" sz="3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</a:t>
            </a:r>
            <a:r>
              <a:rPr lang="es-ES_tradnl" sz="3200" b="1" dirty="0" smtClean="0"/>
              <a:t>  </a:t>
            </a:r>
            <a:r>
              <a:rPr lang="es-ES_tradnl" sz="3200" dirty="0"/>
              <a:t>Estudiantes van a poder saludar y despedirse.</a:t>
            </a:r>
            <a:r>
              <a:rPr lang="en-US" sz="3200" dirty="0"/>
              <a:t> </a:t>
            </a:r>
            <a:endParaRPr lang="en-US" sz="3200" dirty="0" smtClean="0"/>
          </a:p>
          <a:p>
            <a:pPr lvl="0">
              <a:spcBef>
                <a:spcPct val="20000"/>
              </a:spcBef>
              <a:defRPr/>
            </a:pPr>
            <a:r>
              <a:rPr lang="en-US" sz="1900" b="1" dirty="0" smtClean="0"/>
              <a:t>Standard Addressed</a:t>
            </a:r>
            <a:r>
              <a:rPr lang="en-US" sz="1900" dirty="0" smtClean="0"/>
              <a:t>: </a:t>
            </a:r>
          </a:p>
          <a:p>
            <a:r>
              <a:rPr lang="en-US" sz="1600" i="1" dirty="0"/>
              <a:t>1.1 In the target language, engage in conversations, provide and obtain information, express feelings and emotions, and exchange opinions</a:t>
            </a:r>
            <a:r>
              <a:rPr lang="en-US" sz="1600" i="1" dirty="0" smtClean="0"/>
              <a:t>.</a:t>
            </a:r>
            <a:endParaRPr lang="en-US" sz="1600" dirty="0"/>
          </a:p>
          <a:p>
            <a:r>
              <a:rPr lang="en-US" sz="1600" i="1" dirty="0"/>
              <a:t>4.1 Demonstrate understanding of the nature of language through comparisons of the language studied and their own</a:t>
            </a:r>
            <a:r>
              <a:rPr lang="en-US" sz="1600" i="1" dirty="0" smtClean="0"/>
              <a:t>.</a:t>
            </a:r>
          </a:p>
          <a:p>
            <a:r>
              <a:rPr lang="en-US" sz="3200" b="1" dirty="0" err="1" smtClean="0"/>
              <a:t>Calentamiento</a:t>
            </a:r>
            <a:r>
              <a:rPr lang="en-US" sz="3200" b="1" dirty="0" smtClean="0"/>
              <a:t>: (5 min)</a:t>
            </a:r>
          </a:p>
          <a:p>
            <a:pPr marL="909638" indent="-909638">
              <a:buAutoNum type="arabicPeriod"/>
            </a:pPr>
            <a:r>
              <a:rPr lang="es-ES_tradnl" sz="3900" dirty="0" err="1" smtClean="0"/>
              <a:t>When</a:t>
            </a:r>
            <a:r>
              <a:rPr lang="es-ES_tradnl" sz="3900" dirty="0" smtClean="0"/>
              <a:t> </a:t>
            </a:r>
            <a:r>
              <a:rPr lang="es-ES_tradnl" sz="3900" dirty="0"/>
              <a:t>do I </a:t>
            </a:r>
            <a:r>
              <a:rPr lang="es-ES_tradnl" sz="3900" dirty="0" err="1"/>
              <a:t>collect</a:t>
            </a:r>
            <a:r>
              <a:rPr lang="es-ES_tradnl" sz="3900" dirty="0"/>
              <a:t> </a:t>
            </a:r>
            <a:r>
              <a:rPr lang="es-ES_tradnl" sz="3900" dirty="0" err="1"/>
              <a:t>the</a:t>
            </a:r>
            <a:r>
              <a:rPr lang="es-ES_tradnl" sz="3900" dirty="0"/>
              <a:t> </a:t>
            </a:r>
            <a:r>
              <a:rPr lang="es-ES_tradnl" sz="3900" dirty="0" smtClean="0"/>
              <a:t>actividad inicial</a:t>
            </a:r>
            <a:r>
              <a:rPr lang="es-ES_tradnl" sz="3900" dirty="0" smtClean="0"/>
              <a:t>?</a:t>
            </a:r>
            <a:endParaRPr lang="es-ES_tradnl" sz="3900" dirty="0"/>
          </a:p>
          <a:p>
            <a:r>
              <a:rPr lang="es-ES_tradnl" sz="3900" dirty="0" smtClean="0">
                <a:solidFill>
                  <a:srgbClr val="FF0000"/>
                </a:solidFill>
              </a:rPr>
              <a:t>		</a:t>
            </a:r>
            <a:r>
              <a:rPr lang="es-ES_tradnl" sz="3900" dirty="0" err="1" smtClean="0">
                <a:solidFill>
                  <a:srgbClr val="FF0000"/>
                </a:solidFill>
              </a:rPr>
              <a:t>every</a:t>
            </a:r>
            <a:r>
              <a:rPr lang="es-ES_tradnl" sz="3900" dirty="0" smtClean="0">
                <a:solidFill>
                  <a:srgbClr val="FF0000"/>
                </a:solidFill>
              </a:rPr>
              <a:t> 2 </a:t>
            </a:r>
            <a:r>
              <a:rPr lang="es-ES_tradnl" sz="3900" dirty="0" err="1" smtClean="0">
                <a:solidFill>
                  <a:srgbClr val="FF0000"/>
                </a:solidFill>
              </a:rPr>
              <a:t>weeks</a:t>
            </a:r>
            <a:r>
              <a:rPr lang="es-ES_tradnl" sz="3900" dirty="0" smtClean="0">
                <a:solidFill>
                  <a:srgbClr val="FF0000"/>
                </a:solidFill>
              </a:rPr>
              <a:t> </a:t>
            </a:r>
            <a:r>
              <a:rPr lang="es-ES_tradnl" sz="3900" dirty="0" err="1" smtClean="0">
                <a:solidFill>
                  <a:srgbClr val="FF0000"/>
                </a:solidFill>
              </a:rPr>
              <a:t>on</a:t>
            </a:r>
            <a:r>
              <a:rPr lang="es-ES_tradnl" sz="3900" smtClean="0">
                <a:solidFill>
                  <a:srgbClr val="FF0000"/>
                </a:solidFill>
              </a:rPr>
              <a:t> Friday, </a:t>
            </a:r>
            <a:r>
              <a:rPr lang="es-ES_tradnl" sz="3900" dirty="0" err="1" smtClean="0">
                <a:solidFill>
                  <a:srgbClr val="FF0000"/>
                </a:solidFill>
              </a:rPr>
              <a:t>drop</a:t>
            </a:r>
            <a:r>
              <a:rPr lang="es-ES_tradnl" sz="3900" dirty="0" smtClean="0">
                <a:solidFill>
                  <a:srgbClr val="FF0000"/>
                </a:solidFill>
              </a:rPr>
              <a:t> </a:t>
            </a:r>
            <a:r>
              <a:rPr lang="es-ES_tradnl" sz="3900" dirty="0" err="1" smtClean="0">
                <a:solidFill>
                  <a:srgbClr val="FF0000"/>
                </a:solidFill>
              </a:rPr>
              <a:t>it</a:t>
            </a:r>
            <a:r>
              <a:rPr lang="es-ES_tradnl" sz="3900" dirty="0" smtClean="0">
                <a:solidFill>
                  <a:srgbClr val="FF0000"/>
                </a:solidFill>
              </a:rPr>
              <a:t> off as </a:t>
            </a:r>
            <a:r>
              <a:rPr lang="es-ES_tradnl" sz="3900" dirty="0" err="1" smtClean="0">
                <a:solidFill>
                  <a:srgbClr val="FF0000"/>
                </a:solidFill>
              </a:rPr>
              <a:t>you</a:t>
            </a:r>
            <a:r>
              <a:rPr lang="es-ES_tradnl" sz="3900" dirty="0" smtClean="0">
                <a:solidFill>
                  <a:srgbClr val="FF0000"/>
                </a:solidFill>
              </a:rPr>
              <a:t> </a:t>
            </a:r>
            <a:r>
              <a:rPr lang="es-ES_tradnl" sz="3900" dirty="0" err="1" smtClean="0">
                <a:solidFill>
                  <a:srgbClr val="FF0000"/>
                </a:solidFill>
              </a:rPr>
              <a:t>leave</a:t>
            </a:r>
            <a:r>
              <a:rPr lang="es-ES_tradnl" sz="3900" dirty="0" smtClean="0">
                <a:solidFill>
                  <a:srgbClr val="FF0000"/>
                </a:solidFill>
              </a:rPr>
              <a:t> </a:t>
            </a:r>
            <a:r>
              <a:rPr lang="es-ES_tradnl" sz="3900" dirty="0" err="1" smtClean="0">
                <a:solidFill>
                  <a:srgbClr val="FF0000"/>
                </a:solidFill>
              </a:rPr>
              <a:t>or</a:t>
            </a:r>
            <a:r>
              <a:rPr lang="es-ES_tradnl" sz="3900" dirty="0" smtClean="0">
                <a:solidFill>
                  <a:srgbClr val="FF0000"/>
                </a:solidFill>
              </a:rPr>
              <a:t> </a:t>
            </a:r>
            <a:r>
              <a:rPr lang="es-ES_tradnl" sz="3900" dirty="0" err="1" smtClean="0">
                <a:solidFill>
                  <a:srgbClr val="FF0000"/>
                </a:solidFill>
              </a:rPr>
              <a:t>before</a:t>
            </a:r>
            <a:r>
              <a:rPr lang="es-ES_tradnl" sz="3900" dirty="0" smtClean="0">
                <a:solidFill>
                  <a:srgbClr val="FF0000"/>
                </a:solidFill>
              </a:rPr>
              <a:t> </a:t>
            </a:r>
            <a:r>
              <a:rPr lang="es-ES_tradnl" sz="3900" dirty="0" err="1" smtClean="0">
                <a:solidFill>
                  <a:srgbClr val="FF0000"/>
                </a:solidFill>
              </a:rPr>
              <a:t>we</a:t>
            </a:r>
            <a:r>
              <a:rPr lang="es-ES_tradnl" sz="3900" dirty="0" smtClean="0">
                <a:solidFill>
                  <a:srgbClr val="FF0000"/>
                </a:solidFill>
              </a:rPr>
              <a:t> </a:t>
            </a:r>
            <a:r>
              <a:rPr lang="es-ES_tradnl" sz="3900" dirty="0" err="1" smtClean="0">
                <a:solidFill>
                  <a:srgbClr val="FF0000"/>
                </a:solidFill>
              </a:rPr>
              <a:t>have</a:t>
            </a:r>
            <a:r>
              <a:rPr lang="es-ES_tradnl" sz="3900" dirty="0" smtClean="0">
                <a:solidFill>
                  <a:srgbClr val="FF0000"/>
                </a:solidFill>
              </a:rPr>
              <a:t> a test/</a:t>
            </a:r>
            <a:r>
              <a:rPr lang="es-ES_tradnl" sz="3900" dirty="0" err="1" smtClean="0">
                <a:solidFill>
                  <a:srgbClr val="FF0000"/>
                </a:solidFill>
              </a:rPr>
              <a:t>quiz</a:t>
            </a:r>
            <a:r>
              <a:rPr lang="es-ES_tradnl" sz="3900" dirty="0" smtClean="0">
                <a:solidFill>
                  <a:srgbClr val="FF0000"/>
                </a:solidFill>
              </a:rPr>
              <a:t>.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3686371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27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dirty="0" smtClean="0"/>
              <a:t>Saludar</a:t>
            </a:r>
            <a:endParaRPr lang="en-US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2669" y="709609"/>
            <a:ext cx="8941331" cy="65838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es-ES_tradnl" sz="3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</a:t>
            </a:r>
            <a:r>
              <a:rPr lang="es-ES_tradnl" sz="3200" b="1" dirty="0" smtClean="0"/>
              <a:t>  </a:t>
            </a:r>
            <a:r>
              <a:rPr lang="es-ES_tradnl" sz="3200" dirty="0"/>
              <a:t>Estudiantes van a poder saludar y despedirse.</a:t>
            </a:r>
            <a:r>
              <a:rPr lang="en-US" sz="3200" dirty="0"/>
              <a:t> </a:t>
            </a:r>
            <a:endParaRPr lang="en-US" sz="3200" dirty="0" smtClean="0"/>
          </a:p>
          <a:p>
            <a:pPr lvl="0">
              <a:spcBef>
                <a:spcPct val="20000"/>
              </a:spcBef>
              <a:defRPr/>
            </a:pPr>
            <a:r>
              <a:rPr lang="en-US" sz="1900" b="1" dirty="0" smtClean="0"/>
              <a:t>Standard Addressed</a:t>
            </a:r>
            <a:r>
              <a:rPr lang="en-US" sz="1900" dirty="0" smtClean="0"/>
              <a:t>: </a:t>
            </a:r>
          </a:p>
          <a:p>
            <a:r>
              <a:rPr lang="en-US" sz="1600" i="1" dirty="0"/>
              <a:t>1.1 In the target language, engage in conversations, provide and obtain information, express feelings and emotions, and exchange opinions</a:t>
            </a:r>
            <a:r>
              <a:rPr lang="en-US" sz="1600" i="1" dirty="0" smtClean="0"/>
              <a:t>.</a:t>
            </a:r>
            <a:endParaRPr lang="en-US" sz="1600" dirty="0"/>
          </a:p>
          <a:p>
            <a:r>
              <a:rPr lang="en-US" sz="1600" i="1" dirty="0"/>
              <a:t>4.1 Demonstrate understanding of the nature of language through comparisons of the language studied and their own</a:t>
            </a:r>
            <a:r>
              <a:rPr lang="en-US" sz="1600" i="1" dirty="0" smtClean="0"/>
              <a:t>.</a:t>
            </a:r>
          </a:p>
          <a:p>
            <a:r>
              <a:rPr lang="en-US" sz="3200" b="1" dirty="0" err="1" smtClean="0"/>
              <a:t>Calentamiento</a:t>
            </a:r>
            <a:r>
              <a:rPr lang="en-US" sz="3200" b="1" dirty="0" smtClean="0"/>
              <a:t>: (5 min)</a:t>
            </a:r>
          </a:p>
          <a:p>
            <a:pPr marL="909638" indent="-909638"/>
            <a:r>
              <a:rPr lang="es-ES_tradnl" sz="1300" dirty="0" smtClean="0"/>
              <a:t>1.  </a:t>
            </a:r>
            <a:r>
              <a:rPr lang="es-ES_tradnl" sz="1300" dirty="0" err="1"/>
              <a:t>When</a:t>
            </a:r>
            <a:r>
              <a:rPr lang="es-ES_tradnl" sz="1300" dirty="0"/>
              <a:t> do I </a:t>
            </a:r>
            <a:r>
              <a:rPr lang="es-ES_tradnl" sz="1300" dirty="0" err="1"/>
              <a:t>collect</a:t>
            </a:r>
            <a:r>
              <a:rPr lang="es-ES_tradnl" sz="1300" dirty="0"/>
              <a:t> </a:t>
            </a:r>
            <a:r>
              <a:rPr lang="es-ES_tradnl" sz="1300" dirty="0" err="1"/>
              <a:t>the</a:t>
            </a:r>
            <a:r>
              <a:rPr lang="es-ES_tradnl" sz="1300" dirty="0"/>
              <a:t> calentamiento?</a:t>
            </a:r>
            <a:endParaRPr lang="en-US" sz="1300" dirty="0"/>
          </a:p>
          <a:p>
            <a:pPr marL="909638" indent="-909638">
              <a:buAutoNum type="arabicPeriod" startAt="2"/>
            </a:pPr>
            <a:r>
              <a:rPr lang="es-ES_tradnl" sz="3900" dirty="0" err="1" smtClean="0"/>
              <a:t>Where</a:t>
            </a:r>
            <a:r>
              <a:rPr lang="es-ES_tradnl" sz="3900" dirty="0" smtClean="0"/>
              <a:t> </a:t>
            </a:r>
            <a:r>
              <a:rPr lang="es-ES_tradnl" sz="3900" dirty="0"/>
              <a:t>do </a:t>
            </a:r>
            <a:r>
              <a:rPr lang="es-ES_tradnl" sz="3900" dirty="0" err="1"/>
              <a:t>you</a:t>
            </a:r>
            <a:r>
              <a:rPr lang="es-ES_tradnl" sz="3900" dirty="0"/>
              <a:t> </a:t>
            </a:r>
            <a:r>
              <a:rPr lang="es-ES_tradnl" sz="3900" dirty="0" err="1"/>
              <a:t>go</a:t>
            </a:r>
            <a:r>
              <a:rPr lang="es-ES_tradnl" sz="3900" dirty="0"/>
              <a:t> </a:t>
            </a:r>
            <a:r>
              <a:rPr lang="es-ES_tradnl" sz="3900" dirty="0" err="1"/>
              <a:t>if</a:t>
            </a:r>
            <a:r>
              <a:rPr lang="es-ES_tradnl" sz="3900" dirty="0"/>
              <a:t> </a:t>
            </a:r>
            <a:r>
              <a:rPr lang="es-ES_tradnl" sz="3900" dirty="0" err="1"/>
              <a:t>you</a:t>
            </a:r>
            <a:r>
              <a:rPr lang="es-ES_tradnl" sz="3900" dirty="0"/>
              <a:t> </a:t>
            </a:r>
            <a:r>
              <a:rPr lang="es-ES_tradnl" sz="3900" dirty="0" err="1"/>
              <a:t>need</a:t>
            </a:r>
            <a:r>
              <a:rPr lang="es-ES_tradnl" sz="3900" dirty="0"/>
              <a:t> </a:t>
            </a:r>
            <a:r>
              <a:rPr lang="es-ES_tradnl" sz="3900" dirty="0" err="1"/>
              <a:t>to</a:t>
            </a:r>
            <a:r>
              <a:rPr lang="es-ES_tradnl" sz="3900" dirty="0"/>
              <a:t> </a:t>
            </a:r>
            <a:r>
              <a:rPr lang="es-ES_tradnl" sz="3900" dirty="0" err="1"/>
              <a:t>get</a:t>
            </a:r>
            <a:r>
              <a:rPr lang="es-ES_tradnl" sz="3900" dirty="0"/>
              <a:t> </a:t>
            </a:r>
            <a:r>
              <a:rPr lang="es-ES_tradnl" sz="3900" dirty="0" err="1"/>
              <a:t>make</a:t>
            </a:r>
            <a:r>
              <a:rPr lang="es-ES_tradnl" sz="3900" dirty="0"/>
              <a:t> up </a:t>
            </a:r>
            <a:r>
              <a:rPr lang="es-ES_tradnl" sz="3900" dirty="0" err="1"/>
              <a:t>work</a:t>
            </a:r>
            <a:r>
              <a:rPr lang="en-US" sz="3900" dirty="0"/>
              <a:t> from an excused absence</a:t>
            </a:r>
            <a:r>
              <a:rPr lang="en-US" sz="3900" dirty="0" smtClean="0"/>
              <a:t>?</a:t>
            </a:r>
          </a:p>
          <a:p>
            <a:r>
              <a:rPr lang="en-US" sz="3900" dirty="0">
                <a:solidFill>
                  <a:srgbClr val="FF0000"/>
                </a:solidFill>
              </a:rPr>
              <a:t>	</a:t>
            </a:r>
            <a:r>
              <a:rPr lang="en-US" sz="3900" dirty="0" smtClean="0">
                <a:solidFill>
                  <a:srgbClr val="FF0000"/>
                </a:solidFill>
              </a:rPr>
              <a:t>	The </a:t>
            </a:r>
            <a:r>
              <a:rPr lang="en-US" sz="3900" dirty="0" smtClean="0">
                <a:solidFill>
                  <a:srgbClr val="FF0000"/>
                </a:solidFill>
              </a:rPr>
              <a:t>pink</a:t>
            </a:r>
            <a:r>
              <a:rPr lang="en-US" sz="3900" dirty="0" smtClean="0">
                <a:solidFill>
                  <a:srgbClr val="FF0000"/>
                </a:solidFill>
              </a:rPr>
              <a:t> </a:t>
            </a:r>
            <a:r>
              <a:rPr lang="en-US" sz="3900" dirty="0" smtClean="0">
                <a:solidFill>
                  <a:srgbClr val="FF0000"/>
                </a:solidFill>
              </a:rPr>
              <a:t>crate, under the appropriate day’s folder, or the archive folder if it’s more than a week.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3705721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dirty="0" smtClean="0"/>
              <a:t>Saludar</a:t>
            </a:r>
            <a:endParaRPr lang="en-US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2669" y="709609"/>
            <a:ext cx="8941331" cy="658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es-ES_tradnl" sz="3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</a:t>
            </a:r>
            <a:r>
              <a:rPr lang="es-ES_tradnl" sz="3200" b="1" dirty="0" smtClean="0"/>
              <a:t>  </a:t>
            </a:r>
            <a:r>
              <a:rPr lang="es-ES_tradnl" sz="3200" dirty="0"/>
              <a:t>Estudiantes van a poder saludar y despedirse.</a:t>
            </a:r>
            <a:r>
              <a:rPr lang="en-US" sz="3200" dirty="0"/>
              <a:t> </a:t>
            </a:r>
            <a:endParaRPr lang="en-US" sz="3200" dirty="0" smtClean="0"/>
          </a:p>
          <a:p>
            <a:pPr lvl="0">
              <a:spcBef>
                <a:spcPct val="20000"/>
              </a:spcBef>
              <a:defRPr/>
            </a:pPr>
            <a:r>
              <a:rPr lang="en-US" sz="1900" b="1" dirty="0" smtClean="0"/>
              <a:t>Standard Addressed</a:t>
            </a:r>
            <a:r>
              <a:rPr lang="en-US" sz="1900" dirty="0" smtClean="0"/>
              <a:t>: </a:t>
            </a:r>
          </a:p>
          <a:p>
            <a:r>
              <a:rPr lang="en-US" sz="1600" i="1" dirty="0"/>
              <a:t>1.1 In the target language, engage in conversations, provide and obtain information, express feelings and emotions, and exchange opinions</a:t>
            </a:r>
            <a:r>
              <a:rPr lang="en-US" sz="1600" i="1" dirty="0" smtClean="0"/>
              <a:t>.</a:t>
            </a:r>
            <a:endParaRPr lang="en-US" sz="1600" dirty="0"/>
          </a:p>
          <a:p>
            <a:r>
              <a:rPr lang="en-US" sz="1600" i="1" dirty="0"/>
              <a:t>4.1 Demonstrate understanding of the nature of language through comparisons of the language studied and their own</a:t>
            </a:r>
            <a:r>
              <a:rPr lang="en-US" sz="1600" i="1" dirty="0" smtClean="0"/>
              <a:t>.</a:t>
            </a:r>
          </a:p>
          <a:p>
            <a:r>
              <a:rPr lang="en-US" sz="3200" b="1" dirty="0" err="1" smtClean="0"/>
              <a:t>Calentamiento</a:t>
            </a:r>
            <a:r>
              <a:rPr lang="en-US" sz="3200" b="1" dirty="0" smtClean="0"/>
              <a:t>: (5 min)</a:t>
            </a:r>
          </a:p>
          <a:p>
            <a:pPr marL="909638" indent="-909638"/>
            <a:r>
              <a:rPr lang="es-ES_tradnl" sz="1200" dirty="0" smtClean="0"/>
              <a:t>1.  </a:t>
            </a:r>
            <a:r>
              <a:rPr lang="es-ES_tradnl" sz="1200" dirty="0" err="1"/>
              <a:t>When</a:t>
            </a:r>
            <a:r>
              <a:rPr lang="es-ES_tradnl" sz="1200" dirty="0"/>
              <a:t> do I </a:t>
            </a:r>
            <a:r>
              <a:rPr lang="es-ES_tradnl" sz="1200" dirty="0" err="1"/>
              <a:t>collect</a:t>
            </a:r>
            <a:r>
              <a:rPr lang="es-ES_tradnl" sz="1200" dirty="0"/>
              <a:t> </a:t>
            </a:r>
            <a:r>
              <a:rPr lang="es-ES_tradnl" sz="1200" dirty="0" err="1"/>
              <a:t>the</a:t>
            </a:r>
            <a:r>
              <a:rPr lang="es-ES_tradnl" sz="1200" dirty="0"/>
              <a:t> calentamiento?</a:t>
            </a:r>
            <a:endParaRPr lang="en-US" sz="1200" dirty="0"/>
          </a:p>
          <a:p>
            <a:pPr marL="909638" indent="-909638"/>
            <a:r>
              <a:rPr lang="es-ES_tradnl" sz="1200" dirty="0"/>
              <a:t>2.  </a:t>
            </a:r>
            <a:r>
              <a:rPr lang="es-ES_tradnl" sz="1200" dirty="0" err="1"/>
              <a:t>Where</a:t>
            </a:r>
            <a:r>
              <a:rPr lang="es-ES_tradnl" sz="1200" dirty="0"/>
              <a:t> do </a:t>
            </a:r>
            <a:r>
              <a:rPr lang="es-ES_tradnl" sz="1200" dirty="0" err="1"/>
              <a:t>you</a:t>
            </a:r>
            <a:r>
              <a:rPr lang="es-ES_tradnl" sz="1200" dirty="0"/>
              <a:t> </a:t>
            </a:r>
            <a:r>
              <a:rPr lang="es-ES_tradnl" sz="1200" dirty="0" err="1"/>
              <a:t>go</a:t>
            </a:r>
            <a:r>
              <a:rPr lang="es-ES_tradnl" sz="1200" dirty="0"/>
              <a:t> </a:t>
            </a:r>
            <a:r>
              <a:rPr lang="es-ES_tradnl" sz="1200" dirty="0" err="1"/>
              <a:t>if</a:t>
            </a:r>
            <a:r>
              <a:rPr lang="es-ES_tradnl" sz="1200" dirty="0"/>
              <a:t> </a:t>
            </a:r>
            <a:r>
              <a:rPr lang="es-ES_tradnl" sz="1200" dirty="0" err="1"/>
              <a:t>you</a:t>
            </a:r>
            <a:r>
              <a:rPr lang="es-ES_tradnl" sz="1200" dirty="0"/>
              <a:t> </a:t>
            </a:r>
            <a:r>
              <a:rPr lang="es-ES_tradnl" sz="1200" dirty="0" err="1"/>
              <a:t>need</a:t>
            </a:r>
            <a:r>
              <a:rPr lang="es-ES_tradnl" sz="1200" dirty="0"/>
              <a:t> </a:t>
            </a:r>
            <a:r>
              <a:rPr lang="es-ES_tradnl" sz="1200" dirty="0" err="1"/>
              <a:t>to</a:t>
            </a:r>
            <a:r>
              <a:rPr lang="es-ES_tradnl" sz="1200" dirty="0"/>
              <a:t> </a:t>
            </a:r>
            <a:r>
              <a:rPr lang="es-ES_tradnl" sz="1200" dirty="0" err="1"/>
              <a:t>get</a:t>
            </a:r>
            <a:r>
              <a:rPr lang="es-ES_tradnl" sz="1200" dirty="0"/>
              <a:t> </a:t>
            </a:r>
            <a:r>
              <a:rPr lang="es-ES_tradnl" sz="1200" dirty="0" err="1"/>
              <a:t>make</a:t>
            </a:r>
            <a:r>
              <a:rPr lang="es-ES_tradnl" sz="1200" dirty="0"/>
              <a:t> up </a:t>
            </a:r>
            <a:r>
              <a:rPr lang="es-ES_tradnl" sz="1200" dirty="0" err="1"/>
              <a:t>work</a:t>
            </a:r>
            <a:r>
              <a:rPr lang="en-US" sz="1200" dirty="0"/>
              <a:t> from an excused absence?</a:t>
            </a:r>
          </a:p>
          <a:p>
            <a:pPr marL="909638" indent="-909638">
              <a:buAutoNum type="arabicPeriod" startAt="3"/>
            </a:pPr>
            <a:r>
              <a:rPr lang="en-US" sz="3900" dirty="0" smtClean="0"/>
              <a:t>Where </a:t>
            </a:r>
            <a:r>
              <a:rPr lang="en-US" sz="3900" dirty="0"/>
              <a:t>does the homework go, and when is it due</a:t>
            </a:r>
            <a:r>
              <a:rPr lang="en-US" sz="3900" dirty="0" smtClean="0"/>
              <a:t>?</a:t>
            </a:r>
            <a:endParaRPr lang="en-US" sz="3900" dirty="0"/>
          </a:p>
          <a:p>
            <a:r>
              <a:rPr lang="en-US" sz="3900" dirty="0" smtClean="0">
                <a:solidFill>
                  <a:srgbClr val="FF0000"/>
                </a:solidFill>
              </a:rPr>
              <a:t>		The homework tray next to the door, as soon as you enter.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3705721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0110"/>
            <a:ext cx="9144000" cy="1239693"/>
          </a:xfrm>
        </p:spPr>
        <p:txBody>
          <a:bodyPr>
            <a:normAutofit/>
          </a:bodyPr>
          <a:lstStyle/>
          <a:p>
            <a:r>
              <a:rPr lang="es-HN" b="1" dirty="0" smtClean="0"/>
              <a:t>Saludar</a:t>
            </a:r>
            <a:endParaRPr lang="en-US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2669" y="709609"/>
            <a:ext cx="8941331" cy="658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es-ES_tradnl" sz="3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</a:t>
            </a:r>
            <a:r>
              <a:rPr lang="es-ES_tradnl" sz="3200" b="1" dirty="0" smtClean="0"/>
              <a:t>  </a:t>
            </a:r>
            <a:r>
              <a:rPr lang="es-ES_tradnl" sz="3200" dirty="0"/>
              <a:t>Estudiantes van a poder saludar y despedirse.</a:t>
            </a:r>
            <a:r>
              <a:rPr lang="en-US" sz="3200" dirty="0"/>
              <a:t> </a:t>
            </a:r>
            <a:endParaRPr lang="en-US" sz="3200" dirty="0" smtClean="0"/>
          </a:p>
          <a:p>
            <a:pPr lvl="0">
              <a:spcBef>
                <a:spcPct val="20000"/>
              </a:spcBef>
              <a:defRPr/>
            </a:pPr>
            <a:r>
              <a:rPr lang="en-US" sz="1900" b="1" dirty="0" smtClean="0"/>
              <a:t>Standard Addressed</a:t>
            </a:r>
            <a:r>
              <a:rPr lang="en-US" sz="1900" dirty="0" smtClean="0"/>
              <a:t>: </a:t>
            </a:r>
          </a:p>
          <a:p>
            <a:r>
              <a:rPr lang="en-US" sz="1600" i="1" dirty="0"/>
              <a:t>1.1 In the target language, engage in conversations, provide and obtain information, express feelings and emotions, and exchange opinions</a:t>
            </a:r>
            <a:r>
              <a:rPr lang="en-US" sz="1600" i="1" dirty="0" smtClean="0"/>
              <a:t>.</a:t>
            </a:r>
            <a:endParaRPr lang="en-US" sz="1600" dirty="0"/>
          </a:p>
          <a:p>
            <a:r>
              <a:rPr lang="en-US" sz="1600" i="1" dirty="0"/>
              <a:t>4.1 Demonstrate understanding of the nature of language through comparisons of the language studied and their own</a:t>
            </a:r>
            <a:r>
              <a:rPr lang="en-US" sz="1600" i="1" dirty="0" smtClean="0"/>
              <a:t>.</a:t>
            </a:r>
          </a:p>
          <a:p>
            <a:r>
              <a:rPr lang="en-US" sz="1200" b="1" dirty="0" err="1" smtClean="0"/>
              <a:t>Calentamiento</a:t>
            </a:r>
            <a:r>
              <a:rPr lang="en-US" sz="1200" b="1" dirty="0" smtClean="0"/>
              <a:t>: (5 min)</a:t>
            </a:r>
          </a:p>
          <a:p>
            <a:pPr marL="909638" indent="-909638"/>
            <a:r>
              <a:rPr lang="es-ES_tradnl" sz="1200" dirty="0" smtClean="0"/>
              <a:t>1.  </a:t>
            </a:r>
            <a:r>
              <a:rPr lang="es-ES_tradnl" sz="1200" dirty="0" err="1"/>
              <a:t>When</a:t>
            </a:r>
            <a:r>
              <a:rPr lang="es-ES_tradnl" sz="1200" dirty="0"/>
              <a:t> do I </a:t>
            </a:r>
            <a:r>
              <a:rPr lang="es-ES_tradnl" sz="1200" dirty="0" err="1"/>
              <a:t>collect</a:t>
            </a:r>
            <a:r>
              <a:rPr lang="es-ES_tradnl" sz="1200" dirty="0"/>
              <a:t> </a:t>
            </a:r>
            <a:r>
              <a:rPr lang="es-ES_tradnl" sz="1200" dirty="0" err="1"/>
              <a:t>the</a:t>
            </a:r>
            <a:r>
              <a:rPr lang="es-ES_tradnl" sz="1200" dirty="0"/>
              <a:t> calentamiento?</a:t>
            </a:r>
            <a:endParaRPr lang="en-US" sz="1200" dirty="0"/>
          </a:p>
          <a:p>
            <a:pPr marL="909638" indent="-909638"/>
            <a:r>
              <a:rPr lang="es-ES_tradnl" sz="1200" dirty="0"/>
              <a:t>2.  </a:t>
            </a:r>
            <a:r>
              <a:rPr lang="es-ES_tradnl" sz="1200" dirty="0" err="1"/>
              <a:t>Where</a:t>
            </a:r>
            <a:r>
              <a:rPr lang="es-ES_tradnl" sz="1200" dirty="0"/>
              <a:t> do </a:t>
            </a:r>
            <a:r>
              <a:rPr lang="es-ES_tradnl" sz="1200" dirty="0" err="1"/>
              <a:t>you</a:t>
            </a:r>
            <a:r>
              <a:rPr lang="es-ES_tradnl" sz="1200" dirty="0"/>
              <a:t> </a:t>
            </a:r>
            <a:r>
              <a:rPr lang="es-ES_tradnl" sz="1200" dirty="0" err="1"/>
              <a:t>go</a:t>
            </a:r>
            <a:r>
              <a:rPr lang="es-ES_tradnl" sz="1200" dirty="0"/>
              <a:t> </a:t>
            </a:r>
            <a:r>
              <a:rPr lang="es-ES_tradnl" sz="1200" dirty="0" err="1"/>
              <a:t>if</a:t>
            </a:r>
            <a:r>
              <a:rPr lang="es-ES_tradnl" sz="1200" dirty="0"/>
              <a:t> </a:t>
            </a:r>
            <a:r>
              <a:rPr lang="es-ES_tradnl" sz="1200" dirty="0" err="1"/>
              <a:t>you</a:t>
            </a:r>
            <a:r>
              <a:rPr lang="es-ES_tradnl" sz="1200" dirty="0"/>
              <a:t> </a:t>
            </a:r>
            <a:r>
              <a:rPr lang="es-ES_tradnl" sz="1200" dirty="0" err="1"/>
              <a:t>need</a:t>
            </a:r>
            <a:r>
              <a:rPr lang="es-ES_tradnl" sz="1200" dirty="0"/>
              <a:t> </a:t>
            </a:r>
            <a:r>
              <a:rPr lang="es-ES_tradnl" sz="1200" dirty="0" err="1"/>
              <a:t>to</a:t>
            </a:r>
            <a:r>
              <a:rPr lang="es-ES_tradnl" sz="1200" dirty="0"/>
              <a:t> </a:t>
            </a:r>
            <a:r>
              <a:rPr lang="es-ES_tradnl" sz="1200" dirty="0" err="1"/>
              <a:t>get</a:t>
            </a:r>
            <a:r>
              <a:rPr lang="es-ES_tradnl" sz="1200" dirty="0"/>
              <a:t> </a:t>
            </a:r>
            <a:r>
              <a:rPr lang="es-ES_tradnl" sz="1200" dirty="0" err="1"/>
              <a:t>make</a:t>
            </a:r>
            <a:r>
              <a:rPr lang="es-ES_tradnl" sz="1200" dirty="0"/>
              <a:t> up </a:t>
            </a:r>
            <a:r>
              <a:rPr lang="es-ES_tradnl" sz="1200" dirty="0" err="1"/>
              <a:t>work</a:t>
            </a:r>
            <a:r>
              <a:rPr lang="en-US" sz="1200" dirty="0"/>
              <a:t> from an excused absence?</a:t>
            </a:r>
          </a:p>
          <a:p>
            <a:pPr marL="909638" indent="-909638">
              <a:buAutoNum type="arabicPeriod" startAt="3"/>
            </a:pPr>
            <a:r>
              <a:rPr lang="en-US" sz="1200" dirty="0" smtClean="0"/>
              <a:t>Where </a:t>
            </a:r>
            <a:r>
              <a:rPr lang="en-US" sz="1200" dirty="0"/>
              <a:t>does the homework go, and when is it due?</a:t>
            </a:r>
          </a:p>
          <a:p>
            <a:pPr marL="909638" indent="-909638">
              <a:buAutoNum type="arabicPeriod" startAt="3"/>
            </a:pPr>
            <a:r>
              <a:rPr lang="en-US" sz="3900" dirty="0" smtClean="0"/>
              <a:t>When </a:t>
            </a:r>
            <a:r>
              <a:rPr lang="en-US" sz="3900" dirty="0"/>
              <a:t>is our first quiz</a:t>
            </a:r>
            <a:r>
              <a:rPr lang="en-US" sz="3900" dirty="0" smtClean="0"/>
              <a:t>?</a:t>
            </a:r>
            <a:endParaRPr lang="en-US" sz="3900" dirty="0"/>
          </a:p>
          <a:p>
            <a:r>
              <a:rPr lang="en-US" sz="3900" dirty="0" smtClean="0">
                <a:solidFill>
                  <a:srgbClr val="FF0000"/>
                </a:solidFill>
              </a:rPr>
              <a:t>		</a:t>
            </a:r>
            <a:r>
              <a:rPr lang="en-US" sz="3900" dirty="0" smtClean="0">
                <a:solidFill>
                  <a:srgbClr val="FF0000"/>
                </a:solidFill>
              </a:rPr>
              <a:t>21</a:t>
            </a:r>
            <a:r>
              <a:rPr lang="en-US" sz="3900" dirty="0" smtClean="0">
                <a:solidFill>
                  <a:srgbClr val="FF0000"/>
                </a:solidFill>
              </a:rPr>
              <a:t> </a:t>
            </a:r>
            <a:r>
              <a:rPr lang="en-US" sz="3900" dirty="0" smtClean="0">
                <a:solidFill>
                  <a:srgbClr val="FF0000"/>
                </a:solidFill>
              </a:rPr>
              <a:t>August (next Friday)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3705721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8803"/>
            <a:ext cx="9144000" cy="1143000"/>
          </a:xfrm>
        </p:spPr>
        <p:txBody>
          <a:bodyPr/>
          <a:lstStyle/>
          <a:p>
            <a:r>
              <a:rPr lang="en-US" b="1" dirty="0" smtClean="0"/>
              <a:t>Why study a foreign language?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8629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hy learning language matters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0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3031"/>
            <a:ext cx="8229600" cy="1143000"/>
          </a:xfrm>
        </p:spPr>
        <p:txBody>
          <a:bodyPr/>
          <a:lstStyle/>
          <a:p>
            <a:r>
              <a:rPr lang="en-US" b="1" dirty="0" smtClean="0"/>
              <a:t>Why study a foreign language?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328042" y="645393"/>
            <a:ext cx="8358758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b="1" dirty="0">
                <a:hlinkClick r:id="rId2"/>
              </a:rPr>
              <a:t>You'll get paid more</a:t>
            </a:r>
            <a:r>
              <a:rPr lang="en-US" sz="3600" dirty="0"/>
              <a:t>: With such a vital and profit-producing skill, you can command a higher salary</a:t>
            </a:r>
            <a:r>
              <a:rPr lang="en-US" sz="3600" dirty="0" smtClean="0"/>
              <a:t>.</a:t>
            </a:r>
          </a:p>
          <a:p>
            <a:pPr marL="571500" indent="-571500">
              <a:buFont typeface="Arial"/>
              <a:buChar char="•"/>
            </a:pPr>
            <a:r>
              <a:rPr lang="en-US" sz="3600" b="1" dirty="0">
                <a:hlinkClick r:id="rId3"/>
              </a:rPr>
              <a:t>Gain independence</a:t>
            </a:r>
            <a:r>
              <a:rPr lang="en-US" sz="3600" dirty="0"/>
              <a:t>: You'll feel more confident and self-sufficient if you can speak more than one language</a:t>
            </a:r>
            <a:r>
              <a:rPr lang="en-US" sz="3600" dirty="0" smtClean="0"/>
              <a:t>.</a:t>
            </a:r>
          </a:p>
          <a:p>
            <a:pPr marL="571500" indent="-571500">
              <a:buFont typeface="Arial"/>
              <a:buChar char="•"/>
            </a:pPr>
            <a:r>
              <a:rPr lang="en-US" sz="3600" b="1" dirty="0">
                <a:hlinkClick r:id="rId4"/>
              </a:rPr>
              <a:t>Improve memory</a:t>
            </a:r>
            <a:r>
              <a:rPr lang="en-US" sz="3600" dirty="0"/>
              <a:t>: Learning a language helps improve memory</a:t>
            </a:r>
            <a:r>
              <a:rPr lang="en-US" sz="3600" dirty="0" smtClean="0"/>
              <a:t>.</a:t>
            </a:r>
          </a:p>
          <a:p>
            <a:pPr marL="571500" indent="-571500">
              <a:buFont typeface="Arial"/>
              <a:buChar char="•"/>
            </a:pPr>
            <a:r>
              <a:rPr lang="en-US" sz="3600" b="1" dirty="0">
                <a:hlinkClick r:id="rId5"/>
              </a:rPr>
              <a:t>Improves your reading skills</a:t>
            </a:r>
            <a:r>
              <a:rPr lang="en-US" sz="3600" dirty="0"/>
              <a:t>: Studying a language can help you get more out of your own reading, too.</a:t>
            </a:r>
          </a:p>
        </p:txBody>
      </p:sp>
    </p:spTree>
    <p:extLst>
      <p:ext uri="{BB962C8B-B14F-4D97-AF65-F5344CB8AC3E}">
        <p14:creationId xmlns:p14="http://schemas.microsoft.com/office/powerpoint/2010/main" val="3796155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3031"/>
            <a:ext cx="8229600" cy="1143000"/>
          </a:xfrm>
        </p:spPr>
        <p:txBody>
          <a:bodyPr/>
          <a:lstStyle/>
          <a:p>
            <a:r>
              <a:rPr lang="en-US" b="1" dirty="0" smtClean="0"/>
              <a:t>Why study a foreign language?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328042" y="645393"/>
            <a:ext cx="8358758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b="1" dirty="0">
                <a:hlinkClick r:id="rId2"/>
              </a:rPr>
              <a:t>Make new friends</a:t>
            </a:r>
            <a:r>
              <a:rPr lang="en-US" sz="3600" dirty="0" smtClean="0"/>
              <a:t>: Spanish is the 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most spoken language worldwide.  If you know both English and Spanish, you almost double the number of people you can chat with.</a:t>
            </a:r>
          </a:p>
          <a:p>
            <a:pPr marL="571500" indent="-571500">
              <a:buFont typeface="Arial"/>
              <a:buChar char="•"/>
            </a:pPr>
            <a:r>
              <a:rPr lang="en-US" sz="3600" b="1" dirty="0">
                <a:hlinkClick r:id="rId2"/>
              </a:rPr>
              <a:t>Understand your own culture</a:t>
            </a:r>
            <a:r>
              <a:rPr lang="en-US" sz="3600" dirty="0"/>
              <a:t>: You'll draw connections and comparisons between your culture and </a:t>
            </a:r>
            <a:r>
              <a:rPr lang="en-US" sz="3600" dirty="0" smtClean="0"/>
              <a:t>other cultures, so you’ll know yourself better.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0584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42384</TotalTime>
  <Words>875</Words>
  <Application>Microsoft Macintosh PowerPoint</Application>
  <PresentationFormat>On-screen Show (4:3)</PresentationFormat>
  <Paragraphs>118</Paragraphs>
  <Slides>20</Slides>
  <Notes>5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Saludar</vt:lpstr>
      <vt:lpstr>Saludar</vt:lpstr>
      <vt:lpstr>Saludar</vt:lpstr>
      <vt:lpstr>Saludar</vt:lpstr>
      <vt:lpstr>Saludar</vt:lpstr>
      <vt:lpstr>Why study a foreign language?</vt:lpstr>
      <vt:lpstr>PowerPoint Presentation</vt:lpstr>
      <vt:lpstr>Why study a foreign language?</vt:lpstr>
      <vt:lpstr>Why study a foreign language?</vt:lpstr>
      <vt:lpstr>Why study a foreign language?</vt:lpstr>
      <vt:lpstr>Why study a foreign language?</vt:lpstr>
      <vt:lpstr>Meeting People</vt:lpstr>
      <vt:lpstr>Meeting People</vt:lpstr>
      <vt:lpstr>Meeting People</vt:lpstr>
      <vt:lpstr>Meeting People</vt:lpstr>
      <vt:lpstr>Meeting People</vt:lpstr>
      <vt:lpstr>Meeting People</vt:lpstr>
      <vt:lpstr>Introducing People</vt:lpstr>
      <vt:lpstr>PowerPoint Presentation</vt:lpstr>
      <vt:lpstr>PowerPoint Presentation</vt:lpstr>
    </vt:vector>
  </TitlesOfParts>
  <Company>Shelby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Trevor Gore</dc:creator>
  <cp:lastModifiedBy>`yq</cp:lastModifiedBy>
  <cp:revision>252</cp:revision>
  <dcterms:created xsi:type="dcterms:W3CDTF">2011-09-23T10:11:03Z</dcterms:created>
  <dcterms:modified xsi:type="dcterms:W3CDTF">2015-08-11T13:21:28Z</dcterms:modified>
</cp:coreProperties>
</file>