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412" r:id="rId3"/>
    <p:sldId id="403" r:id="rId4"/>
    <p:sldId id="404" r:id="rId5"/>
    <p:sldId id="405" r:id="rId6"/>
    <p:sldId id="409" r:id="rId7"/>
    <p:sldId id="410" r:id="rId8"/>
    <p:sldId id="411" r:id="rId9"/>
    <p:sldId id="373" r:id="rId10"/>
    <p:sldId id="363" r:id="rId11"/>
    <p:sldId id="388" r:id="rId12"/>
    <p:sldId id="406" r:id="rId13"/>
    <p:sldId id="407" r:id="rId14"/>
    <p:sldId id="408" r:id="rId15"/>
    <p:sldId id="35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1" d="100"/>
          <a:sy n="31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/>
              <a:t>Click to edit Master text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0E0DF7F-6DB3-AD4F-B4AF-53956B78E758}" type="slidenum">
              <a:rPr lang="en-US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0E0DF7F-6DB3-AD4F-B4AF-53956B78E758}" type="slidenum">
              <a:rPr lang="en-US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0E0DF7F-6DB3-AD4F-B4AF-53956B78E758}" type="slidenum">
              <a:rPr lang="en-US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2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228BDC-9DB4-EE40-8675-344E5F584A0A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Estudiantes van a saber conjugar verbos regulares de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, y de –ir en el pretérito.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¿Con quién hablaste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¿La semana pasada, enseñó la clase tu maestro?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¿Dónde estudiaron tus amigos antes del último examen?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03200" y="981579"/>
            <a:ext cx="8940800" cy="104867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4000" b="1" dirty="0">
                <a:latin typeface="+mn-lt"/>
                <a:ea typeface="+mn-ea"/>
                <a:cs typeface="+mn-cs"/>
              </a:rPr>
              <a:t>–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4000" b="1" dirty="0">
                <a:latin typeface="+mn-lt"/>
                <a:ea typeface="+mn-ea"/>
                <a:cs typeface="+mn-cs"/>
              </a:rPr>
              <a:t> and –ir 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verb</a:t>
            </a:r>
            <a:r>
              <a:rPr lang="es-ES_tradnl" sz="40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endings</a:t>
            </a:r>
            <a:r>
              <a:rPr lang="es-ES_tradnl" sz="4000" b="1" dirty="0">
                <a:latin typeface="+mn-lt"/>
                <a:ea typeface="+mn-ea"/>
                <a:cs typeface="+mn-cs"/>
              </a:rPr>
              <a:t> (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they’re</a:t>
            </a:r>
            <a:r>
              <a:rPr lang="es-ES_tradnl" sz="40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identical</a:t>
            </a:r>
            <a:r>
              <a:rPr lang="es-ES_tradnl" sz="4000" b="1" dirty="0">
                <a:latin typeface="+mn-lt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67278"/>
              </p:ext>
            </p:extLst>
          </p:nvPr>
        </p:nvGraphicFramePr>
        <p:xfrm>
          <a:off x="1802196" y="1717142"/>
          <a:ext cx="4960331" cy="20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7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í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imos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iste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isteis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088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ió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</a:rPr>
                        <a:t>ieron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0" y="-279400"/>
            <a:ext cx="9144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</p:spTree>
    <p:extLst>
      <p:ext uri="{BB962C8B-B14F-4D97-AF65-F5344CB8AC3E}">
        <p14:creationId xmlns:p14="http://schemas.microsoft.com/office/powerpoint/2010/main" val="150189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your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whiteboard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, 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blanks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916699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/>
              <a:t>Dr. Oppenheimer________(</a:t>
            </a:r>
            <a:r>
              <a:rPr lang="en-US" sz="3200" dirty="0" err="1"/>
              <a:t>comprar</a:t>
            </a:r>
            <a:r>
              <a:rPr lang="en-US" sz="3200" dirty="0"/>
              <a:t>) </a:t>
            </a:r>
            <a:r>
              <a:rPr lang="en-US" sz="3200" dirty="0" err="1"/>
              <a:t>uranio</a:t>
            </a:r>
            <a:r>
              <a:rPr lang="en-US" sz="3200" dirty="0"/>
              <a:t> y ______ (vender) </a:t>
            </a:r>
            <a:r>
              <a:rPr lang="en-US" sz="3200" dirty="0" err="1"/>
              <a:t>plomo</a:t>
            </a:r>
            <a:r>
              <a:rPr lang="en-US" sz="3200" dirty="0"/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/>
              <a:t>Yo</a:t>
            </a:r>
            <a:r>
              <a:rPr lang="en-US" sz="3200" dirty="0"/>
              <a:t> no ___________ (</a:t>
            </a:r>
            <a:r>
              <a:rPr lang="en-US" sz="3200" dirty="0" err="1"/>
              <a:t>escribir</a:t>
            </a:r>
            <a:r>
              <a:rPr lang="en-US" sz="3200" dirty="0"/>
              <a:t>) </a:t>
            </a:r>
            <a:r>
              <a:rPr lang="en-US" sz="3200" dirty="0" err="1"/>
              <a:t>libros</a:t>
            </a:r>
            <a:r>
              <a:rPr lang="en-US" sz="3200" dirty="0"/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Tú ___________ (compartir) dinero con el Sr. Gore.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/>
              <a:t>Nosotros</a:t>
            </a:r>
            <a:r>
              <a:rPr lang="en-US" sz="3200" dirty="0"/>
              <a:t> _________ ( </a:t>
            </a:r>
            <a:r>
              <a:rPr lang="en-US" sz="3200" dirty="0" err="1"/>
              <a:t>beber</a:t>
            </a:r>
            <a:r>
              <a:rPr lang="en-US" sz="3200" dirty="0"/>
              <a:t>) </a:t>
            </a:r>
            <a:r>
              <a:rPr lang="en-US" sz="3200" dirty="0" err="1"/>
              <a:t>refrescos</a:t>
            </a:r>
            <a:r>
              <a:rPr lang="en-US" sz="3200" dirty="0"/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Tenemos comida.  La _____________.  (compartir)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/>
              <a:t>Bubba no ___________ (</a:t>
            </a:r>
            <a:r>
              <a:rPr lang="en-US" sz="3200" dirty="0" err="1"/>
              <a:t>matricular</a:t>
            </a:r>
            <a:r>
              <a:rPr lang="en-US" sz="3200" dirty="0"/>
              <a:t>) en Harvard.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Tú __________ (escribir) la respuesta.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Yolanda y yo _________ (escribir) la carta.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5600" y="1838318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vendió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0587" y="2456439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escribí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06971" y="3040639"/>
            <a:ext cx="24209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compartiste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0589" y="3641725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bebimos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6617" y="4130722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compartimos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66792" y="4715498"/>
            <a:ext cx="235628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matriculó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06972" y="5368342"/>
            <a:ext cx="196054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escribiste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57402" y="5953118"/>
            <a:ext cx="196567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escribimos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27910" y="1305835"/>
            <a:ext cx="179183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</a:rPr>
              <a:t>compró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On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your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whiteboard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complete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the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blanks</a:t>
            </a:r>
            <a:endParaRPr lang="es-ES_tradnl" sz="3200" b="1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3200" y="1373188"/>
            <a:ext cx="9069099" cy="6229174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	_________ </a:t>
            </a:r>
            <a:r>
              <a:rPr lang="en-US" sz="3200" dirty="0">
                <a:solidFill>
                  <a:prstClr val="black"/>
                </a:solidFill>
              </a:rPr>
              <a:t>H</a:t>
            </a: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amlet? (</a:t>
            </a:r>
            <a:r>
              <a:rPr lang="en-US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vivir</a:t>
            </a: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Miguel y yo _____________ fruta. (comer)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Cervantes ____________ el español. (comprender)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Los estudiantes ______________ mucho en sus clases. (aprender)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¿ ____________ tú en español? (escribir)</a:t>
            </a:r>
            <a:endParaRPr lang="es-ES_tradnl" sz="3200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3200" dirty="0">
                <a:solidFill>
                  <a:prstClr val="black"/>
                </a:solidFill>
              </a:rPr>
              <a:t>Me _______ (</a:t>
            </a:r>
            <a:r>
              <a:rPr lang="pt-BR" sz="3200" dirty="0" err="1">
                <a:solidFill>
                  <a:prstClr val="black"/>
                </a:solidFill>
              </a:rPr>
              <a:t>gustar</a:t>
            </a:r>
            <a:r>
              <a:rPr lang="pt-BR" sz="3200" dirty="0">
                <a:solidFill>
                  <a:prstClr val="black"/>
                </a:solidFill>
              </a:rPr>
              <a:t>)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las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canci</a:t>
            </a:r>
            <a:r>
              <a:rPr lang="pt-BR" sz="3200" dirty="0" err="1">
                <a:solidFill>
                  <a:prstClr val="black"/>
                </a:solidFill>
              </a:rPr>
              <a:t>ones</a:t>
            </a:r>
            <a:r>
              <a:rPr lang="pt-BR" sz="3200" dirty="0">
                <a:solidFill>
                  <a:prstClr val="black"/>
                </a:solidFill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de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My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Chemical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Romance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la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primera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vez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las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_________ (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escuch</a:t>
            </a:r>
            <a:r>
              <a:rPr lang="pt-BR" sz="3200" dirty="0" err="1">
                <a:solidFill>
                  <a:prstClr val="black"/>
                </a:solidFill>
              </a:rPr>
              <a:t>ar</a:t>
            </a:r>
            <a:r>
              <a:rPr lang="pt-BR" sz="3200" dirty="0">
                <a:solidFill>
                  <a:prstClr val="black"/>
                </a:solidFill>
              </a:rPr>
              <a:t>)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Yo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___________ 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agua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ayer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. (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beber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68501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vivió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3998" y="1890611"/>
            <a:ext cx="189200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comimos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3359" y="2491321"/>
            <a:ext cx="24209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solidFill>
                  <a:srgbClr val="FF0000"/>
                </a:solidFill>
              </a:rPr>
              <a:t>comprendió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67611" y="3055938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aprendieron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92982" y="4181036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Escribiste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9900" y="4738259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solidFill>
                  <a:srgbClr val="FF0000"/>
                </a:solidFill>
              </a:rPr>
              <a:t>gustaron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6608" y="5661310"/>
            <a:ext cx="164378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bebí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77498" y="5228934"/>
            <a:ext cx="20418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eschuché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6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On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your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whiteboard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complete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the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blanks</a:t>
            </a:r>
            <a:endParaRPr lang="es-ES_tradnl" sz="3200" b="1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3200" y="1373188"/>
            <a:ext cx="9069099" cy="6229174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¿_________ Zach y Janice en el </a:t>
            </a:r>
            <a:r>
              <a:rPr lang="en-US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gimnasio</a:t>
            </a: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? (</a:t>
            </a:r>
            <a:r>
              <a:rPr lang="en-US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correr</a:t>
            </a:r>
            <a:r>
              <a:rPr lang="en-US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Nosotros ________  la tienda. (abrir = </a:t>
            </a:r>
            <a:r>
              <a:rPr lang="es-ES_tradnl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es-ES_tradnl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open)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Yo _________ una pizza. (comprar)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Yo ______________ todos los apuntes de la clase. (escribir)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Yo ______ muy rápido. (correr)</a:t>
            </a:r>
            <a:endParaRPr lang="es-ES_tradnl" sz="3200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  <a:p>
            <a:pPr defTabSz="457200">
              <a:spcBef>
                <a:spcPct val="20000"/>
              </a:spcBef>
              <a:defRPr/>
            </a:pP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Vinny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32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Vicki</a:t>
            </a:r>
            <a:r>
              <a:rPr lang="pt-BR" sz="3200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 _____________ cereal. (compartir)</a:t>
            </a:r>
            <a:endParaRPr lang="en-US" sz="3200" dirty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Tú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________ (</a:t>
            </a:r>
            <a:r>
              <a:rPr lang="en-US" sz="3200" dirty="0" err="1">
                <a:solidFill>
                  <a:prstClr val="black"/>
                </a:solidFill>
              </a:rPr>
              <a:t>beber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un Red Bull y 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ahora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no ________ (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poder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dormir</a:t>
            </a:r>
            <a:r>
              <a:rPr lang="en-US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5986" y="1306411"/>
            <a:ext cx="176977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Corrieron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7995" y="1890611"/>
            <a:ext cx="189200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abrimos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0935" y="2455863"/>
            <a:ext cx="19394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compré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60949" y="3118143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escribí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7612" y="4153483"/>
            <a:ext cx="11337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corrí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87408" y="4738259"/>
            <a:ext cx="247888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compartieron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0935" y="5323035"/>
            <a:ext cx="164378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bebiste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3010" y="5764927"/>
            <a:ext cx="170842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puedes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On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your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whiteboard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, complete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the</a:t>
            </a:r>
            <a:r>
              <a:rPr lang="es-ES_tradnl" sz="3200" b="1" dirty="0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s-ES_tradnl" sz="3200" b="1" dirty="0" err="1">
                <a:solidFill>
                  <a:prstClr val="black"/>
                </a:solidFill>
                <a:latin typeface="Calibri"/>
                <a:ea typeface="ＭＳ Ｐゴシック" charset="0"/>
                <a:cs typeface="ＭＳ Ｐゴシック" charset="0"/>
              </a:rPr>
              <a:t>blanks</a:t>
            </a:r>
            <a:endParaRPr lang="es-ES_tradnl" sz="3200" b="1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3200" y="1373188"/>
            <a:ext cx="9069099" cy="6229174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Yo _________ mi número de teléfono (escribir)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Ella ________  el carro. (conducir)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La pizza _____ los empleados de Papa </a:t>
            </a:r>
            <a:r>
              <a:rPr lang="es-ES_tradnl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John’s</a:t>
            </a: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cuando se dio cuenta de lo que pasó a sus hermanas. (matar)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Mi maestro nos __________ si entendemos el pretérito. (preguntar)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Tú y tú __________ </a:t>
            </a:r>
            <a:r>
              <a:rPr lang="es-ES_tradnl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Sprite</a:t>
            </a: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. (vender)</a:t>
            </a:r>
            <a:endParaRPr lang="es-ES_tradnl" sz="3200" dirty="0">
              <a:solidFill>
                <a:prstClr val="black"/>
              </a:solidFill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Ariana Grande ______ (cantar) para mi fiesta </a:t>
            </a:r>
            <a:r>
              <a:rPr lang="es-ES_tradnl" sz="3200" dirty="0">
                <a:solidFill>
                  <a:prstClr val="black"/>
                </a:solidFill>
              </a:rPr>
              <a:t>de cumpleaños—es </a:t>
            </a: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decir, yo ________ (hallar) una canción de ella por </a:t>
            </a:r>
            <a:r>
              <a:rPr lang="es-ES_tradnl" sz="3200" dirty="0" err="1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Spotify</a:t>
            </a:r>
            <a:r>
              <a:rPr lang="es-ES_tradnl" sz="32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60949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escribí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7612" y="1871663"/>
            <a:ext cx="189200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condució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26309" y="2458989"/>
            <a:ext cx="119330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mató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1984" y="3532833"/>
            <a:ext cx="2009984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preguntó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56599" y="4616830"/>
            <a:ext cx="213659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vendieron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19618" y="5201606"/>
            <a:ext cx="13683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cantó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9560" y="5648444"/>
            <a:ext cx="170103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</a:rPr>
              <a:t>hallé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Estudiantes van a saber conjugar verbos regulares de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, y de –ir en el pretérito.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i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i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i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i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i="1" dirty="0">
                <a:latin typeface="+mn-lt"/>
                <a:ea typeface="+mn-ea"/>
                <a:cs typeface="+mn-cs"/>
              </a:rPr>
              <a:t>               do page 96 </a:t>
            </a:r>
            <a:r>
              <a:rPr lang="es-ES_tradnl" sz="3600" i="1" dirty="0" err="1">
                <a:latin typeface="+mn-lt"/>
                <a:ea typeface="+mn-ea"/>
                <a:cs typeface="+mn-cs"/>
              </a:rPr>
              <a:t>excercise</a:t>
            </a:r>
            <a:r>
              <a:rPr lang="es-ES_tradnl" sz="3600" i="1" dirty="0">
                <a:latin typeface="+mn-lt"/>
                <a:ea typeface="+mn-ea"/>
                <a:cs typeface="+mn-cs"/>
              </a:rPr>
              <a:t> 5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i="1" dirty="0">
                <a:latin typeface="+mn-lt"/>
                <a:ea typeface="+mn-ea"/>
                <a:cs typeface="+mn-cs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i="1" dirty="0">
                <a:latin typeface="+mn-lt"/>
                <a:ea typeface="+mn-ea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1103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Estudiantes van a saber conjugar verbos regulares de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, y de –ir en el pretérito.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¿Con quién hablaste ayer?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	</a:t>
            </a: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Ejemplos: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Hablé con mis amigos.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Hablé con mis padres.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Hablé con tu madre.</a:t>
            </a:r>
          </a:p>
        </p:txBody>
      </p:sp>
    </p:spTree>
    <p:extLst>
      <p:ext uri="{BB962C8B-B14F-4D97-AF65-F5344CB8AC3E}">
        <p14:creationId xmlns:p14="http://schemas.microsoft.com/office/powerpoint/2010/main" val="30248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Estudiantes van a saber conjugar verbos regulares de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, y de –ir en el pretérito.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>
                <a:latin typeface="+mn-lt"/>
                <a:ea typeface="+mn-ea"/>
                <a:cs typeface="+mn-cs"/>
              </a:rPr>
              <a:t>¿Con quién hablaste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¿La semana pasada, enseñó la clase tu maestro?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	</a:t>
            </a: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Sí, la enseñó muy bien.</a:t>
            </a:r>
          </a:p>
        </p:txBody>
      </p:sp>
    </p:spTree>
    <p:extLst>
      <p:ext uri="{BB962C8B-B14F-4D97-AF65-F5344CB8AC3E}">
        <p14:creationId xmlns:p14="http://schemas.microsoft.com/office/powerpoint/2010/main" val="7279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Estudiantes van a saber conjugar verbos regulares de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, y de –ir en el pretérito.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>
                <a:latin typeface="+mn-lt"/>
                <a:ea typeface="+mn-ea"/>
                <a:cs typeface="+mn-cs"/>
              </a:rPr>
              <a:t>¿Con quién hablaste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>
                <a:latin typeface="+mn-lt"/>
                <a:ea typeface="+mn-ea"/>
                <a:cs typeface="+mn-cs"/>
              </a:rPr>
              <a:t>¿La semana pasada, enseñó la clase tu maestro?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¿Dónde estudiaron tus amigos antes del último examen?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	</a:t>
            </a: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Ejemplos: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Estudiaron en la casa.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Estudiaron en la clase antes de ésta.</a:t>
            </a:r>
          </a:p>
        </p:txBody>
      </p:sp>
    </p:spTree>
    <p:extLst>
      <p:ext uri="{BB962C8B-B14F-4D97-AF65-F5344CB8AC3E}">
        <p14:creationId xmlns:p14="http://schemas.microsoft.com/office/powerpoint/2010/main" val="154618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t sure if pop qui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79" y="44161"/>
            <a:ext cx="6813839" cy="68138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146" y="4311715"/>
            <a:ext cx="2797695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(It’s a book check)</a:t>
            </a:r>
          </a:p>
        </p:txBody>
      </p:sp>
    </p:spTree>
    <p:extLst>
      <p:ext uri="{BB962C8B-B14F-4D97-AF65-F5344CB8AC3E}">
        <p14:creationId xmlns:p14="http://schemas.microsoft.com/office/powerpoint/2010/main" val="376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 if I told you there's a qui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15" y="0"/>
            <a:ext cx="6865330" cy="686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700"/>
            <a:ext cx="9144000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183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>
                <a:latin typeface="Calibri" charset="0"/>
              </a:rPr>
              <a:t>Verbos de –ER y de -IR en Pretérito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2"/>
            <a:ext cx="8940800" cy="60975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What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is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preterite tense?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It’s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>
                <a:latin typeface="+mn-lt"/>
                <a:ea typeface="+mn-ea"/>
                <a:cs typeface="+mn-cs"/>
              </a:rPr>
              <a:t> simple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past</a:t>
            </a:r>
            <a:r>
              <a:rPr lang="es-ES_tradnl" sz="3200" dirty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>
                <a:latin typeface="+mn-lt"/>
                <a:ea typeface="+mn-ea"/>
                <a:cs typeface="+mn-cs"/>
              </a:rPr>
              <a:t> English   -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ed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endings</a:t>
            </a:r>
            <a:endParaRPr lang="es-ES_tradnl" sz="32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-ER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verbs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=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verbs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end</a:t>
            </a:r>
            <a:r>
              <a:rPr lang="es-ES_tradnl" sz="3200" dirty="0">
                <a:latin typeface="+mn-lt"/>
                <a:ea typeface="+mn-ea"/>
                <a:cs typeface="+mn-cs"/>
              </a:rPr>
              <a:t> in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br>
              <a:rPr lang="es-ES_tradnl" sz="3200" dirty="0">
                <a:latin typeface="+mn-lt"/>
                <a:ea typeface="+mn-ea"/>
                <a:cs typeface="+mn-cs"/>
              </a:rPr>
            </a:br>
            <a:r>
              <a:rPr lang="es-ES_tradnl" sz="3200" dirty="0">
                <a:latin typeface="+mn-lt"/>
                <a:ea typeface="+mn-ea"/>
                <a:cs typeface="+mn-cs"/>
              </a:rPr>
              <a:t>			</a:t>
            </a:r>
            <a:r>
              <a:rPr lang="es-ES_tradnl" sz="3200" u="sng" dirty="0" err="1">
                <a:latin typeface="+mn-lt"/>
                <a:ea typeface="+mn-ea"/>
                <a:cs typeface="+mn-cs"/>
              </a:rPr>
              <a:t>Examples</a:t>
            </a:r>
            <a:r>
              <a:rPr lang="es-ES_tradnl" sz="3200" dirty="0">
                <a:latin typeface="+mn-lt"/>
                <a:ea typeface="+mn-ea"/>
                <a:cs typeface="+mn-cs"/>
              </a:rPr>
              <a:t>: comer, beber, correr,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etc</a:t>
            </a:r>
            <a:r>
              <a:rPr lang="es-ES_tradnl" sz="3200" dirty="0">
                <a:latin typeface="+mn-lt"/>
                <a:ea typeface="+mn-ea"/>
                <a:cs typeface="+mn-cs"/>
              </a:rPr>
              <a:t> 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-IR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verbs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>
                <a:latin typeface="+mn-lt"/>
                <a:ea typeface="+mn-ea"/>
                <a:cs typeface="+mn-cs"/>
              </a:rPr>
              <a:t>=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verbs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end</a:t>
            </a:r>
            <a:r>
              <a:rPr lang="es-ES_tradnl" sz="3200" dirty="0">
                <a:latin typeface="+mn-lt"/>
                <a:ea typeface="+mn-ea"/>
                <a:cs typeface="+mn-cs"/>
              </a:rPr>
              <a:t> in –ir</a:t>
            </a:r>
            <a:br>
              <a:rPr lang="es-ES_tradnl" sz="3200" dirty="0">
                <a:latin typeface="+mn-lt"/>
                <a:ea typeface="+mn-ea"/>
                <a:cs typeface="+mn-cs"/>
              </a:rPr>
            </a:br>
            <a:r>
              <a:rPr lang="es-ES_tradnl" sz="3200" dirty="0">
                <a:latin typeface="+mn-lt"/>
                <a:ea typeface="+mn-ea"/>
                <a:cs typeface="+mn-cs"/>
              </a:rPr>
              <a:t>			</a:t>
            </a:r>
            <a:r>
              <a:rPr lang="es-ES_tradnl" sz="3200" u="sng" dirty="0" err="1">
                <a:latin typeface="+mn-lt"/>
                <a:ea typeface="+mn-ea"/>
                <a:cs typeface="+mn-cs"/>
              </a:rPr>
              <a:t>Examples</a:t>
            </a:r>
            <a:r>
              <a:rPr lang="es-ES_tradnl" sz="3200" dirty="0">
                <a:latin typeface="+mn-lt"/>
                <a:ea typeface="+mn-ea"/>
                <a:cs typeface="+mn-cs"/>
              </a:rPr>
              <a:t>: escribir, compartir, etc.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Ir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means</a:t>
            </a:r>
            <a:r>
              <a:rPr lang="es-ES_tradnl" sz="3200" dirty="0">
                <a:latin typeface="+mn-lt"/>
                <a:ea typeface="+mn-ea"/>
                <a:cs typeface="+mn-cs"/>
              </a:rPr>
              <a:t>  _________ and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IS NOT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an</a:t>
            </a:r>
            <a:r>
              <a:rPr lang="es-ES_tradnl" sz="3200" dirty="0">
                <a:latin typeface="+mn-lt"/>
                <a:ea typeface="+mn-ea"/>
                <a:cs typeface="+mn-cs"/>
              </a:rPr>
              <a:t> –ir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verb</a:t>
            </a:r>
            <a:endParaRPr lang="es-ES_tradnl" sz="32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–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/ -ir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verbs</a:t>
            </a:r>
            <a:endParaRPr lang="es-ES_tradnl" sz="3200" b="1" dirty="0">
              <a:latin typeface="+mn-lt"/>
              <a:ea typeface="+mn-ea"/>
              <a:cs typeface="+mn-cs"/>
            </a:endParaRPr>
          </a:p>
          <a:p>
            <a:pPr marL="90963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Step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1: 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Drop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>
                <a:latin typeface="+mn-lt"/>
                <a:ea typeface="+mn-ea"/>
                <a:cs typeface="+mn-cs"/>
              </a:rPr>
              <a:t> –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>
                <a:latin typeface="+mn-lt"/>
                <a:ea typeface="+mn-ea"/>
                <a:cs typeface="+mn-cs"/>
              </a:rPr>
              <a:t> -ir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ending</a:t>
            </a:r>
            <a:r>
              <a:rPr lang="es-ES_tradnl" sz="3200" dirty="0">
                <a:latin typeface="+mn-lt"/>
                <a:ea typeface="+mn-ea"/>
                <a:cs typeface="+mn-cs"/>
              </a:rPr>
              <a:t> (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>
                <a:latin typeface="+mn-lt"/>
                <a:ea typeface="+mn-ea"/>
                <a:cs typeface="+mn-cs"/>
              </a:rPr>
              <a:t>before</a:t>
            </a:r>
            <a:r>
              <a:rPr lang="es-ES_tradnl" sz="3200" dirty="0">
                <a:latin typeface="+mn-lt"/>
                <a:ea typeface="+mn-ea"/>
                <a:cs typeface="+mn-cs"/>
              </a:rPr>
              <a:t>)</a:t>
            </a:r>
            <a:br>
              <a:rPr lang="es-ES_tradnl" sz="3200" dirty="0">
                <a:latin typeface="+mn-lt"/>
                <a:ea typeface="+mn-ea"/>
                <a:cs typeface="+mn-cs"/>
              </a:rPr>
            </a:br>
            <a:r>
              <a:rPr lang="es-ES_tradnl" sz="3200" b="1" dirty="0">
                <a:latin typeface="+mn-lt"/>
                <a:ea typeface="+mn-ea"/>
                <a:cs typeface="+mn-cs"/>
              </a:rPr>
              <a:t> 			</a:t>
            </a:r>
            <a:r>
              <a:rPr lang="es-ES_tradnl" sz="3200" b="1" i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Comer   ----&gt;   Com</a:t>
            </a:r>
            <a:r>
              <a:rPr lang="es-ES_tradnl" sz="3200" b="1" i="1" strike="dblStrike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s-ES_tradnl" sz="3200" b="1" i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  ----&gt;  </a:t>
            </a:r>
            <a:r>
              <a:rPr lang="es-ES_tradnl" sz="3200" b="1" i="1" dirty="0" err="1">
                <a:solidFill>
                  <a:srgbClr val="008000"/>
                </a:solidFill>
                <a:latin typeface="+mn-lt"/>
                <a:ea typeface="+mn-ea"/>
                <a:cs typeface="+mn-cs"/>
              </a:rPr>
              <a:t>Com</a:t>
            </a:r>
            <a:r>
              <a:rPr lang="es-ES_tradnl" sz="3200" b="1" i="1" dirty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___</a:t>
            </a:r>
          </a:p>
          <a:p>
            <a:pPr marL="90963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/>
              <a:t>Step</a:t>
            </a:r>
            <a:r>
              <a:rPr lang="es-ES_tradnl" sz="3200" b="1" dirty="0"/>
              <a:t> 2:  </a:t>
            </a:r>
            <a:r>
              <a:rPr lang="es-ES_tradnl" sz="3200" dirty="0" err="1"/>
              <a:t>Add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conjugated</a:t>
            </a:r>
            <a:r>
              <a:rPr lang="es-ES_tradnl" sz="3200" dirty="0"/>
              <a:t> </a:t>
            </a:r>
            <a:r>
              <a:rPr lang="es-ES_tradnl" sz="3200" dirty="0" err="1"/>
              <a:t>ending</a:t>
            </a:r>
            <a:br>
              <a:rPr lang="es-ES_tradnl" sz="3200" dirty="0"/>
            </a:br>
            <a:r>
              <a:rPr lang="es-ES_tradnl" sz="3200" b="1" dirty="0"/>
              <a:t> 			</a:t>
            </a:r>
            <a:r>
              <a:rPr lang="es-ES_tradnl" sz="3200" b="1" i="1" dirty="0">
                <a:solidFill>
                  <a:srgbClr val="008000"/>
                </a:solidFill>
              </a:rPr>
              <a:t>Com</a:t>
            </a:r>
            <a:r>
              <a:rPr lang="es-ES_tradnl" sz="3200" b="1" i="1" dirty="0">
                <a:solidFill>
                  <a:srgbClr val="FF0000"/>
                </a:solidFill>
              </a:rPr>
              <a:t>í		</a:t>
            </a:r>
            <a:r>
              <a:rPr lang="es-ES_tradnl" sz="3200" b="1" i="1" dirty="0">
                <a:solidFill>
                  <a:srgbClr val="008000"/>
                </a:solidFill>
              </a:rPr>
              <a:t> Com</a:t>
            </a:r>
            <a:r>
              <a:rPr lang="es-ES_tradnl" sz="3200" b="1" i="1" dirty="0">
                <a:solidFill>
                  <a:srgbClr val="FF0000"/>
                </a:solidFill>
              </a:rPr>
              <a:t>iste   	</a:t>
            </a:r>
            <a:r>
              <a:rPr lang="es-ES_tradnl" sz="3200" b="1" i="1" dirty="0">
                <a:solidFill>
                  <a:srgbClr val="008000"/>
                </a:solidFill>
              </a:rPr>
              <a:t>Com</a:t>
            </a:r>
            <a:r>
              <a:rPr lang="es-ES_tradnl" sz="3200" b="1" i="1" dirty="0">
                <a:solidFill>
                  <a:srgbClr val="FF0000"/>
                </a:solidFill>
              </a:rPr>
              <a:t>ió   </a:t>
            </a:r>
            <a:r>
              <a:rPr lang="es-ES_tradnl" sz="3200" b="1" i="1" dirty="0">
                <a:solidFill>
                  <a:srgbClr val="008000"/>
                </a:solidFill>
              </a:rPr>
              <a:t>etc.</a:t>
            </a:r>
            <a:endParaRPr lang="es-ES_tradnl" sz="3200" b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1349" y="3628668"/>
            <a:ext cx="1802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“</a:t>
            </a:r>
            <a:r>
              <a:rPr lang="es-ES_tradnl" sz="3200" dirty="0" err="1"/>
              <a:t>to</a:t>
            </a:r>
            <a:r>
              <a:rPr lang="es-ES_tradnl" sz="3200" dirty="0"/>
              <a:t> </a:t>
            </a:r>
            <a:r>
              <a:rPr lang="es-ES_tradnl" sz="3200" dirty="0" err="1"/>
              <a:t>go</a:t>
            </a:r>
            <a:r>
              <a:rPr lang="es-ES_tradnl" sz="3200" dirty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60315</TotalTime>
  <Words>968</Words>
  <Application>Microsoft Office PowerPoint</Application>
  <PresentationFormat>On-screen Show (4:3)</PresentationFormat>
  <Paragraphs>165</Paragraphs>
  <Slides>15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Calibri</vt:lpstr>
      <vt:lpstr>Office Theme</vt:lpstr>
      <vt:lpstr>Verbos de –ER y de -IR en Pretérito</vt:lpstr>
      <vt:lpstr>Verbos de –ER y de -IR en Pretérito</vt:lpstr>
      <vt:lpstr>Verbos de –ER y de -IR en Pretérito</vt:lpstr>
      <vt:lpstr>Verbos de –ER y de -IR en Pretérito</vt:lpstr>
      <vt:lpstr>Verbos de –ER y de -IR en Pretérito</vt:lpstr>
      <vt:lpstr>PowerPoint Presentation</vt:lpstr>
      <vt:lpstr>PowerPoint Presentation</vt:lpstr>
      <vt:lpstr>PowerPoint Presentation</vt:lpstr>
      <vt:lpstr>Verbos de –ER y de -IR en Pretérito</vt:lpstr>
      <vt:lpstr>PowerPoint Presentation</vt:lpstr>
      <vt:lpstr>Verbos de –ER y de -IR en Pretérito</vt:lpstr>
      <vt:lpstr>Verbos de –ER y de -IR en Pretérito</vt:lpstr>
      <vt:lpstr>Verbos de –ER y de -IR en Pretérito</vt:lpstr>
      <vt:lpstr>Verbos de –ER y de -IR en Pretérito</vt:lpstr>
      <vt:lpstr>PowerPoint Presentation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EBONY J WILLIAMS</cp:lastModifiedBy>
  <cp:revision>354</cp:revision>
  <dcterms:created xsi:type="dcterms:W3CDTF">2011-09-23T10:11:03Z</dcterms:created>
  <dcterms:modified xsi:type="dcterms:W3CDTF">2018-01-29T18:24:53Z</dcterms:modified>
</cp:coreProperties>
</file>