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73" r:id="rId2"/>
    <p:sldId id="363" r:id="rId3"/>
    <p:sldId id="392" r:id="rId4"/>
    <p:sldId id="388" r:id="rId5"/>
    <p:sldId id="396" r:id="rId6"/>
    <p:sldId id="393" r:id="rId7"/>
    <p:sldId id="402" r:id="rId8"/>
    <p:sldId id="389" r:id="rId9"/>
    <p:sldId id="390" r:id="rId10"/>
    <p:sldId id="391" r:id="rId11"/>
    <p:sldId id="394" r:id="rId12"/>
    <p:sldId id="395" r:id="rId13"/>
    <p:sldId id="397" r:id="rId14"/>
    <p:sldId id="398" r:id="rId15"/>
    <p:sldId id="399" r:id="rId16"/>
    <p:sldId id="400" r:id="rId17"/>
    <p:sldId id="401" r:id="rId18"/>
    <p:sldId id="357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82D1DC-47D8-B040-8921-5704E9808855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E18AE2-18DE-6149-9526-A98BBDBAE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7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DD660C8-4196-2C4F-BF20-6D5727031FE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0FEF5-3D39-054D-AFBD-0D1029558B74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BAA5-0555-724A-862C-5EFEE1256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4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2AE5-4C5B-004F-8D06-E6B45FD8EC29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AE53-D38E-5E48-9763-F2B662D7F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4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1F24-C05D-AD48-B1BA-B0D9523D115F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736-4AAF-B643-B949-F6F76646D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66F0-42F3-BA4A-A5D5-A6453948745A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2B47-6701-8146-8206-62394BE7D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C739-6B1A-3E4F-AFD0-FE3B6DD64BD6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510EB-350A-354E-8C7D-1C96F6999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9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1F39-063A-6041-9BDE-3E7436524E01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7ABD-BA5D-FB45-BB04-B2CDBC0A2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4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29D1-57A6-7B42-8F36-5A4731081929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FAE02-8AC3-F64E-AAAF-5FA64A065B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254A-ABF1-BC4C-B5C5-2243E183B184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A3E3-00CA-684D-A9CE-AA30977B5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72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9B7C-F1BC-E24F-AD82-499010A72183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1FBC4-7C8A-EF46-9C3F-79684D7DA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7356-72CD-B948-B4AE-AF7F75831438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FB7-E3E5-134E-A997-7AA3679EEC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6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308-37C3-4349-8936-BD1E11E27C8E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427-57B1-A244-A316-809CB391C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2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650C3A-1888-C64B-B0BC-A4B03A1217AF}" type="datetimeFigureOut">
              <a:rPr lang="en-US"/>
              <a:pPr>
                <a:defRPr/>
              </a:pPr>
              <a:t>1/6/16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19344-2314-3446-92AB-CC9B3AF7E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pPr eaLnBrk="1" hangingPunct="1"/>
            <a:r>
              <a:rPr lang="es-HN" b="1" u="sng" dirty="0">
                <a:latin typeface="Calibri" charset="0"/>
              </a:rPr>
              <a:t>Verbos de </a:t>
            </a:r>
            <a:r>
              <a:rPr lang="es-HN" b="1" u="sng" dirty="0" smtClean="0">
                <a:latin typeface="Calibri" charset="0"/>
              </a:rPr>
              <a:t>–ER y -IR </a:t>
            </a:r>
            <a:r>
              <a:rPr lang="es-HN" b="1" u="sng" dirty="0">
                <a:latin typeface="Calibri" charset="0"/>
              </a:rPr>
              <a:t>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2"/>
            <a:ext cx="8940800" cy="609758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-ER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verbs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=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verbs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end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in –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/>
            </a:r>
            <a:br>
              <a:rPr lang="es-ES_tradnl" sz="3200" dirty="0" smtClean="0"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latin typeface="+mn-lt"/>
                <a:ea typeface="+mn-ea"/>
                <a:cs typeface="+mn-cs"/>
              </a:rPr>
              <a:t>			</a:t>
            </a:r>
            <a:r>
              <a:rPr lang="es-ES_tradnl" sz="3200" u="sng" dirty="0" err="1" smtClean="0">
                <a:latin typeface="+mn-lt"/>
                <a:ea typeface="+mn-ea"/>
                <a:cs typeface="+mn-cs"/>
              </a:rPr>
              <a:t>Examples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: comer, beber, correr,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etc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-IR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verbs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=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verbs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end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in –ir</a:t>
            </a:r>
            <a:br>
              <a:rPr lang="es-ES_tradnl" sz="3200" dirty="0" smtClean="0">
                <a:latin typeface="+mn-lt"/>
                <a:ea typeface="+mn-ea"/>
                <a:cs typeface="+mn-cs"/>
              </a:rPr>
            </a:br>
            <a:r>
              <a:rPr lang="es-ES_tradnl" sz="3200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	</a:t>
            </a:r>
            <a:r>
              <a:rPr lang="es-ES_tradnl" sz="3200" u="sng" dirty="0" err="1" smtClean="0">
                <a:latin typeface="+mn-lt"/>
                <a:ea typeface="+mn-ea"/>
                <a:cs typeface="+mn-cs"/>
              </a:rPr>
              <a:t>Examples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: escribir, compartir, etc.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Ir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means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 _________ and 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IS NOT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–ir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verb</a:t>
            </a:r>
            <a:endParaRPr lang="es-ES_tradnl" sz="3200" b="1" dirty="0" smtClean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Conjugating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–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er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/ -ir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verbs</a:t>
            </a:r>
            <a:endParaRPr lang="es-ES_tradnl" sz="3200" b="1" dirty="0" smtClean="0">
              <a:latin typeface="+mn-lt"/>
              <a:ea typeface="+mn-ea"/>
              <a:cs typeface="+mn-cs"/>
            </a:endParaRPr>
          </a:p>
          <a:p>
            <a:pPr marL="90963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Step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1: 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Drop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–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-ir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ending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/>
            </a:r>
            <a:br>
              <a:rPr lang="es-ES_tradnl" sz="3200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 			</a:t>
            </a:r>
            <a:r>
              <a:rPr lang="es-ES_tradnl" sz="3200" b="1" i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Comer   ----&gt;   Com</a:t>
            </a:r>
            <a:r>
              <a:rPr lang="es-ES_tradnl" sz="3200" b="1" i="1" strike="dblStrike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s-ES_tradnl" sz="3200" b="1" i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  ----&gt;  </a:t>
            </a:r>
            <a:r>
              <a:rPr lang="es-ES_tradnl" sz="3200" b="1" i="1" dirty="0" err="1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Com</a:t>
            </a:r>
            <a:r>
              <a:rPr lang="es-ES_tradnl" sz="3200" b="1" i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___</a:t>
            </a:r>
          </a:p>
          <a:p>
            <a:pPr marL="909638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/>
              <a:t>Step</a:t>
            </a:r>
            <a:r>
              <a:rPr lang="es-ES_tradnl" sz="3200" b="1" dirty="0"/>
              <a:t> </a:t>
            </a:r>
            <a:r>
              <a:rPr lang="es-ES_tradnl" sz="3200" b="1" dirty="0" smtClean="0"/>
              <a:t>2:  </a:t>
            </a:r>
            <a:r>
              <a:rPr lang="es-ES_tradnl" sz="3200" dirty="0" err="1" smtClean="0"/>
              <a:t>Add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/>
              <a:t> </a:t>
            </a:r>
            <a:r>
              <a:rPr lang="es-ES_tradnl" sz="3200" dirty="0" err="1" smtClean="0"/>
              <a:t>conjugated</a:t>
            </a:r>
            <a:r>
              <a:rPr lang="es-ES_tradnl" sz="3200" dirty="0" smtClean="0"/>
              <a:t> </a:t>
            </a:r>
            <a:r>
              <a:rPr lang="es-ES_tradnl" sz="3200" dirty="0" err="1"/>
              <a:t>ending</a:t>
            </a:r>
            <a:r>
              <a:rPr lang="es-ES_tradnl" sz="3200" dirty="0"/>
              <a:t/>
            </a:r>
            <a:br>
              <a:rPr lang="es-ES_tradnl" sz="3200" dirty="0"/>
            </a:br>
            <a:r>
              <a:rPr lang="es-ES_tradnl" sz="3200" b="1" dirty="0"/>
              <a:t> 			</a:t>
            </a:r>
            <a:r>
              <a:rPr lang="es-ES_tradnl" sz="3200" b="1" i="1" dirty="0" smtClean="0">
                <a:solidFill>
                  <a:srgbClr val="008000"/>
                </a:solidFill>
              </a:rPr>
              <a:t>Com</a:t>
            </a:r>
            <a:r>
              <a:rPr lang="es-ES_tradnl" sz="3200" b="1" i="1" dirty="0" smtClean="0">
                <a:solidFill>
                  <a:srgbClr val="FF0000"/>
                </a:solidFill>
              </a:rPr>
              <a:t>o		</a:t>
            </a:r>
            <a:r>
              <a:rPr lang="es-ES_tradnl" sz="3200" b="1" i="1" dirty="0" smtClean="0">
                <a:solidFill>
                  <a:srgbClr val="008000"/>
                </a:solidFill>
              </a:rPr>
              <a:t> Com</a:t>
            </a:r>
            <a:r>
              <a:rPr lang="es-ES_tradnl" sz="3200" b="1" i="1" dirty="0">
                <a:solidFill>
                  <a:srgbClr val="FF0000"/>
                </a:solidFill>
              </a:rPr>
              <a:t>e</a:t>
            </a:r>
            <a:r>
              <a:rPr lang="es-ES_tradnl" sz="3200" b="1" i="1" dirty="0" smtClean="0">
                <a:solidFill>
                  <a:srgbClr val="FF0000"/>
                </a:solidFill>
              </a:rPr>
              <a:t>s   	</a:t>
            </a:r>
            <a:r>
              <a:rPr lang="es-ES_tradnl" sz="3200" b="1" i="1" dirty="0" smtClean="0">
                <a:solidFill>
                  <a:srgbClr val="008000"/>
                </a:solidFill>
              </a:rPr>
              <a:t>Com</a:t>
            </a:r>
            <a:r>
              <a:rPr lang="es-ES_tradnl" sz="3200" b="1" i="1" dirty="0" smtClean="0">
                <a:solidFill>
                  <a:srgbClr val="FF0000"/>
                </a:solidFill>
              </a:rPr>
              <a:t>e   </a:t>
            </a:r>
            <a:r>
              <a:rPr lang="es-ES_tradnl" sz="3200" b="1" i="1" dirty="0" smtClean="0">
                <a:solidFill>
                  <a:srgbClr val="008000"/>
                </a:solidFill>
              </a:rPr>
              <a:t>etc.</a:t>
            </a:r>
            <a:endParaRPr lang="es-ES_tradnl" sz="3200" b="1" dirty="0" smtClean="0">
              <a:solidFill>
                <a:srgbClr val="008000"/>
              </a:solidFill>
            </a:endParaRPr>
          </a:p>
          <a:p>
            <a:pPr defTabSz="-406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Meaning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:												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Comer = ________</a:t>
            </a:r>
          </a:p>
          <a:p>
            <a:pPr defTabSz="-4064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																																							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Yo como= I am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eating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 I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I do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73505" y="5281270"/>
            <a:ext cx="18021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eat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51349" y="2459116"/>
            <a:ext cx="18021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“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go</a:t>
            </a:r>
            <a:r>
              <a:rPr lang="es-ES_tradnl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907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-IR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1896061"/>
            <a:ext cx="8940800" cy="386170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Let’s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work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through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pg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9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exercise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5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together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.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71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2628" y="742951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Cuántos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738" indent="-566738">
              <a:buNone/>
            </a:pPr>
            <a:r>
              <a:rPr lang="en-US" sz="3200" dirty="0" smtClean="0"/>
              <a:t>--¿_________________ </a:t>
            </a:r>
            <a:r>
              <a:rPr lang="en-US" sz="3200" dirty="0" err="1" smtClean="0"/>
              <a:t>estudiantes</a:t>
            </a:r>
            <a:r>
              <a:rPr lang="en-US" sz="3200" dirty="0" smtClean="0"/>
              <a:t> hay en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--Hay </a:t>
            </a:r>
            <a:r>
              <a:rPr lang="en-US" sz="3200" dirty="0" err="1" smtClean="0"/>
              <a:t>veinticinco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671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10377" y="828757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--¿______________ </a:t>
            </a:r>
            <a:r>
              <a:rPr lang="en-US" sz="3200" dirty="0" err="1" smtClean="0"/>
              <a:t>estuidas</a:t>
            </a:r>
            <a:r>
              <a:rPr lang="en-US" sz="3200" dirty="0" smtClean="0"/>
              <a:t> antes del </a:t>
            </a:r>
            <a:r>
              <a:rPr lang="en-US" sz="3200" dirty="0" err="1" smtClean="0"/>
              <a:t>examen</a:t>
            </a:r>
            <a:r>
              <a:rPr lang="en-US" sz="3200" dirty="0" smtClean="0"/>
              <a:t>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--</a:t>
            </a:r>
            <a:r>
              <a:rPr lang="en-US" sz="3200" dirty="0" err="1" smtClean="0"/>
              <a:t>Porque</a:t>
            </a:r>
            <a:r>
              <a:rPr lang="en-US" sz="3200" dirty="0" smtClean="0"/>
              <a:t> me </a:t>
            </a:r>
            <a:r>
              <a:rPr lang="en-US" sz="3200" dirty="0" err="1" smtClean="0"/>
              <a:t>gusta</a:t>
            </a:r>
            <a:r>
              <a:rPr lang="en-US" sz="3200" dirty="0" smtClean="0"/>
              <a:t> </a:t>
            </a:r>
            <a:r>
              <a:rPr lang="en-US" sz="3200" dirty="0" err="1" smtClean="0"/>
              <a:t>sacar</a:t>
            </a:r>
            <a:r>
              <a:rPr lang="en-US" sz="3200" dirty="0" smtClean="0"/>
              <a:t> </a:t>
            </a:r>
            <a:r>
              <a:rPr lang="en-US" sz="3200" dirty="0" err="1" smtClean="0"/>
              <a:t>buenas</a:t>
            </a:r>
            <a:r>
              <a:rPr lang="en-US" sz="3200" dirty="0" smtClean="0"/>
              <a:t> </a:t>
            </a:r>
            <a:r>
              <a:rPr lang="en-US" sz="3200" dirty="0" err="1" smtClean="0"/>
              <a:t>notas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801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76050" y="777273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Cuál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--¿______________ comida </a:t>
            </a:r>
            <a:r>
              <a:rPr lang="en-US" sz="3200" dirty="0" err="1" smtClean="0"/>
              <a:t>te</a:t>
            </a:r>
            <a:r>
              <a:rPr lang="en-US" sz="3200" dirty="0" smtClean="0"/>
              <a:t> </a:t>
            </a:r>
            <a:r>
              <a:rPr lang="en-US" sz="3200" dirty="0" err="1" smtClean="0"/>
              <a:t>gusta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: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uvas</a:t>
            </a:r>
            <a:r>
              <a:rPr lang="en-US" sz="3200" dirty="0" smtClean="0"/>
              <a:t> o el `cereal?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--Me </a:t>
            </a:r>
            <a:r>
              <a:rPr lang="en-US" sz="3200" dirty="0" err="1" smtClean="0"/>
              <a:t>gustan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uvas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el cereal.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620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13361" y="777273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Cuándo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--¿ _____________ </a:t>
            </a:r>
            <a:r>
              <a:rPr lang="en-US" sz="3200" dirty="0" err="1" smtClean="0"/>
              <a:t>tienes</a:t>
            </a:r>
            <a:r>
              <a:rPr lang="en-US" sz="3200" dirty="0" smtClean="0"/>
              <a:t>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de </a:t>
            </a:r>
            <a:r>
              <a:rPr lang="en-US" sz="3200" dirty="0" err="1" smtClean="0"/>
              <a:t>español</a:t>
            </a:r>
            <a:r>
              <a:rPr lang="en-US" sz="3200" dirty="0" smtClean="0"/>
              <a:t>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--</a:t>
            </a:r>
            <a:r>
              <a:rPr lang="en-US" sz="3200" dirty="0" err="1" smtClean="0"/>
              <a:t>Tengo</a:t>
            </a:r>
            <a:r>
              <a:rPr lang="en-US" sz="3200" dirty="0" smtClean="0"/>
              <a:t>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el </a:t>
            </a:r>
            <a:r>
              <a:rPr lang="en-US" sz="3200" dirty="0" err="1" smtClean="0"/>
              <a:t>martes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976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7834" y="777273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Cuánta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--¿ ____________ </a:t>
            </a:r>
            <a:r>
              <a:rPr lang="en-US" sz="3200" dirty="0" err="1" smtClean="0"/>
              <a:t>leche</a:t>
            </a:r>
            <a:r>
              <a:rPr lang="en-US" sz="3200" dirty="0" smtClean="0"/>
              <a:t> </a:t>
            </a:r>
            <a:r>
              <a:rPr lang="en-US" sz="3200" dirty="0" err="1" smtClean="0"/>
              <a:t>tenemos</a:t>
            </a:r>
            <a:r>
              <a:rPr lang="en-US" sz="3200" dirty="0" smtClean="0"/>
              <a:t>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--</a:t>
            </a:r>
            <a:r>
              <a:rPr lang="en-US" sz="3200" dirty="0" err="1" smtClean="0"/>
              <a:t>Tenemos</a:t>
            </a:r>
            <a:r>
              <a:rPr lang="en-US" sz="3200" dirty="0" smtClean="0"/>
              <a:t> </a:t>
            </a:r>
            <a:r>
              <a:rPr lang="en-US" sz="3200" dirty="0" err="1" smtClean="0"/>
              <a:t>mucha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030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96197" y="863079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Adónde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--¿ _____________ van </a:t>
            </a:r>
            <a:r>
              <a:rPr lang="en-US" sz="3200" dirty="0" err="1" smtClean="0"/>
              <a:t>ellos</a:t>
            </a:r>
            <a:r>
              <a:rPr lang="en-US" sz="3200" dirty="0" smtClean="0"/>
              <a:t>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--</a:t>
            </a:r>
            <a:r>
              <a:rPr lang="en-US" sz="3200" dirty="0" err="1" smtClean="0"/>
              <a:t>Ellos</a:t>
            </a:r>
            <a:r>
              <a:rPr lang="en-US" sz="3200" dirty="0" smtClean="0"/>
              <a:t> van al </a:t>
            </a:r>
            <a:r>
              <a:rPr lang="en-US" sz="3200" dirty="0" err="1" smtClean="0"/>
              <a:t>gimnasio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331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82015" y="828757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Qué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--¿ ___________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banana?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--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fruta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680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03200" y="981579"/>
            <a:ext cx="3902358" cy="1048673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4000" b="1" dirty="0" smtClean="0">
                <a:latin typeface="+mn-lt"/>
                <a:ea typeface="+mn-ea"/>
                <a:cs typeface="+mn-cs"/>
              </a:rPr>
              <a:t>–</a:t>
            </a:r>
            <a:r>
              <a:rPr lang="es-ES_tradnl" sz="4000" b="1" dirty="0" err="1">
                <a:latin typeface="+mn-lt"/>
                <a:ea typeface="+mn-ea"/>
                <a:cs typeface="+mn-cs"/>
              </a:rPr>
              <a:t>e</a:t>
            </a:r>
            <a:r>
              <a:rPr lang="es-ES_tradnl" sz="4000" b="1" dirty="0" err="1" smtClean="0">
                <a:latin typeface="+mn-lt"/>
                <a:ea typeface="+mn-ea"/>
                <a:cs typeface="+mn-cs"/>
              </a:rPr>
              <a:t>r</a:t>
            </a:r>
            <a:r>
              <a:rPr lang="es-ES_tradnl" sz="40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b="1" dirty="0" err="1" smtClean="0">
                <a:latin typeface="+mn-lt"/>
                <a:ea typeface="+mn-ea"/>
                <a:cs typeface="+mn-cs"/>
              </a:rPr>
              <a:t>verb</a:t>
            </a:r>
            <a:r>
              <a:rPr lang="es-ES_tradnl" sz="40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b="1" dirty="0" err="1" smtClean="0">
                <a:latin typeface="+mn-lt"/>
                <a:ea typeface="+mn-ea"/>
                <a:cs typeface="+mn-cs"/>
              </a:rPr>
              <a:t>endings</a:t>
            </a:r>
            <a:endParaRPr lang="es-ES_tradnl" sz="40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46503"/>
              </p:ext>
            </p:extLst>
          </p:nvPr>
        </p:nvGraphicFramePr>
        <p:xfrm>
          <a:off x="695857" y="1717142"/>
          <a:ext cx="2539879" cy="202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200"/>
                <a:gridCol w="1565679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emos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088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-e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-en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0" y="-279400"/>
            <a:ext cx="9144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u="sng" dirty="0" smtClean="0">
                <a:latin typeface="Calibri" charset="0"/>
              </a:rPr>
              <a:t>Verbos de –ER y -IR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37474" y="1012214"/>
            <a:ext cx="3902358" cy="1048673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4000" b="1" dirty="0" smtClean="0">
                <a:latin typeface="+mn-lt"/>
                <a:ea typeface="+mn-ea"/>
                <a:cs typeface="+mn-cs"/>
              </a:rPr>
              <a:t>–ir </a:t>
            </a:r>
            <a:r>
              <a:rPr lang="es-ES_tradnl" sz="4000" b="1" dirty="0" err="1" smtClean="0">
                <a:latin typeface="+mn-lt"/>
                <a:ea typeface="+mn-ea"/>
                <a:cs typeface="+mn-cs"/>
              </a:rPr>
              <a:t>verb</a:t>
            </a:r>
            <a:r>
              <a:rPr lang="es-ES_tradnl" sz="40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b="1" dirty="0" err="1" smtClean="0">
                <a:latin typeface="+mn-lt"/>
                <a:ea typeface="+mn-ea"/>
                <a:cs typeface="+mn-cs"/>
              </a:rPr>
              <a:t>endings</a:t>
            </a:r>
            <a:endParaRPr lang="es-ES_tradnl" sz="4000" b="1" dirty="0" smtClean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583044"/>
              </p:ext>
            </p:extLst>
          </p:nvPr>
        </p:nvGraphicFramePr>
        <p:xfrm>
          <a:off x="5730131" y="1717142"/>
          <a:ext cx="2539879" cy="2027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200"/>
                <a:gridCol w="1565679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-o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imos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es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088"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-e</a:t>
                      </a:r>
                      <a:endParaRPr lang="en-US" sz="3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-en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203200" y="3744524"/>
            <a:ext cx="8940800" cy="311347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Similarities and differences between –</a:t>
            </a:r>
            <a:r>
              <a:rPr lang="en-US" sz="3200" b="1" dirty="0" err="1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ar</a:t>
            </a:r>
            <a:r>
              <a:rPr lang="en-US" sz="3200" b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/-</a:t>
            </a:r>
            <a:r>
              <a:rPr lang="en-US" sz="3200" b="1" dirty="0" err="1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US" sz="3200" b="1" dirty="0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/-</a:t>
            </a:r>
            <a:r>
              <a:rPr lang="en-US" sz="3200" b="1" dirty="0" err="1" smtClean="0">
                <a:solidFill>
                  <a:srgbClr val="008000"/>
                </a:solidFill>
                <a:latin typeface="+mn-lt"/>
                <a:ea typeface="+mn-ea"/>
                <a:cs typeface="+mn-cs"/>
              </a:rPr>
              <a:t>ir</a:t>
            </a:r>
            <a:endParaRPr lang="en-US" sz="3200" dirty="0" smtClean="0">
              <a:solidFill>
                <a:srgbClr val="008000"/>
              </a:solidFill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latin typeface="+mn-lt"/>
                <a:ea typeface="+mn-ea"/>
                <a:cs typeface="+mn-cs"/>
              </a:rPr>
              <a:t>-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er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 and –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ir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 verbs have ALMOST the same endings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latin typeface="+mn-lt"/>
                <a:ea typeface="+mn-ea"/>
                <a:cs typeface="+mn-cs"/>
              </a:rPr>
              <a:t>-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er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 and –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ir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 verbs for 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nosotros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, use the vowel from the ending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latin typeface="+mn-lt"/>
                <a:ea typeface="+mn-ea"/>
                <a:cs typeface="+mn-cs"/>
              </a:rPr>
              <a:t>Aside from the initial vowel, -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ar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/-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er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/-</a:t>
            </a:r>
            <a:r>
              <a:rPr lang="en-US" sz="3200" dirty="0" err="1" smtClean="0">
                <a:latin typeface="+mn-lt"/>
                <a:ea typeface="+mn-ea"/>
                <a:cs typeface="+mn-cs"/>
              </a:rPr>
              <a:t>ir</a:t>
            </a:r>
            <a:r>
              <a:rPr lang="en-US" sz="3200" dirty="0" smtClean="0">
                <a:latin typeface="+mn-lt"/>
                <a:ea typeface="+mn-ea"/>
                <a:cs typeface="+mn-cs"/>
              </a:rPr>
              <a:t> endings are the same, and all use the vowel from their ending</a:t>
            </a:r>
          </a:p>
        </p:txBody>
      </p:sp>
    </p:spTree>
    <p:extLst>
      <p:ext uri="{BB962C8B-B14F-4D97-AF65-F5344CB8AC3E}">
        <p14:creationId xmlns:p14="http://schemas.microsoft.com/office/powerpoint/2010/main" val="150189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03200" y="981579"/>
            <a:ext cx="8721962" cy="5625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40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quiz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will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have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some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fill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in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blanks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where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conjugate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a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given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verb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.</a:t>
            </a:r>
          </a:p>
          <a:p>
            <a:pPr marL="571500" indent="-5715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4000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will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also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include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question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dirty="0" err="1" smtClean="0">
                <a:latin typeface="+mn-lt"/>
                <a:ea typeface="+mn-ea"/>
                <a:cs typeface="+mn-cs"/>
              </a:rPr>
              <a:t>words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.</a:t>
            </a:r>
            <a:br>
              <a:rPr lang="es-ES_tradnl" sz="4000" dirty="0" smtClean="0">
                <a:latin typeface="+mn-lt"/>
                <a:ea typeface="+mn-ea"/>
                <a:cs typeface="+mn-cs"/>
              </a:rPr>
            </a:br>
            <a:r>
              <a:rPr lang="es-ES_tradnl" sz="4000" u="sng" dirty="0" err="1" smtClean="0">
                <a:latin typeface="+mn-lt"/>
                <a:ea typeface="+mn-ea"/>
                <a:cs typeface="+mn-cs"/>
              </a:rPr>
              <a:t>Sample</a:t>
            </a:r>
            <a:r>
              <a:rPr lang="es-ES_tradnl" sz="4000" u="sng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4000" u="sng" dirty="0" err="1" smtClean="0">
                <a:latin typeface="+mn-lt"/>
                <a:ea typeface="+mn-ea"/>
                <a:cs typeface="+mn-cs"/>
              </a:rPr>
              <a:t>question</a:t>
            </a:r>
            <a:r>
              <a:rPr lang="es-ES_tradnl" sz="4000" u="sng" dirty="0" smtClean="0">
                <a:latin typeface="+mn-lt"/>
                <a:ea typeface="+mn-ea"/>
                <a:cs typeface="+mn-cs"/>
              </a:rPr>
              <a:t>: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4000" dirty="0">
                <a:latin typeface="+mn-lt"/>
                <a:ea typeface="+mn-ea"/>
                <a:cs typeface="+mn-cs"/>
              </a:rPr>
              <a:t>	</a:t>
            </a:r>
            <a:r>
              <a:rPr lang="es-ES_tradnl" sz="4000" dirty="0" smtClean="0">
                <a:latin typeface="+mn-lt"/>
                <a:ea typeface="+mn-ea"/>
                <a:cs typeface="+mn-cs"/>
              </a:rPr>
              <a:t>“¿______ es la chica alta?”</a:t>
            </a:r>
            <a:br>
              <a:rPr lang="es-ES_tradnl" sz="4000" dirty="0" smtClean="0">
                <a:latin typeface="+mn-lt"/>
                <a:ea typeface="+mn-ea"/>
                <a:cs typeface="+mn-cs"/>
              </a:rPr>
            </a:br>
            <a:r>
              <a:rPr lang="es-ES_tradnl" sz="4000" dirty="0" smtClean="0">
                <a:latin typeface="+mn-lt"/>
                <a:ea typeface="+mn-ea"/>
                <a:cs typeface="+mn-cs"/>
              </a:rPr>
              <a:t>	“Mary es la chica alta.”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-279400"/>
            <a:ext cx="91440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u="sng" dirty="0" smtClean="0">
                <a:solidFill>
                  <a:srgbClr val="FF0000"/>
                </a:solidFill>
                <a:latin typeface="Calibri" charset="0"/>
              </a:rPr>
              <a:t>Quiz Friday over verbos de –ER y -IR</a:t>
            </a:r>
            <a:endParaRPr lang="es-HN" b="1" u="sng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3398" y="4204467"/>
            <a:ext cx="1733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Quién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-IR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8874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your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whiteboard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complete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>
                <a:latin typeface="+mn-lt"/>
                <a:ea typeface="+mn-ea"/>
                <a:cs typeface="+mn-cs"/>
              </a:rPr>
              <a:t>blanks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0" y="1373188"/>
            <a:ext cx="8916699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/>
              <a:t>D</a:t>
            </a:r>
            <a:r>
              <a:rPr lang="en-US" sz="3200" dirty="0" smtClean="0"/>
              <a:t>r. Oppenheimer ________(</a:t>
            </a:r>
            <a:r>
              <a:rPr lang="en-US" sz="3200" dirty="0" err="1" smtClean="0"/>
              <a:t>comprar</a:t>
            </a:r>
            <a:r>
              <a:rPr lang="en-US" sz="3200" dirty="0" smtClean="0"/>
              <a:t>) </a:t>
            </a:r>
            <a:r>
              <a:rPr lang="en-US" sz="3200" dirty="0" err="1" smtClean="0"/>
              <a:t>uranio</a:t>
            </a:r>
            <a:r>
              <a:rPr lang="en-US" sz="3200" dirty="0" smtClean="0"/>
              <a:t> y ______ (vender) </a:t>
            </a:r>
            <a:r>
              <a:rPr lang="en-US" sz="3200" dirty="0" err="1" smtClean="0"/>
              <a:t>plomo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Yo</a:t>
            </a:r>
            <a:r>
              <a:rPr lang="en-US" sz="3200" dirty="0" smtClean="0"/>
              <a:t> no </a:t>
            </a:r>
            <a:r>
              <a:rPr lang="en-US" sz="3200" dirty="0"/>
              <a:t>___________ </a:t>
            </a:r>
            <a:r>
              <a:rPr lang="en-US" sz="3200" dirty="0" smtClean="0"/>
              <a:t>(</a:t>
            </a:r>
            <a:r>
              <a:rPr lang="en-US" sz="3200" dirty="0" err="1" smtClean="0"/>
              <a:t>escribir</a:t>
            </a:r>
            <a:r>
              <a:rPr lang="en-US" sz="3200" dirty="0" smtClean="0"/>
              <a:t>) </a:t>
            </a:r>
            <a:r>
              <a:rPr lang="en-US" sz="3200" dirty="0" err="1" smtClean="0"/>
              <a:t>libros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Tú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___________ (compartir) dinero con el Sr. Gore.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err="1" smtClean="0"/>
              <a:t>Nosotros</a:t>
            </a:r>
            <a:r>
              <a:rPr lang="en-US" sz="3200" dirty="0" smtClean="0"/>
              <a:t> _________ ( </a:t>
            </a:r>
            <a:r>
              <a:rPr lang="en-US" sz="3200" dirty="0" err="1" smtClean="0"/>
              <a:t>beber</a:t>
            </a:r>
            <a:r>
              <a:rPr lang="en-US" sz="3200" dirty="0" smtClean="0"/>
              <a:t>) </a:t>
            </a:r>
            <a:r>
              <a:rPr lang="en-US" sz="3200" dirty="0" err="1" smtClean="0"/>
              <a:t>refrescos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enemos comida.  La _____________.  (compartir)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smtClean="0"/>
              <a:t>Buford y </a:t>
            </a:r>
            <a:r>
              <a:rPr lang="en-US" sz="3200" dirty="0" err="1"/>
              <a:t>usted</a:t>
            </a:r>
            <a:r>
              <a:rPr lang="en-US" sz="3200" dirty="0"/>
              <a:t> no </a:t>
            </a:r>
            <a:r>
              <a:rPr lang="en-US" sz="3200" dirty="0" smtClean="0"/>
              <a:t>______ (leer) </a:t>
            </a:r>
            <a:r>
              <a:rPr lang="en-US" sz="3200" i="1" dirty="0" smtClean="0"/>
              <a:t>Don Quixote</a:t>
            </a:r>
            <a:r>
              <a:rPr lang="en-US" sz="3200" dirty="0" smtClean="0"/>
              <a:t>.</a:t>
            </a:r>
            <a:endParaRPr lang="en-US" sz="3200" dirty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Tú </a:t>
            </a:r>
            <a:r>
              <a:rPr lang="es-ES_tradnl" sz="3200" dirty="0">
                <a:latin typeface="+mn-lt"/>
                <a:ea typeface="+mn-ea"/>
                <a:cs typeface="+mn-cs"/>
              </a:rPr>
              <a:t>__________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(escribir) la respuesta.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Yolanda y yo _________ (leer) </a:t>
            </a:r>
            <a:r>
              <a:rPr lang="es-ES_tradnl" sz="3200" i="1" dirty="0" err="1" smtClean="0">
                <a:latin typeface="+mn-lt"/>
                <a:ea typeface="+mn-ea"/>
                <a:cs typeface="+mn-cs"/>
              </a:rPr>
              <a:t>Hunger</a:t>
            </a:r>
            <a:r>
              <a:rPr lang="es-ES_tradnl" sz="3200" i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i="1" dirty="0" err="1" smtClean="0">
                <a:latin typeface="+mn-lt"/>
                <a:ea typeface="+mn-ea"/>
                <a:cs typeface="+mn-cs"/>
              </a:rPr>
              <a:t>Games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5600" y="1872239"/>
            <a:ext cx="144541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vende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0587" y="2456439"/>
            <a:ext cx="1489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escribo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78611" y="3040639"/>
            <a:ext cx="242093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compartes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60589" y="3641725"/>
            <a:ext cx="25066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bebemos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33489" y="3972658"/>
            <a:ext cx="242093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compartimos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17914" y="4784142"/>
            <a:ext cx="175434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leen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23732" y="5368342"/>
            <a:ext cx="164378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escribes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31240" y="5953118"/>
            <a:ext cx="179183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leemos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80429" y="1291565"/>
            <a:ext cx="179183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compra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68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58885" y="794434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Cómo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--¿_____________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banana?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--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amarilla</a:t>
            </a:r>
            <a:r>
              <a:rPr lang="en-US" sz="3200" dirty="0" smtClean="0"/>
              <a:t> y </a:t>
            </a:r>
            <a:r>
              <a:rPr lang="en-US" sz="3200" dirty="0" err="1" smtClean="0"/>
              <a:t>larga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049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4559" y="776054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Dónde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--¿ ________________ </a:t>
            </a:r>
            <a:r>
              <a:rPr lang="en-US" sz="3200" dirty="0" err="1" smtClean="0"/>
              <a:t>está</a:t>
            </a:r>
            <a:r>
              <a:rPr lang="en-US" sz="3200" dirty="0" smtClean="0"/>
              <a:t> mi </a:t>
            </a:r>
            <a:r>
              <a:rPr lang="en-US" sz="3200" dirty="0" err="1" smtClean="0"/>
              <a:t>mochila</a:t>
            </a:r>
            <a:r>
              <a:rPr lang="en-US" sz="3200" dirty="0" smtClean="0"/>
              <a:t>?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--</a:t>
            </a:r>
            <a:r>
              <a:rPr lang="en-US" sz="3200" dirty="0" err="1" smtClean="0"/>
              <a:t>Est</a:t>
            </a:r>
            <a:r>
              <a:rPr lang="en-US" dirty="0" err="1" smtClean="0"/>
              <a:t>á</a:t>
            </a:r>
            <a:r>
              <a:rPr lang="en-US" dirty="0" smtClean="0"/>
              <a:t> en la </a:t>
            </a:r>
            <a:r>
              <a:rPr lang="en-US" dirty="0" err="1" smtClean="0"/>
              <a:t>clase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249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87249" y="845918"/>
            <a:ext cx="8042276" cy="1336956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Quién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>
              <a:buNone/>
            </a:pPr>
            <a:r>
              <a:rPr lang="en-US" sz="3200" dirty="0" smtClean="0"/>
              <a:t>--¿ _____________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maestro de </a:t>
            </a:r>
            <a:r>
              <a:rPr lang="en-US" sz="3200" dirty="0" err="1" smtClean="0"/>
              <a:t>español</a:t>
            </a:r>
            <a:r>
              <a:rPr lang="en-US" sz="3200" dirty="0"/>
              <a:t>?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--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dirty="0" smtClean="0"/>
              <a:t>la</a:t>
            </a:r>
            <a:r>
              <a:rPr lang="en-US" sz="3200" dirty="0" smtClean="0"/>
              <a:t> Sra. </a:t>
            </a:r>
            <a:r>
              <a:rPr lang="en-US" dirty="0" smtClean="0"/>
              <a:t>Coop</a:t>
            </a:r>
            <a:r>
              <a:rPr lang="en-US" sz="3200" dirty="0" smtClean="0"/>
              <a:t>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31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-IR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2230163"/>
            <a:ext cx="8940800" cy="3527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ON YOUR OWN, do “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Did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get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” </a:t>
            </a:r>
            <a:r>
              <a:rPr lang="es-ES_tradnl" sz="3200" b="1" u="sng" dirty="0" err="1" smtClean="0">
                <a:latin typeface="+mn-lt"/>
                <a:ea typeface="+mn-ea"/>
                <a:cs typeface="+mn-cs"/>
              </a:rPr>
              <a:t>pg</a:t>
            </a:r>
            <a:r>
              <a:rPr lang="es-ES_tradnl" sz="3200" b="1" u="sng" dirty="0" smtClean="0">
                <a:latin typeface="+mn-lt"/>
                <a:ea typeface="+mn-ea"/>
                <a:cs typeface="+mn-cs"/>
              </a:rPr>
              <a:t> 8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_tradnl" sz="3200" b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have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5 min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_tradnl" sz="3200" b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If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finish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early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work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exercise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5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9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30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Verbos de –ER y -IR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2230163"/>
            <a:ext cx="8940800" cy="3527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>
                <a:latin typeface="+mn-lt"/>
                <a:ea typeface="+mn-ea"/>
                <a:cs typeface="+mn-cs"/>
              </a:rPr>
              <a:t>ON YOUR OWN, do “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Did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get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” </a:t>
            </a:r>
            <a:r>
              <a:rPr lang="es-ES_tradnl" sz="3200" b="1" u="sng" dirty="0" err="1" smtClean="0">
                <a:latin typeface="+mn-lt"/>
                <a:ea typeface="+mn-ea"/>
                <a:cs typeface="+mn-cs"/>
              </a:rPr>
              <a:t>pg</a:t>
            </a:r>
            <a:r>
              <a:rPr lang="es-ES_tradnl" sz="3200" b="1" u="sng" dirty="0" smtClean="0">
                <a:latin typeface="+mn-lt"/>
                <a:ea typeface="+mn-ea"/>
                <a:cs typeface="+mn-cs"/>
              </a:rPr>
              <a:t> 9 </a:t>
            </a:r>
            <a:r>
              <a:rPr lang="es-ES_tradnl" sz="3200" b="1" u="sng" dirty="0" err="1" smtClean="0">
                <a:latin typeface="+mn-lt"/>
                <a:ea typeface="+mn-ea"/>
                <a:cs typeface="+mn-cs"/>
              </a:rPr>
              <a:t>exercise</a:t>
            </a:r>
            <a:r>
              <a:rPr lang="es-ES_tradnl" sz="3200" b="1" u="sng" dirty="0" smtClean="0">
                <a:latin typeface="+mn-lt"/>
                <a:ea typeface="+mn-ea"/>
                <a:cs typeface="+mn-cs"/>
              </a:rPr>
              <a:t> 4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_tradnl" sz="3200" b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have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5 min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_tradnl" sz="3200" b="1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If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finish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early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work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exercise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5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9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53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52857</TotalTime>
  <Words>590</Words>
  <Application>Microsoft Macintosh PowerPoint</Application>
  <PresentationFormat>On-screen Show (4:3)</PresentationFormat>
  <Paragraphs>122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Verbos de –ER y -IR Día 1</vt:lpstr>
      <vt:lpstr>PowerPoint Presentation</vt:lpstr>
      <vt:lpstr>PowerPoint Presentation</vt:lpstr>
      <vt:lpstr>Verbos de –ER y -IR Día 1</vt:lpstr>
      <vt:lpstr>Cómo</vt:lpstr>
      <vt:lpstr>Dónde</vt:lpstr>
      <vt:lpstr>Quién</vt:lpstr>
      <vt:lpstr>Verbos de –ER y -IR Día 1</vt:lpstr>
      <vt:lpstr>Verbos de –ER y -IR Día 1</vt:lpstr>
      <vt:lpstr>Verbos de –ER y -IR Día 1</vt:lpstr>
      <vt:lpstr>Cuántos</vt:lpstr>
      <vt:lpstr>Por qué</vt:lpstr>
      <vt:lpstr>Cuál</vt:lpstr>
      <vt:lpstr>Cuándo</vt:lpstr>
      <vt:lpstr>Cuánta</vt:lpstr>
      <vt:lpstr>Adónde</vt:lpstr>
      <vt:lpstr>Qué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`yq</cp:lastModifiedBy>
  <cp:revision>335</cp:revision>
  <dcterms:created xsi:type="dcterms:W3CDTF">2011-09-23T10:11:03Z</dcterms:created>
  <dcterms:modified xsi:type="dcterms:W3CDTF">2016-01-06T20:41:10Z</dcterms:modified>
</cp:coreProperties>
</file>