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8"/>
  </p:notesMasterIdLst>
  <p:sldIdLst>
    <p:sldId id="299" r:id="rId3"/>
    <p:sldId id="312" r:id="rId4"/>
    <p:sldId id="305" r:id="rId5"/>
    <p:sldId id="316" r:id="rId6"/>
    <p:sldId id="306" r:id="rId7"/>
    <p:sldId id="317" r:id="rId8"/>
    <p:sldId id="318" r:id="rId9"/>
    <p:sldId id="319" r:id="rId10"/>
    <p:sldId id="320" r:id="rId11"/>
    <p:sldId id="321" r:id="rId12"/>
    <p:sldId id="322" r:id="rId13"/>
    <p:sldId id="324" r:id="rId14"/>
    <p:sldId id="325" r:id="rId15"/>
    <p:sldId id="326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3F0F4-A751-DB4B-83A5-A586D064A816}">
          <p14:sldIdLst>
            <p14:sldId id="299"/>
            <p14:sldId id="312"/>
            <p14:sldId id="305"/>
            <p14:sldId id="316"/>
            <p14:sldId id="306"/>
            <p14:sldId id="317"/>
            <p14:sldId id="318"/>
            <p14:sldId id="319"/>
            <p14:sldId id="320"/>
            <p14:sldId id="321"/>
            <p14:sldId id="322"/>
            <p14:sldId id="324"/>
            <p14:sldId id="325"/>
            <p14:sldId id="326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0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1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1D182-BB8B-E14C-94AA-0920269E56C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DD6F4-3ABC-9E4B-8FC9-DD6A3EC03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FEF5-3D39-054D-AFBD-0D1029558B7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AA5-0555-724A-862C-5EFEE1256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705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66F0-42F3-BA4A-A5D5-A6453948745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2B47-6701-8146-8206-62394BE7DF3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1849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C739-6B1A-3E4F-AFD0-FE3B6DD64BD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350A-354E-8C7D-1C96F699914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614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1F39-063A-6041-9BDE-3E7436524E0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7ABD-BA5D-FB45-BB04-B2CDBC0A2D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39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9D1-57A6-7B42-8F36-5A47310819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AE02-8AC3-F64E-AAAF-5FA64A065B4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4729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54A-ABF1-BC4C-B5C5-2243E183B18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A3E3-00CA-684D-A9CE-AA30977B52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2917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9B7C-F1BC-E24F-AD82-499010A7218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FBC4-7C8A-EF46-9C3F-79684D7DAC6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2288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7356-72CD-B948-B4AE-AF7F75831438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FB7-E3E5-134E-A997-7AA3679EEC5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384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308-37C3-4349-8936-BD1E11E27C8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427-57B1-A244-A316-809CB391C24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0172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2AE5-4C5B-004F-8D06-E6B45FD8EC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AE53-D38E-5E48-9763-F2B662D7FFC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6593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1F24-C05D-AD48-B1BA-B0D9523D115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736-4AAF-B643-B949-F6F76646D75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772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9041-67B6-8E40-B79D-1FA116FC9641}" type="datetimeFigureOut">
              <a:rPr lang="en-US" smtClean="0"/>
              <a:pPr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650C3A-1888-C64B-B0BC-A4B03A1217A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3/10/16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19344-2314-3446-92AB-CC9B3AF7E1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339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840894"/>
            <a:ext cx="8940800" cy="633302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3000" b="1" dirty="0"/>
              <a:t>Objetivo: </a:t>
            </a:r>
            <a:r>
              <a:rPr lang="es-ES_tradnl" sz="3000" dirty="0"/>
              <a:t> Estudiantes van a </a:t>
            </a:r>
            <a:r>
              <a:rPr lang="es-ES_tradnl" sz="3000" dirty="0" smtClean="0"/>
              <a:t>aprender como usar pronombres de objetos directos.</a:t>
            </a:r>
            <a:endParaRPr lang="es-ES_tradnl" sz="3000" dirty="0"/>
          </a:p>
          <a:p>
            <a:pPr lvl="0">
              <a:spcBef>
                <a:spcPct val="20000"/>
              </a:spcBef>
              <a:defRPr/>
            </a:pPr>
            <a:r>
              <a:rPr lang="en-US" sz="1900" b="1" dirty="0" smtClean="0">
                <a:latin typeface="+mn-lt"/>
                <a:ea typeface="+mn-ea"/>
                <a:cs typeface="+mn-cs"/>
              </a:rPr>
              <a:t>Standard </a:t>
            </a:r>
            <a:r>
              <a:rPr lang="en-US" sz="1900" b="1" dirty="0">
                <a:latin typeface="+mn-lt"/>
                <a:ea typeface="+mn-ea"/>
                <a:cs typeface="+mn-cs"/>
              </a:rPr>
              <a:t>Addressed</a:t>
            </a:r>
            <a:r>
              <a:rPr lang="en-US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  <a:ea typeface="+mn-ea"/>
                <a:cs typeface="+mn-cs"/>
              </a:rPr>
              <a:t>1.1 In the target language, engage in conversations, provide and obtain information, express feelings and emotions, and exchange opinions.</a:t>
            </a:r>
            <a:endParaRPr lang="en-US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  <a:ea typeface="+mn-ea"/>
                <a:cs typeface="+mn-cs"/>
              </a:rPr>
              <a:t>4.1 Demonstrate understanding of the nature of language through comparisons of the language studied and their own.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+mn-lt"/>
                <a:ea typeface="+mn-ea"/>
                <a:cs typeface="+mn-cs"/>
              </a:rPr>
              <a:t>Calentamiento</a:t>
            </a:r>
            <a:r>
              <a:rPr lang="en-US" sz="3200" b="1" dirty="0">
                <a:latin typeface="+mn-lt"/>
                <a:ea typeface="+mn-ea"/>
                <a:cs typeface="+mn-cs"/>
              </a:rPr>
              <a:t>: (5 min</a:t>
            </a:r>
            <a:r>
              <a:rPr lang="en-US" sz="3200" b="1" dirty="0" smtClean="0"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sz="3200" dirty="0" smtClean="0"/>
              <a:t>1</a:t>
            </a:r>
            <a:r>
              <a:rPr lang="en-US" sz="3200" dirty="0"/>
              <a:t>.	¿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prefieres</a:t>
            </a:r>
            <a:r>
              <a:rPr lang="en-US" sz="3200" dirty="0"/>
              <a:t> </a:t>
            </a:r>
            <a:r>
              <a:rPr lang="en-US" sz="3200" dirty="0" err="1"/>
              <a:t>hacer</a:t>
            </a:r>
            <a:r>
              <a:rPr lang="en-US" sz="3200" dirty="0"/>
              <a:t> en la </a:t>
            </a:r>
            <a:r>
              <a:rPr lang="en-US" sz="3200" dirty="0" err="1"/>
              <a:t>clase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2.	¿De </a:t>
            </a:r>
            <a:r>
              <a:rPr lang="en-US" sz="3200" dirty="0" err="1"/>
              <a:t>quién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lápiz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3.	¿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llevas</a:t>
            </a:r>
            <a:r>
              <a:rPr lang="en-US" sz="3200" dirty="0"/>
              <a:t> en el </a:t>
            </a:r>
            <a:r>
              <a:rPr lang="en-US" sz="3200" dirty="0" err="1" smtClean="0"/>
              <a:t>invierno</a:t>
            </a:r>
            <a:r>
              <a:rPr lang="en-US" sz="3200" dirty="0" smtClean="0"/>
              <a:t>, </a:t>
            </a:r>
            <a:r>
              <a:rPr lang="en-US" sz="3200" dirty="0" err="1"/>
              <a:t>pero</a:t>
            </a:r>
            <a:r>
              <a:rPr lang="en-US" sz="3200" dirty="0"/>
              <a:t> no en el </a:t>
            </a:r>
            <a:r>
              <a:rPr lang="en-US" sz="3200" dirty="0" err="1" smtClean="0"/>
              <a:t>verano</a:t>
            </a:r>
            <a:r>
              <a:rPr lang="en-US" sz="3200" dirty="0" smtClean="0"/>
              <a:t>?</a:t>
            </a:r>
            <a:endParaRPr lang="en-US" sz="3200" dirty="0"/>
          </a:p>
          <a:p>
            <a:pPr lvl="0"/>
            <a:r>
              <a:rPr lang="en-US" sz="3200" dirty="0"/>
              <a:t>4.	¿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llevas</a:t>
            </a:r>
            <a:r>
              <a:rPr lang="en-US" sz="3200" dirty="0"/>
              <a:t> en el </a:t>
            </a:r>
            <a:r>
              <a:rPr lang="en-US" sz="3200" dirty="0" err="1" smtClean="0"/>
              <a:t>invierno</a:t>
            </a:r>
            <a:r>
              <a:rPr lang="en-US" sz="3200" dirty="0" smtClean="0"/>
              <a:t> y </a:t>
            </a:r>
            <a:r>
              <a:rPr lang="en-US" sz="3200" dirty="0"/>
              <a:t>en el </a:t>
            </a:r>
            <a:r>
              <a:rPr lang="en-US" sz="3200" dirty="0" err="1" smtClean="0"/>
              <a:t>verano</a:t>
            </a:r>
            <a:r>
              <a:rPr lang="en-US" sz="3200" dirty="0" smtClean="0"/>
              <a:t>?</a:t>
            </a:r>
            <a:endParaRPr lang="en-US" sz="3200" dirty="0"/>
          </a:p>
          <a:p>
            <a:pPr lvl="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0488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594316"/>
              </p:ext>
            </p:extLst>
          </p:nvPr>
        </p:nvGraphicFramePr>
        <p:xfrm>
          <a:off x="374838" y="4297145"/>
          <a:ext cx="8512176" cy="256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549155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nos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99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te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776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 or la)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(los or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los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endParaRPr lang="en-US" sz="3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89430" y="702536"/>
            <a:ext cx="8940800" cy="37213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smtClean="0"/>
              <a:t>Nuestra madre quiere a nosotros.</a:t>
            </a:r>
            <a:r>
              <a:rPr lang="es-ES_tradnl" sz="3200" dirty="0" smtClean="0"/>
              <a:t> </a:t>
            </a:r>
            <a:endParaRPr lang="es-ES_tradnl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1.  </a:t>
            </a:r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		</a:t>
            </a:r>
            <a:r>
              <a:rPr lang="es-ES_tradnl" sz="3200" dirty="0" smtClean="0">
                <a:solidFill>
                  <a:srgbClr val="FF0000"/>
                </a:solidFill>
              </a:rPr>
              <a:t>nosotros</a:t>
            </a:r>
            <a:endParaRPr lang="es-ES_tradnl" sz="3200" dirty="0"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2.  </a:t>
            </a:r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represents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that</a:t>
            </a:r>
            <a:r>
              <a:rPr lang="es-ES_tradnl" sz="3200" dirty="0" smtClean="0"/>
              <a:t>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		</a:t>
            </a:r>
            <a:r>
              <a:rPr lang="es-ES_tradnl" sz="3200" dirty="0" smtClean="0">
                <a:solidFill>
                  <a:srgbClr val="FF0000"/>
                </a:solidFill>
              </a:rPr>
              <a:t>nos</a:t>
            </a:r>
            <a:endParaRPr lang="es-ES_tradnl" sz="3200" dirty="0"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3.  Re-</a:t>
            </a:r>
            <a:r>
              <a:rPr lang="es-ES_tradnl" sz="3200" dirty="0" err="1" smtClean="0"/>
              <a:t>write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sentence</a:t>
            </a:r>
            <a:r>
              <a:rPr lang="es-ES_tradnl" sz="3200" dirty="0" smtClean="0"/>
              <a:t>: </a:t>
            </a:r>
            <a:endParaRPr lang="es-ES_tradnl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462580" y="3695208"/>
            <a:ext cx="59901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Nuestra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madre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nos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quiere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6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26095"/>
              </p:ext>
            </p:extLst>
          </p:nvPr>
        </p:nvGraphicFramePr>
        <p:xfrm>
          <a:off x="374838" y="4297145"/>
          <a:ext cx="8512176" cy="256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549155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nos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99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te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776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 or la)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(los or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los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endParaRPr lang="en-US" sz="3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89430" y="702536"/>
            <a:ext cx="8940800" cy="37213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smtClean="0"/>
              <a:t>Nosotros cerramos unas puertas.</a:t>
            </a:r>
            <a:r>
              <a:rPr lang="es-ES_tradnl" sz="3200" dirty="0" smtClean="0"/>
              <a:t> </a:t>
            </a:r>
            <a:endParaRPr lang="es-ES_tradnl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1.  </a:t>
            </a:r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		</a:t>
            </a:r>
            <a:r>
              <a:rPr lang="es-ES_tradnl" sz="3200" dirty="0" smtClean="0">
                <a:solidFill>
                  <a:srgbClr val="FF0000"/>
                </a:solidFill>
              </a:rPr>
              <a:t>puertas </a:t>
            </a:r>
            <a:endParaRPr lang="es-ES_tradnl" sz="3200" dirty="0"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2.  </a:t>
            </a:r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represents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that</a:t>
            </a:r>
            <a:r>
              <a:rPr lang="es-ES_tradnl" sz="3200" dirty="0" smtClean="0"/>
              <a:t>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		</a:t>
            </a:r>
            <a:r>
              <a:rPr lang="es-ES_tradnl" sz="3200" dirty="0" smtClean="0">
                <a:solidFill>
                  <a:srgbClr val="FF0000"/>
                </a:solidFill>
              </a:rPr>
              <a:t>las</a:t>
            </a:r>
            <a:endParaRPr lang="es-ES_tradnl" sz="3200" dirty="0"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3.  Re-</a:t>
            </a:r>
            <a:r>
              <a:rPr lang="es-ES_tradnl" sz="3200" dirty="0" err="1" smtClean="0"/>
              <a:t>write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sentence</a:t>
            </a:r>
            <a:r>
              <a:rPr lang="es-ES_tradnl" sz="3200" dirty="0" smtClean="0"/>
              <a:t>: </a:t>
            </a:r>
            <a:endParaRPr lang="es-ES_tradnl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462580" y="3695208"/>
            <a:ext cx="59901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Nosotros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las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cerramos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9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1098310"/>
            <a:ext cx="8940800" cy="55601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err="1"/>
              <a:t>Prefiero</a:t>
            </a:r>
            <a:r>
              <a:rPr lang="en-US" sz="3200" dirty="0"/>
              <a:t> </a:t>
            </a:r>
            <a:r>
              <a:rPr lang="en-US" sz="3200" dirty="0" err="1"/>
              <a:t>usar</a:t>
            </a:r>
            <a:r>
              <a:rPr lang="en-US" sz="3200" dirty="0"/>
              <a:t> </a:t>
            </a:r>
            <a:r>
              <a:rPr lang="en-US" sz="3200" b="1" dirty="0"/>
              <a:t>la </a:t>
            </a:r>
            <a:r>
              <a:rPr lang="en-US" sz="3200" b="1" dirty="0" err="1"/>
              <a:t>calculadora</a:t>
            </a:r>
            <a:r>
              <a:rPr lang="en-US" sz="3200" dirty="0" smtClean="0"/>
              <a:t>.</a:t>
            </a:r>
            <a:endParaRPr lang="es-ES_tradnl" sz="3200" dirty="0"/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</a:rPr>
              <a:t>Prefiero usar</a:t>
            </a:r>
            <a:r>
              <a:rPr lang="es-ES_tradnl" sz="3200" b="1" dirty="0" smtClean="0">
                <a:solidFill>
                  <a:srgbClr val="FF0000"/>
                </a:solidFill>
              </a:rPr>
              <a:t>la</a:t>
            </a:r>
            <a:r>
              <a:rPr lang="es-ES_tradnl" sz="3200" dirty="0" smtClean="0">
                <a:solidFill>
                  <a:srgbClr val="FF0000"/>
                </a:solidFill>
              </a:rPr>
              <a:t>  </a:t>
            </a:r>
            <a:br>
              <a:rPr lang="es-ES_tradnl" sz="3200" dirty="0" smtClean="0">
                <a:solidFill>
                  <a:srgbClr val="FF0000"/>
                </a:solidFill>
              </a:rPr>
            </a:br>
            <a:r>
              <a:rPr lang="es-ES_tradnl" sz="3200" dirty="0" smtClean="0">
                <a:solidFill>
                  <a:srgbClr val="FF0000"/>
                </a:solidFill>
              </a:rPr>
              <a:t>		y</a:t>
            </a:r>
            <a:br>
              <a:rPr lang="es-ES_tradnl" sz="3200" dirty="0" smtClean="0">
                <a:solidFill>
                  <a:srgbClr val="FF0000"/>
                </a:solidFill>
              </a:rPr>
            </a:br>
            <a:r>
              <a:rPr lang="es-ES_tradnl" sz="3200" b="1" dirty="0" smtClean="0">
                <a:solidFill>
                  <a:srgbClr val="FF0000"/>
                </a:solidFill>
              </a:rPr>
              <a:t>La </a:t>
            </a:r>
            <a:r>
              <a:rPr lang="es-ES_tradnl" sz="3200" smtClean="0">
                <a:solidFill>
                  <a:srgbClr val="FF0000"/>
                </a:solidFill>
              </a:rPr>
              <a:t>prefiero usar.</a:t>
            </a:r>
            <a:r>
              <a:rPr lang="es-ES_tradnl" sz="3200" dirty="0" smtClean="0">
                <a:solidFill>
                  <a:srgbClr val="FF0000"/>
                </a:solidFill>
              </a:rPr>
              <a:t/>
            </a:r>
            <a:br>
              <a:rPr lang="es-ES_tradnl" sz="3200" dirty="0" smtClean="0">
                <a:solidFill>
                  <a:srgbClr val="FF0000"/>
                </a:solidFill>
              </a:rPr>
            </a:br>
            <a:endParaRPr lang="es-ES_tradnl" sz="3200" dirty="0">
              <a:solidFill>
                <a:srgbClr val="FF000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err="1"/>
              <a:t>Quieren</a:t>
            </a:r>
            <a:r>
              <a:rPr lang="en-US" sz="3200" dirty="0"/>
              <a:t> </a:t>
            </a:r>
            <a:r>
              <a:rPr lang="en-US" sz="3200" dirty="0" err="1"/>
              <a:t>comprar</a:t>
            </a:r>
            <a:r>
              <a:rPr lang="en-US" sz="3200" dirty="0"/>
              <a:t> </a:t>
            </a:r>
            <a:r>
              <a:rPr lang="en-US" sz="3200" b="1" dirty="0"/>
              <a:t>los </a:t>
            </a:r>
            <a:r>
              <a:rPr lang="en-US" sz="3200" b="1" dirty="0" err="1"/>
              <a:t>zapatos</a:t>
            </a:r>
            <a:r>
              <a:rPr lang="en-US" sz="3200" dirty="0"/>
              <a:t>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err="1">
                <a:solidFill>
                  <a:srgbClr val="FF0000"/>
                </a:solidFill>
              </a:rPr>
              <a:t>Quieren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comprar</a:t>
            </a:r>
            <a:r>
              <a:rPr lang="en-US" sz="3200" b="1" dirty="0" err="1">
                <a:solidFill>
                  <a:srgbClr val="FF0000"/>
                </a:solidFill>
              </a:rPr>
              <a:t>los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         </a:t>
            </a:r>
            <a:r>
              <a:rPr lang="en-US" sz="3200" dirty="0">
                <a:solidFill>
                  <a:srgbClr val="FF0000"/>
                </a:solidFill>
              </a:rPr>
              <a:t>y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Los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quieren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comprar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211058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1098310"/>
            <a:ext cx="8940800" cy="55601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err="1" smtClean="0"/>
              <a:t>Preferimos</a:t>
            </a:r>
            <a:r>
              <a:rPr lang="en-US" sz="3200" dirty="0" smtClean="0"/>
              <a:t> </a:t>
            </a:r>
            <a:r>
              <a:rPr lang="en-US" sz="3200" dirty="0" err="1" smtClean="0"/>
              <a:t>llevar</a:t>
            </a:r>
            <a:r>
              <a:rPr lang="en-US" sz="3200" dirty="0" smtClean="0"/>
              <a:t> </a:t>
            </a:r>
            <a:r>
              <a:rPr lang="en-US" sz="3200" b="1" dirty="0" smtClean="0"/>
              <a:t>los jeans</a:t>
            </a:r>
            <a:r>
              <a:rPr lang="en-US" sz="3200" dirty="0" smtClean="0"/>
              <a:t>.</a:t>
            </a:r>
            <a:endParaRPr lang="es-ES_tradnl" sz="3200" dirty="0"/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</a:rPr>
              <a:t>Preferimos llevar</a:t>
            </a:r>
            <a:r>
              <a:rPr lang="es-ES_tradnl" sz="3200" b="1" dirty="0" smtClean="0">
                <a:solidFill>
                  <a:srgbClr val="FF0000"/>
                </a:solidFill>
              </a:rPr>
              <a:t>los</a:t>
            </a:r>
            <a:r>
              <a:rPr lang="es-ES_tradnl" sz="3200" dirty="0" smtClean="0">
                <a:solidFill>
                  <a:srgbClr val="FF0000"/>
                </a:solidFill>
              </a:rPr>
              <a:t>  </a:t>
            </a:r>
            <a:br>
              <a:rPr lang="es-ES_tradnl" sz="3200" dirty="0" smtClean="0">
                <a:solidFill>
                  <a:srgbClr val="FF0000"/>
                </a:solidFill>
              </a:rPr>
            </a:br>
            <a:r>
              <a:rPr lang="es-ES_tradnl" sz="3200" dirty="0" smtClean="0">
                <a:solidFill>
                  <a:srgbClr val="FF0000"/>
                </a:solidFill>
              </a:rPr>
              <a:t>		y</a:t>
            </a:r>
            <a:br>
              <a:rPr lang="es-ES_tradnl" sz="3200" dirty="0" smtClean="0">
                <a:solidFill>
                  <a:srgbClr val="FF0000"/>
                </a:solidFill>
              </a:rPr>
            </a:br>
            <a:r>
              <a:rPr lang="es-ES_tradnl" sz="3200" b="1" smtClean="0">
                <a:solidFill>
                  <a:srgbClr val="FF0000"/>
                </a:solidFill>
              </a:rPr>
              <a:t>Los</a:t>
            </a:r>
            <a:r>
              <a:rPr lang="es-ES_tradnl" sz="3200" smtClean="0">
                <a:solidFill>
                  <a:srgbClr val="FF0000"/>
                </a:solidFill>
              </a:rPr>
              <a:t> preferimos llevar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  <a:br>
              <a:rPr lang="es-ES_tradnl" sz="3200" dirty="0" smtClean="0">
                <a:solidFill>
                  <a:srgbClr val="FF0000"/>
                </a:solidFill>
              </a:rPr>
            </a:br>
            <a:endParaRPr lang="es-ES_tradnl" sz="3200" dirty="0" smtClean="0">
              <a:solidFill>
                <a:srgbClr val="FF000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err="1" smtClean="0"/>
              <a:t>Piensan</a:t>
            </a:r>
            <a:r>
              <a:rPr lang="en-US" sz="3200" dirty="0" smtClean="0"/>
              <a:t> </a:t>
            </a:r>
            <a:r>
              <a:rPr lang="en-US" sz="3200" dirty="0" err="1"/>
              <a:t>cerrar</a:t>
            </a:r>
            <a:r>
              <a:rPr lang="en-US" sz="3200" dirty="0"/>
              <a:t> </a:t>
            </a:r>
            <a:r>
              <a:rPr lang="en-US" sz="3200" b="1" dirty="0"/>
              <a:t>la </a:t>
            </a:r>
            <a:r>
              <a:rPr lang="en-US" sz="3200" b="1" dirty="0" err="1"/>
              <a:t>tienda</a:t>
            </a:r>
            <a:r>
              <a:rPr lang="en-US" sz="3200" b="1" dirty="0"/>
              <a:t> </a:t>
            </a:r>
            <a:r>
              <a:rPr lang="en-US" sz="3200" dirty="0"/>
              <a:t>a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ocho</a:t>
            </a:r>
            <a:r>
              <a:rPr lang="en-US" sz="3200" dirty="0"/>
              <a:t>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err="1">
                <a:solidFill>
                  <a:srgbClr val="FF0000"/>
                </a:solidFill>
              </a:rPr>
              <a:t>Piensan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cerrar</a:t>
            </a:r>
            <a:r>
              <a:rPr lang="en-US" sz="3200" b="1" dirty="0" err="1">
                <a:solidFill>
                  <a:srgbClr val="FF0000"/>
                </a:solidFill>
              </a:rPr>
              <a:t>la</a:t>
            </a:r>
            <a:r>
              <a:rPr lang="en-US" sz="3200" dirty="0">
                <a:solidFill>
                  <a:srgbClr val="FF0000"/>
                </a:solidFill>
              </a:rPr>
              <a:t> a </a:t>
            </a:r>
            <a:r>
              <a:rPr lang="en-US" sz="3200" dirty="0" err="1">
                <a:solidFill>
                  <a:srgbClr val="FF0000"/>
                </a:solidFill>
              </a:rPr>
              <a:t>las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ocho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         </a:t>
            </a:r>
            <a:r>
              <a:rPr lang="en-US" sz="3200" dirty="0">
                <a:solidFill>
                  <a:srgbClr val="FF0000"/>
                </a:solidFill>
              </a:rPr>
              <a:t>y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La </a:t>
            </a:r>
            <a:r>
              <a:rPr lang="en-US" sz="3200" dirty="0" err="1">
                <a:solidFill>
                  <a:srgbClr val="FF0000"/>
                </a:solidFill>
              </a:rPr>
              <a:t>piensan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cerrar</a:t>
            </a:r>
            <a:r>
              <a:rPr lang="en-US" sz="3200" dirty="0">
                <a:solidFill>
                  <a:srgbClr val="FF0000"/>
                </a:solidFill>
              </a:rPr>
              <a:t> a </a:t>
            </a:r>
            <a:r>
              <a:rPr lang="en-US" sz="3200" dirty="0" err="1">
                <a:solidFill>
                  <a:srgbClr val="FF0000"/>
                </a:solidFill>
              </a:rPr>
              <a:t>las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ocho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  <a:endParaRPr lang="es-ES_tradnl" sz="3200" dirty="0">
              <a:solidFill>
                <a:srgbClr val="FF000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3200" dirty="0" smtClean="0">
              <a:solidFill>
                <a:srgbClr val="FF000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104498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1098310"/>
            <a:ext cx="8940800" cy="55601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/>
              <a:t>¿Vas a </a:t>
            </a:r>
            <a:r>
              <a:rPr lang="en-US" sz="3200" dirty="0" err="1"/>
              <a:t>comprar</a:t>
            </a:r>
            <a:r>
              <a:rPr lang="en-US" sz="3200" dirty="0"/>
              <a:t> </a:t>
            </a:r>
            <a:r>
              <a:rPr lang="en-US" sz="3200" b="1" dirty="0"/>
              <a:t>la </a:t>
            </a:r>
            <a:r>
              <a:rPr lang="en-US" sz="3200" b="1" dirty="0" err="1"/>
              <a:t>blusa</a:t>
            </a:r>
            <a:r>
              <a:rPr lang="en-US" sz="3200" dirty="0" smtClean="0"/>
              <a:t>?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</a:rPr>
              <a:t>¿Vas a comprar</a:t>
            </a:r>
            <a:r>
              <a:rPr lang="es-ES_tradnl" sz="3200" b="1" dirty="0" smtClean="0">
                <a:solidFill>
                  <a:srgbClr val="FF0000"/>
                </a:solidFill>
              </a:rPr>
              <a:t>la</a:t>
            </a:r>
            <a:r>
              <a:rPr lang="es-ES_tradnl" sz="3200" dirty="0" smtClean="0">
                <a:solidFill>
                  <a:srgbClr val="FF0000"/>
                </a:solidFill>
              </a:rPr>
              <a:t>?  </a:t>
            </a:r>
            <a:br>
              <a:rPr lang="es-ES_tradnl" sz="3200" dirty="0" smtClean="0">
                <a:solidFill>
                  <a:srgbClr val="FF0000"/>
                </a:solidFill>
              </a:rPr>
            </a:br>
            <a:r>
              <a:rPr lang="es-ES_tradnl" sz="3200" dirty="0" smtClean="0">
                <a:solidFill>
                  <a:srgbClr val="FF0000"/>
                </a:solidFill>
              </a:rPr>
              <a:t>		y</a:t>
            </a:r>
            <a:br>
              <a:rPr lang="es-ES_tradnl" sz="3200" dirty="0" smtClean="0">
                <a:solidFill>
                  <a:srgbClr val="FF0000"/>
                </a:solidFill>
              </a:rPr>
            </a:br>
            <a:r>
              <a:rPr lang="es-ES_tradnl" sz="3200" dirty="0" smtClean="0">
                <a:solidFill>
                  <a:srgbClr val="FF0000"/>
                </a:solidFill>
              </a:rPr>
              <a:t>¿</a:t>
            </a:r>
            <a:r>
              <a:rPr lang="es-ES_tradnl" sz="3200" b="1" dirty="0" smtClean="0">
                <a:solidFill>
                  <a:srgbClr val="FF0000"/>
                </a:solidFill>
              </a:rPr>
              <a:t>La</a:t>
            </a:r>
            <a:r>
              <a:rPr lang="es-ES_tradnl" sz="3200" dirty="0" smtClean="0">
                <a:solidFill>
                  <a:srgbClr val="FF0000"/>
                </a:solidFill>
              </a:rPr>
              <a:t> vas a comprar?</a:t>
            </a:r>
            <a:br>
              <a:rPr lang="es-ES_tradnl" sz="3200" dirty="0" smtClean="0">
                <a:solidFill>
                  <a:srgbClr val="FF0000"/>
                </a:solidFill>
              </a:rPr>
            </a:br>
            <a:endParaRPr lang="es-ES_tradnl" sz="3200" dirty="0" smtClean="0">
              <a:solidFill>
                <a:srgbClr val="FF000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127621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28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7055" y="4582011"/>
            <a:ext cx="343275" cy="566316"/>
          </a:xfrm>
          <a:prstGeom prst="rect">
            <a:avLst/>
          </a:prstGeom>
          <a:solidFill>
            <a:srgbClr val="FFFF00"/>
          </a:solidFill>
          <a:ln w="571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840894"/>
            <a:ext cx="8940800" cy="633302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3000" b="1" dirty="0"/>
              <a:t>Objetivo: </a:t>
            </a:r>
            <a:r>
              <a:rPr lang="es-ES_tradnl" sz="3000" dirty="0"/>
              <a:t> Estudiantes van a </a:t>
            </a:r>
            <a:r>
              <a:rPr lang="es-ES_tradnl" sz="3000" dirty="0" smtClean="0"/>
              <a:t>aprender como usar pronombres de objetos directos.</a:t>
            </a:r>
            <a:endParaRPr lang="es-ES_tradnl" sz="3000" dirty="0"/>
          </a:p>
          <a:p>
            <a:pPr lvl="0">
              <a:spcBef>
                <a:spcPct val="20000"/>
              </a:spcBef>
              <a:defRPr/>
            </a:pPr>
            <a:r>
              <a:rPr lang="en-US" sz="1900" b="1" dirty="0" smtClean="0">
                <a:latin typeface="+mn-lt"/>
                <a:ea typeface="+mn-ea"/>
                <a:cs typeface="+mn-cs"/>
              </a:rPr>
              <a:t>Standard </a:t>
            </a:r>
            <a:r>
              <a:rPr lang="en-US" sz="1900" b="1" dirty="0">
                <a:latin typeface="+mn-lt"/>
                <a:ea typeface="+mn-ea"/>
                <a:cs typeface="+mn-cs"/>
              </a:rPr>
              <a:t>Addressed</a:t>
            </a:r>
            <a:r>
              <a:rPr lang="en-US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  <a:ea typeface="+mn-ea"/>
                <a:cs typeface="+mn-cs"/>
              </a:rPr>
              <a:t>1.1 In the target language, engage in conversations, provide and obtain information, express feelings and emotions, and exchange opinions.</a:t>
            </a:r>
            <a:endParaRPr lang="en-US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  <a:ea typeface="+mn-ea"/>
                <a:cs typeface="+mn-cs"/>
              </a:rPr>
              <a:t>4.1 Demonstrate understanding of the nature of language through comparisons of the language studied and their own.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+mn-lt"/>
                <a:ea typeface="+mn-ea"/>
                <a:cs typeface="+mn-cs"/>
              </a:rPr>
              <a:t>Calentamiento</a:t>
            </a:r>
            <a:r>
              <a:rPr lang="en-US" sz="3200" b="1" dirty="0">
                <a:latin typeface="+mn-lt"/>
                <a:ea typeface="+mn-ea"/>
                <a:cs typeface="+mn-cs"/>
              </a:rPr>
              <a:t>: (5 min</a:t>
            </a:r>
            <a:r>
              <a:rPr lang="en-US" sz="3200" b="1" dirty="0" smtClean="0">
                <a:latin typeface="+mn-lt"/>
                <a:ea typeface="+mn-ea"/>
                <a:cs typeface="+mn-cs"/>
              </a:rPr>
              <a:t>)</a:t>
            </a:r>
          </a:p>
          <a:p>
            <a:pPr marL="514350" lvl="0" indent="-514350">
              <a:buAutoNum type="arabicPeriod"/>
            </a:pPr>
            <a:r>
              <a:rPr lang="en-US" sz="3200" dirty="0" smtClean="0"/>
              <a:t>¿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prefieres</a:t>
            </a:r>
            <a:r>
              <a:rPr lang="en-US" sz="3200" dirty="0"/>
              <a:t> </a:t>
            </a:r>
            <a:r>
              <a:rPr lang="en-US" sz="3200" dirty="0" err="1"/>
              <a:t>hacer</a:t>
            </a:r>
            <a:r>
              <a:rPr lang="en-US" sz="3200" dirty="0"/>
              <a:t> en la </a:t>
            </a:r>
            <a:r>
              <a:rPr lang="en-US" sz="3200" dirty="0" err="1"/>
              <a:t>clase</a:t>
            </a:r>
            <a:r>
              <a:rPr lang="en-US" sz="3200" dirty="0" smtClean="0"/>
              <a:t>?</a:t>
            </a:r>
            <a:endParaRPr lang="en-US" sz="3200" dirty="0"/>
          </a:p>
          <a:p>
            <a:pPr lvl="0"/>
            <a:r>
              <a:rPr lang="en-US" sz="3200" dirty="0" smtClean="0">
                <a:solidFill>
                  <a:srgbClr val="FF0000"/>
                </a:solidFill>
              </a:rPr>
              <a:t>	Examples:</a:t>
            </a:r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	</a:t>
            </a:r>
            <a:r>
              <a:rPr lang="en-US" sz="3200" dirty="0" err="1" smtClean="0">
                <a:solidFill>
                  <a:srgbClr val="FF0000"/>
                </a:solidFill>
              </a:rPr>
              <a:t>Yo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prefiero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escuchar</a:t>
            </a:r>
            <a:r>
              <a:rPr lang="en-US" sz="3200" smtClean="0">
                <a:solidFill>
                  <a:srgbClr val="FF0000"/>
                </a:solidFill>
              </a:rPr>
              <a:t> al </a:t>
            </a:r>
            <a:r>
              <a:rPr lang="en-US" sz="3200" dirty="0" err="1" smtClean="0">
                <a:solidFill>
                  <a:srgbClr val="FF0000"/>
                </a:solidFill>
              </a:rPr>
              <a:t>Señor</a:t>
            </a:r>
            <a:r>
              <a:rPr lang="en-US" sz="3200" dirty="0" smtClean="0">
                <a:solidFill>
                  <a:srgbClr val="FF0000"/>
                </a:solidFill>
              </a:rPr>
              <a:t> Gore.</a:t>
            </a:r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	</a:t>
            </a:r>
            <a:r>
              <a:rPr lang="en-US" sz="3200" dirty="0" err="1" smtClean="0">
                <a:solidFill>
                  <a:srgbClr val="FF0000"/>
                </a:solidFill>
              </a:rPr>
              <a:t>Yo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prefiero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trabajar</a:t>
            </a:r>
            <a:r>
              <a:rPr lang="en-US" sz="3200" dirty="0" smtClean="0">
                <a:solidFill>
                  <a:srgbClr val="FF0000"/>
                </a:solidFill>
              </a:rPr>
              <a:t> mucho.</a:t>
            </a:r>
          </a:p>
          <a:p>
            <a:pPr lvl="0"/>
            <a:r>
              <a:rPr lang="en-US" sz="3000" b="1" dirty="0" smtClean="0"/>
              <a:t>IN YOUR NOTES:  When a person receives the action (listening TO me), the word “a” goes before the name.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5556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730144"/>
            <a:ext cx="8940800" cy="61278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In </a:t>
            </a:r>
            <a:r>
              <a:rPr lang="es-ES_tradnl" sz="3200" u="sng" dirty="0" smtClean="0"/>
              <a:t>English</a:t>
            </a:r>
            <a:r>
              <a:rPr lang="es-ES_tradnl" sz="3200" dirty="0" smtClean="0"/>
              <a:t>, a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something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that</a:t>
            </a:r>
            <a:r>
              <a:rPr lang="es-ES_tradnl" sz="3200" dirty="0" smtClean="0"/>
              <a:t>…</a:t>
            </a:r>
            <a:br>
              <a:rPr lang="es-ES_tradnl" sz="3200" dirty="0" smtClean="0"/>
            </a:br>
            <a:r>
              <a:rPr lang="es-ES_tradnl" sz="3200" dirty="0" smtClean="0"/>
              <a:t>___________________________________</a:t>
            </a:r>
            <a:br>
              <a:rPr lang="es-ES_tradnl" sz="3200" dirty="0" smtClean="0"/>
            </a:br>
            <a:r>
              <a:rPr lang="es-ES_tradnl" sz="3200" dirty="0" smtClean="0"/>
              <a:t>--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bug </a:t>
            </a:r>
            <a:r>
              <a:rPr lang="es-ES_tradnl" sz="3200" dirty="0" err="1" smtClean="0"/>
              <a:t>being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squashed</a:t>
            </a:r>
            <a:r>
              <a:rPr lang="es-ES_tradnl" sz="3200" dirty="0" smtClean="0"/>
              <a:t>,</a:t>
            </a:r>
            <a:br>
              <a:rPr lang="es-ES_tradnl" sz="3200" dirty="0" smtClean="0"/>
            </a:br>
            <a:r>
              <a:rPr lang="es-ES_tradnl" sz="3200" dirty="0" smtClean="0"/>
              <a:t>--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shirt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being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worn</a:t>
            </a:r>
            <a:r>
              <a:rPr lang="es-ES_tradnl" sz="3200" dirty="0" smtClean="0"/>
              <a:t>.</a:t>
            </a:r>
            <a:br>
              <a:rPr lang="es-ES_tradnl" sz="3200" dirty="0" smtClean="0"/>
            </a:br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3200" dirty="0" smtClean="0"/>
              <a:t>++</a:t>
            </a:r>
            <a:r>
              <a:rPr lang="es-ES_tradnl" sz="3200" dirty="0" err="1" smtClean="0"/>
              <a:t>None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these</a:t>
            </a:r>
            <a:r>
              <a:rPr lang="es-ES_tradnl" sz="3200" dirty="0" smtClean="0"/>
              <a:t> DO </a:t>
            </a:r>
            <a:r>
              <a:rPr lang="es-ES_tradnl" sz="3200" dirty="0" err="1" smtClean="0"/>
              <a:t>anything</a:t>
            </a:r>
            <a:r>
              <a:rPr lang="es-ES_tradnl" sz="3200" dirty="0" smtClean="0"/>
              <a:t>, </a:t>
            </a:r>
            <a:r>
              <a:rPr lang="es-ES_tradnl" sz="3200" dirty="0" err="1" smtClean="0"/>
              <a:t>they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get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stuff</a:t>
            </a:r>
            <a:r>
              <a:rPr lang="es-ES_tradnl" sz="3200" dirty="0" smtClean="0"/>
              <a:t> done TO </a:t>
            </a:r>
            <a:r>
              <a:rPr lang="es-ES_tradnl" sz="3200" dirty="0" err="1" smtClean="0"/>
              <a:t>them</a:t>
            </a:r>
            <a:r>
              <a:rPr lang="es-ES_tradnl" sz="3200" dirty="0" smtClean="0"/>
              <a:t>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In </a:t>
            </a:r>
            <a:r>
              <a:rPr lang="es-ES_tradnl" sz="3200" dirty="0" err="1" smtClean="0"/>
              <a:t>Spanish</a:t>
            </a:r>
            <a:r>
              <a:rPr lang="es-ES_tradnl" sz="3200" dirty="0" smtClean="0"/>
              <a:t>, as in English, </a:t>
            </a:r>
            <a:r>
              <a:rPr lang="es-ES_tradnl" sz="3200" dirty="0" err="1" smtClean="0"/>
              <a:t>we</a:t>
            </a:r>
            <a:r>
              <a:rPr lang="es-ES_tradnl" sz="3200" dirty="0" smtClean="0"/>
              <a:t> can </a:t>
            </a:r>
            <a:r>
              <a:rPr lang="es-ES_tradnl" sz="3200" dirty="0" err="1" smtClean="0"/>
              <a:t>either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say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name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 (I hit </a:t>
            </a:r>
            <a:r>
              <a:rPr lang="es-ES_tradnl" sz="3200" dirty="0" err="1" smtClean="0"/>
              <a:t>Ned</a:t>
            </a:r>
            <a:r>
              <a:rPr lang="es-ES_tradnl" sz="3200" dirty="0" smtClean="0"/>
              <a:t>), </a:t>
            </a:r>
            <a:r>
              <a:rPr lang="es-ES_tradnl" sz="3200" dirty="0" err="1" smtClean="0"/>
              <a:t>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we</a:t>
            </a:r>
            <a:r>
              <a:rPr lang="es-ES_tradnl" sz="3200" dirty="0" smtClean="0"/>
              <a:t> can </a:t>
            </a:r>
            <a:r>
              <a:rPr lang="es-ES_tradnl" sz="3200" dirty="0" err="1" smtClean="0"/>
              <a:t>say</a:t>
            </a:r>
            <a:r>
              <a:rPr lang="es-ES_tradnl" sz="3200" dirty="0" smtClean="0"/>
              <a:t> “I hit </a:t>
            </a:r>
            <a:r>
              <a:rPr lang="es-ES_tradnl" sz="3200" u="sng" dirty="0" err="1" smtClean="0"/>
              <a:t>him</a:t>
            </a:r>
            <a:r>
              <a:rPr lang="es-ES_tradnl" sz="3200" u="sng" dirty="0" smtClean="0"/>
              <a:t>.</a:t>
            </a:r>
            <a:r>
              <a:rPr lang="es-ES_tradnl" sz="3200" dirty="0" smtClean="0"/>
              <a:t>”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1318" y="1217787"/>
            <a:ext cx="60931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 smtClean="0">
                <a:solidFill>
                  <a:srgbClr val="FF0000"/>
                </a:solidFill>
              </a:rPr>
              <a:t>eceives the action in the sentence.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2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730145"/>
            <a:ext cx="8655260" cy="12605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Spanish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also</a:t>
            </a:r>
            <a:r>
              <a:rPr lang="es-ES_tradnl" sz="3200" dirty="0" smtClean="0"/>
              <a:t> has </a:t>
            </a:r>
            <a:r>
              <a:rPr lang="es-ES_tradnl" sz="3200" dirty="0" err="1" smtClean="0"/>
              <a:t>pronouns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we</a:t>
            </a:r>
            <a:r>
              <a:rPr lang="es-ES_tradnl" sz="3200" dirty="0" smtClean="0"/>
              <a:t> can use </a:t>
            </a:r>
            <a:r>
              <a:rPr lang="es-ES_tradnl" sz="3200" dirty="0" err="1" smtClean="0"/>
              <a:t>rather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than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saying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name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.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32690"/>
              </p:ext>
            </p:extLst>
          </p:nvPr>
        </p:nvGraphicFramePr>
        <p:xfrm>
          <a:off x="346284" y="1922043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te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(lo or la)</a:t>
                      </a:r>
                    </a:p>
                    <a:p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lo</a:t>
                      </a: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(los or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los</a:t>
                      </a: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55600" y="4932562"/>
            <a:ext cx="8502860" cy="1925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/>
              <a:t>W</a:t>
            </a:r>
            <a:r>
              <a:rPr lang="es-ES_tradnl" sz="3200" dirty="0" err="1" smtClean="0"/>
              <a:t>here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might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word</a:t>
            </a:r>
            <a:r>
              <a:rPr lang="es-ES_tradnl" sz="3200" dirty="0" smtClean="0"/>
              <a:t> “a” </a:t>
            </a:r>
            <a:r>
              <a:rPr lang="es-ES_tradnl" sz="3200" dirty="0" err="1" smtClean="0"/>
              <a:t>play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into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this</a:t>
            </a:r>
            <a:r>
              <a:rPr lang="es-ES_tradnl" sz="3200" dirty="0" smtClean="0"/>
              <a:t>?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</a:rPr>
              <a:t>“A” </a:t>
            </a:r>
            <a:r>
              <a:rPr lang="es-ES_tradnl" sz="3200" dirty="0" err="1" smtClean="0">
                <a:solidFill>
                  <a:srgbClr val="FF0000"/>
                </a:solidFill>
              </a:rPr>
              <a:t>is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used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right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before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we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state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direct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object</a:t>
            </a:r>
            <a:r>
              <a:rPr lang="es-ES_tradnl" sz="3200" dirty="0" smtClean="0">
                <a:solidFill>
                  <a:srgbClr val="FF0000"/>
                </a:solidFill>
              </a:rPr>
              <a:t> (</a:t>
            </a:r>
            <a:r>
              <a:rPr lang="es-ES_tradnl" sz="3200" dirty="0" err="1" smtClean="0">
                <a:solidFill>
                  <a:srgbClr val="FF0000"/>
                </a:solidFill>
              </a:rPr>
              <a:t>not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using</a:t>
            </a:r>
            <a:r>
              <a:rPr lang="es-ES_tradnl" sz="3200" dirty="0" smtClean="0">
                <a:solidFill>
                  <a:srgbClr val="FF0000"/>
                </a:solidFill>
              </a:rPr>
              <a:t> a </a:t>
            </a:r>
            <a:r>
              <a:rPr lang="es-ES_tradnl" sz="3200" dirty="0" err="1" smtClean="0">
                <a:solidFill>
                  <a:srgbClr val="FF0000"/>
                </a:solidFill>
              </a:rPr>
              <a:t>pronoun</a:t>
            </a:r>
            <a:r>
              <a:rPr lang="es-ES_tradnl" sz="3200" dirty="0" smtClean="0">
                <a:solidFill>
                  <a:srgbClr val="FF0000"/>
                </a:solidFill>
              </a:rPr>
              <a:t>) IF IT’S A PERSON.</a:t>
            </a:r>
            <a:endParaRPr lang="es-ES_trad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8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99125"/>
              </p:ext>
            </p:extLst>
          </p:nvPr>
        </p:nvGraphicFramePr>
        <p:xfrm>
          <a:off x="374838" y="4297145"/>
          <a:ext cx="8512176" cy="256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549155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nos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99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te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776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 or la)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(los or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los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endParaRPr lang="en-US" sz="3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03200" y="791977"/>
            <a:ext cx="8940800" cy="3422434"/>
            <a:chOff x="10487405" y="179861"/>
            <a:chExt cx="8940800" cy="342243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10487405" y="179861"/>
              <a:ext cx="8940800" cy="3422434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457200" indent="-457200" fontAlgn="auto">
                <a:spcBef>
                  <a:spcPct val="2000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s-ES_tradnl" sz="3200" b="1" dirty="0" smtClean="0"/>
                <a:t>PLACEMENT: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Just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like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Spanish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adjectives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go</a:t>
              </a:r>
              <a:r>
                <a:rPr lang="es-ES_tradnl" sz="3200" dirty="0" smtClean="0"/>
                <a:t> in </a:t>
              </a:r>
              <a:r>
                <a:rPr lang="es-ES_tradnl" sz="3200" dirty="0" err="1" smtClean="0"/>
                <a:t>the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opposite</a:t>
              </a:r>
              <a:r>
                <a:rPr lang="es-ES_tradnl" sz="3200" dirty="0" smtClean="0"/>
                <a:t> place </a:t>
              </a:r>
              <a:r>
                <a:rPr lang="es-ES_tradnl" sz="3200" dirty="0" err="1" smtClean="0"/>
                <a:t>that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they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go</a:t>
              </a:r>
              <a:r>
                <a:rPr lang="es-ES_tradnl" sz="3200" dirty="0" smtClean="0"/>
                <a:t> in English, </a:t>
              </a:r>
              <a:r>
                <a:rPr lang="es-ES_tradnl" sz="3200" dirty="0" err="1" smtClean="0"/>
                <a:t>Spanish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direct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object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pronouns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usually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go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opposite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where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they</a:t>
              </a:r>
              <a:r>
                <a:rPr lang="es-ES_tradnl" sz="3200" dirty="0" smtClean="0"/>
                <a:t> </a:t>
              </a:r>
              <a:r>
                <a:rPr lang="es-ES_tradnl" sz="3200" dirty="0" err="1" smtClean="0"/>
                <a:t>go</a:t>
              </a:r>
              <a:r>
                <a:rPr lang="es-ES_tradnl" sz="3200" dirty="0" smtClean="0"/>
                <a:t> in English.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s-ES_tradnl" sz="3200" dirty="0"/>
                <a:t>	</a:t>
              </a:r>
              <a:r>
                <a:rPr lang="es-ES_tradnl" sz="3200" dirty="0" smtClean="0"/>
                <a:t>		</a:t>
              </a:r>
              <a:r>
                <a:rPr lang="es-ES_tradnl" sz="3200" dirty="0" smtClean="0">
                  <a:solidFill>
                    <a:srgbClr val="008000"/>
                  </a:solidFill>
                </a:rPr>
                <a:t>	I </a:t>
              </a:r>
              <a:r>
                <a:rPr lang="es-ES_tradnl" sz="3200" dirty="0" err="1" smtClean="0">
                  <a:solidFill>
                    <a:srgbClr val="008000"/>
                  </a:solidFill>
                </a:rPr>
                <a:t>want</a:t>
              </a:r>
              <a:r>
                <a:rPr lang="es-ES_tradnl" sz="3200" dirty="0" smtClean="0">
                  <a:solidFill>
                    <a:srgbClr val="008000"/>
                  </a:solidFill>
                </a:rPr>
                <a:t> </a:t>
              </a:r>
              <a:r>
                <a:rPr lang="es-ES_tradnl" sz="3200" u="sng" dirty="0" err="1" smtClean="0">
                  <a:solidFill>
                    <a:srgbClr val="008000"/>
                  </a:solidFill>
                </a:rPr>
                <a:t>the</a:t>
              </a:r>
              <a:r>
                <a:rPr lang="es-ES_tradnl" sz="3200" u="sng" dirty="0" err="1">
                  <a:solidFill>
                    <a:srgbClr val="008000"/>
                  </a:solidFill>
                </a:rPr>
                <a:t>m</a:t>
              </a:r>
              <a:r>
                <a:rPr lang="es-ES_tradnl" sz="3200" u="sng" dirty="0" smtClean="0">
                  <a:solidFill>
                    <a:srgbClr val="008000"/>
                  </a:solidFill>
                </a:rPr>
                <a:t>.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s-ES_tradnl" sz="3200" dirty="0">
                  <a:solidFill>
                    <a:srgbClr val="008000"/>
                  </a:solidFill>
                </a:rPr>
                <a:t>	</a:t>
              </a:r>
              <a:r>
                <a:rPr lang="es-ES_tradnl" sz="3200" dirty="0" smtClean="0">
                  <a:solidFill>
                    <a:srgbClr val="008000"/>
                  </a:solidFill>
                </a:rPr>
                <a:t>			Yo </a:t>
              </a:r>
              <a:r>
                <a:rPr lang="es-ES_tradnl" sz="3200" u="sng" dirty="0" smtClean="0">
                  <a:solidFill>
                    <a:srgbClr val="008000"/>
                  </a:solidFill>
                </a:rPr>
                <a:t>los</a:t>
              </a:r>
              <a:r>
                <a:rPr lang="es-ES_tradnl" sz="3200" dirty="0" smtClean="0">
                  <a:solidFill>
                    <a:srgbClr val="008000"/>
                  </a:solidFill>
                </a:rPr>
                <a:t> quiero.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3202046" y="2802159"/>
              <a:ext cx="703715" cy="257417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202046" y="2802159"/>
              <a:ext cx="841025" cy="257417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191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791976"/>
            <a:ext cx="8940800" cy="6066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smtClean="0"/>
              <a:t>PLACEMENT (Re-</a:t>
            </a:r>
            <a:r>
              <a:rPr lang="es-ES_tradnl" sz="3200" b="1" dirty="0" err="1" smtClean="0"/>
              <a:t>cap</a:t>
            </a:r>
            <a:r>
              <a:rPr lang="es-ES_tradnl" sz="3200" b="1" dirty="0" smtClean="0"/>
              <a:t>):</a:t>
            </a:r>
            <a:r>
              <a:rPr lang="es-ES_tradnl" sz="3200" dirty="0" smtClean="0"/>
              <a:t> </a:t>
            </a:r>
            <a:br>
              <a:rPr lang="es-ES_tradnl" sz="3200" dirty="0" smtClean="0"/>
            </a:br>
            <a:r>
              <a:rPr lang="es-ES_tradnl" sz="3200" dirty="0" smtClean="0"/>
              <a:t>--D.O. </a:t>
            </a:r>
            <a:r>
              <a:rPr lang="es-ES_tradnl" sz="3200" dirty="0" err="1" smtClean="0"/>
              <a:t>Pronouns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go</a:t>
            </a:r>
            <a:r>
              <a:rPr lang="es-ES_tradnl" sz="3200" dirty="0" smtClean="0"/>
              <a:t> ______ 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conjugated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verb</a:t>
            </a:r>
            <a:r>
              <a:rPr lang="es-ES_tradnl" sz="3200" dirty="0" smtClean="0"/>
              <a:t>.</a:t>
            </a:r>
            <a:endParaRPr lang="es-ES_tradnl" sz="3200" dirty="0">
              <a:solidFill>
                <a:srgbClr val="00800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err="1" smtClean="0"/>
              <a:t>Alternate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placement</a:t>
            </a:r>
            <a:r>
              <a:rPr lang="es-ES_tradnl" sz="3200" b="1" dirty="0" smtClean="0"/>
              <a:t>:</a:t>
            </a:r>
            <a:br>
              <a:rPr lang="es-ES_tradnl" sz="3200" b="1" dirty="0" smtClean="0"/>
            </a:br>
            <a:r>
              <a:rPr lang="es-ES_tradnl" sz="3200" dirty="0" smtClean="0"/>
              <a:t>--</a:t>
            </a:r>
            <a:r>
              <a:rPr lang="es-ES_tradnl" sz="3200" dirty="0" err="1" smtClean="0"/>
              <a:t>If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you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have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an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infinitive</a:t>
            </a:r>
            <a:r>
              <a:rPr lang="es-ES_tradnl" sz="3200" dirty="0" smtClean="0"/>
              <a:t>, </a:t>
            </a:r>
            <a:r>
              <a:rPr lang="es-ES_tradnl" sz="3200" dirty="0" err="1" smtClean="0"/>
              <a:t>you</a:t>
            </a:r>
            <a:r>
              <a:rPr lang="es-ES_tradnl" sz="3200" dirty="0" smtClean="0"/>
              <a:t> can </a:t>
            </a:r>
            <a:r>
              <a:rPr lang="es-ES_tradnl" sz="3200" dirty="0" err="1" smtClean="0"/>
              <a:t>attach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infinitive</a:t>
            </a:r>
            <a:r>
              <a:rPr lang="es-ES_tradnl" sz="3200" dirty="0" smtClean="0"/>
              <a:t>.</a:t>
            </a:r>
            <a:br>
              <a:rPr lang="es-ES_tradnl" sz="3200" dirty="0" smtClean="0"/>
            </a:br>
            <a:r>
              <a:rPr lang="es-ES_tradnl" sz="3200" dirty="0" smtClean="0"/>
              <a:t>--</a:t>
            </a:r>
            <a:r>
              <a:rPr lang="es-ES_tradnl" sz="3200" dirty="0" err="1" smtClean="0"/>
              <a:t>Infinitive</a:t>
            </a:r>
            <a:r>
              <a:rPr lang="es-ES_tradnl" sz="3200" dirty="0" smtClean="0"/>
              <a:t>: a </a:t>
            </a:r>
            <a:r>
              <a:rPr lang="es-ES_tradnl" sz="3200" dirty="0" err="1" smtClean="0"/>
              <a:t>verb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hasn’t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been</a:t>
            </a:r>
            <a:r>
              <a:rPr lang="es-ES_tradnl" sz="3200" dirty="0"/>
              <a:t> </a:t>
            </a:r>
            <a:r>
              <a:rPr lang="es-ES_tradnl" sz="3200" dirty="0" smtClean="0"/>
              <a:t>___________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/>
              <a:t>	</a:t>
            </a:r>
            <a:r>
              <a:rPr lang="es-ES_tradnl" sz="3200" dirty="0" smtClean="0"/>
              <a:t>			</a:t>
            </a:r>
            <a:r>
              <a:rPr lang="es-ES_tradnl" sz="3200" u="sng" dirty="0" err="1" smtClean="0"/>
              <a:t>It</a:t>
            </a:r>
            <a:r>
              <a:rPr lang="es-ES_tradnl" sz="3200" u="sng" dirty="0" smtClean="0"/>
              <a:t> </a:t>
            </a:r>
            <a:r>
              <a:rPr lang="es-ES_tradnl" sz="3200" u="sng" dirty="0" err="1" smtClean="0"/>
              <a:t>still</a:t>
            </a:r>
            <a:r>
              <a:rPr lang="es-ES_tradnl" sz="3200" u="sng" dirty="0" smtClean="0"/>
              <a:t> has </a:t>
            </a:r>
            <a:r>
              <a:rPr lang="es-ES_tradnl" sz="3200" u="sng" dirty="0" err="1" smtClean="0"/>
              <a:t>its</a:t>
            </a:r>
            <a:r>
              <a:rPr lang="es-ES_tradnl" sz="3200" u="sng" dirty="0" smtClean="0"/>
              <a:t> original </a:t>
            </a:r>
            <a:r>
              <a:rPr lang="es-ES_tradnl" sz="3200" u="sng" dirty="0" err="1" smtClean="0"/>
              <a:t>ending</a:t>
            </a:r>
            <a:r>
              <a:rPr lang="es-ES_tradnl" sz="3200" u="sng" dirty="0" smtClean="0"/>
              <a:t>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	</a:t>
            </a:r>
            <a:r>
              <a:rPr lang="es-ES_tradnl" sz="3200" dirty="0" err="1" smtClean="0">
                <a:solidFill>
                  <a:srgbClr val="008000"/>
                </a:solidFill>
              </a:rPr>
              <a:t>Example</a:t>
            </a:r>
            <a:r>
              <a:rPr lang="es-ES_tradnl" sz="3200" dirty="0" smtClean="0">
                <a:solidFill>
                  <a:srgbClr val="008000"/>
                </a:solidFill>
              </a:rPr>
              <a:t>: “Yo los quiero llevar.” COULD BE </a:t>
            </a:r>
            <a:br>
              <a:rPr lang="es-ES_tradnl" sz="3200" dirty="0" smtClean="0">
                <a:solidFill>
                  <a:srgbClr val="008000"/>
                </a:solidFill>
              </a:rPr>
            </a:br>
            <a:r>
              <a:rPr lang="es-ES_tradnl" sz="3200" dirty="0" smtClean="0">
                <a:solidFill>
                  <a:srgbClr val="008000"/>
                </a:solidFill>
              </a:rPr>
              <a:t>“Yo quiero llevar</a:t>
            </a:r>
            <a:r>
              <a:rPr lang="es-ES_tradnl" sz="3200" b="1" u="sng" dirty="0" smtClean="0">
                <a:solidFill>
                  <a:srgbClr val="008000"/>
                </a:solidFill>
              </a:rPr>
              <a:t>los</a:t>
            </a:r>
            <a:r>
              <a:rPr lang="es-ES_tradnl" sz="3200" b="1" dirty="0" smtClean="0">
                <a:solidFill>
                  <a:srgbClr val="008000"/>
                </a:solidFill>
              </a:rPr>
              <a:t>.”</a:t>
            </a:r>
            <a:endParaRPr lang="es-ES_tradnl" sz="3200" dirty="0" smtClean="0">
              <a:solidFill>
                <a:srgbClr val="008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/>
              <a:t>	</a:t>
            </a:r>
            <a:r>
              <a:rPr lang="es-ES_tradnl" sz="3200" dirty="0" smtClean="0"/>
              <a:t>--</a:t>
            </a: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ALWAYS </a:t>
            </a:r>
            <a:r>
              <a:rPr lang="es-ES_tradnl" sz="3200" dirty="0" err="1" smtClean="0"/>
              <a:t>acceptable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put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before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conjugated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verb</a:t>
            </a:r>
            <a:r>
              <a:rPr lang="es-ES_tradnl" sz="3200" dirty="0" smtClean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67814" y="1236898"/>
            <a:ext cx="2162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before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1033" y="3310141"/>
            <a:ext cx="24715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conjugated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57348" y="4478262"/>
            <a:ext cx="532076" cy="25741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46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55623"/>
              </p:ext>
            </p:extLst>
          </p:nvPr>
        </p:nvGraphicFramePr>
        <p:xfrm>
          <a:off x="374838" y="4297145"/>
          <a:ext cx="8512176" cy="256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549155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nos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99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te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776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 or la)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(los or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los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endParaRPr lang="en-US" sz="3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Subtitle 2"/>
          <p:cNvSpPr txBox="1">
            <a:spLocks/>
          </p:cNvSpPr>
          <p:nvPr/>
        </p:nvSpPr>
        <p:spPr>
          <a:xfrm>
            <a:off x="203200" y="791976"/>
            <a:ext cx="8940800" cy="37213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smtClean="0"/>
              <a:t>CHOOSING YOUR PRONOUN:</a:t>
            </a:r>
            <a:r>
              <a:rPr lang="es-ES_tradnl" sz="3200" dirty="0" smtClean="0"/>
              <a:t> </a:t>
            </a:r>
            <a:br>
              <a:rPr lang="es-ES_tradnl" sz="3200" dirty="0" smtClean="0"/>
            </a:br>
            <a:r>
              <a:rPr lang="es-ES_tradnl" sz="3200" dirty="0" smtClean="0"/>
              <a:t>--</a:t>
            </a:r>
            <a:r>
              <a:rPr lang="es-ES_tradnl" sz="3200" dirty="0" err="1" smtClean="0"/>
              <a:t>Step</a:t>
            </a:r>
            <a:r>
              <a:rPr lang="es-ES_tradnl" sz="3200" dirty="0" smtClean="0"/>
              <a:t> 1: </a:t>
            </a:r>
            <a:r>
              <a:rPr lang="es-ES_tradnl" sz="3200" dirty="0" err="1" smtClean="0"/>
              <a:t>Find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endParaRPr lang="es-ES_tradnl" sz="3200" dirty="0" smtClean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/>
              <a:t>	</a:t>
            </a:r>
            <a:r>
              <a:rPr lang="es-ES_tradnl" sz="3200" dirty="0" smtClean="0"/>
              <a:t>--</a:t>
            </a:r>
            <a:r>
              <a:rPr lang="es-ES_tradnl" sz="3200" dirty="0" err="1" smtClean="0"/>
              <a:t>Step</a:t>
            </a:r>
            <a:r>
              <a:rPr lang="es-ES_tradnl" sz="3200" dirty="0" smtClean="0"/>
              <a:t> 2:  </a:t>
            </a:r>
            <a:r>
              <a:rPr lang="es-ES_tradnl" sz="3200" dirty="0" err="1" smtClean="0"/>
              <a:t>Find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word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chart </a:t>
            </a:r>
            <a:r>
              <a:rPr lang="es-ES_tradnl" sz="3200" dirty="0" err="1" smtClean="0"/>
              <a:t>below</a:t>
            </a:r>
            <a:r>
              <a:rPr lang="es-ES_tradnl" sz="3200" dirty="0" smtClean="0"/>
              <a:t> (ex: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br>
              <a:rPr lang="es-ES_tradnl" sz="3200" dirty="0" smtClean="0"/>
            </a:br>
            <a:r>
              <a:rPr lang="es-ES_tradnl" sz="3200" dirty="0" smtClean="0"/>
              <a:t>         </a:t>
            </a:r>
            <a:r>
              <a:rPr lang="es-ES_tradnl" sz="3200" dirty="0" err="1" smtClean="0"/>
              <a:t>this</a:t>
            </a:r>
            <a:r>
              <a:rPr lang="es-ES_tradnl" sz="3200" dirty="0" smtClean="0"/>
              <a:t> “yo,” “nosotros,” etc.  </a:t>
            </a:r>
            <a:r>
              <a:rPr lang="es-ES_tradnl" sz="3200" dirty="0" err="1" smtClean="0"/>
              <a:t>Remember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things</a:t>
            </a:r>
            <a:r>
              <a:rPr lang="es-ES_tradnl" sz="3200" dirty="0" smtClean="0"/>
              <a:t> </a:t>
            </a:r>
            <a:br>
              <a:rPr lang="es-ES_tradnl" sz="3200" dirty="0" smtClean="0"/>
            </a:br>
            <a:r>
              <a:rPr lang="es-ES_tradnl" sz="3200" dirty="0" smtClean="0"/>
              <a:t>         </a:t>
            </a:r>
            <a:r>
              <a:rPr lang="es-ES_tradnl" sz="3200" dirty="0" err="1" smtClean="0"/>
              <a:t>will</a:t>
            </a:r>
            <a:r>
              <a:rPr lang="es-ES_tradnl" sz="3200" dirty="0" smtClean="0"/>
              <a:t> be </a:t>
            </a:r>
            <a:r>
              <a:rPr lang="es-ES_tradnl" sz="3200" dirty="0" err="1" smtClean="0"/>
              <a:t>an</a:t>
            </a:r>
            <a:r>
              <a:rPr lang="es-ES_tradnl" sz="3200" dirty="0" smtClean="0"/>
              <a:t> él </a:t>
            </a:r>
            <a:r>
              <a:rPr lang="es-ES_tradnl" sz="3200" dirty="0" err="1" smtClean="0"/>
              <a:t>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an</a:t>
            </a:r>
            <a:r>
              <a:rPr lang="es-ES_tradnl" sz="3200" dirty="0" smtClean="0"/>
              <a:t> ella as </a:t>
            </a:r>
            <a:r>
              <a:rPr lang="es-ES_tradnl" sz="3200" dirty="0" err="1" smtClean="0"/>
              <a:t>well</a:t>
            </a:r>
            <a:r>
              <a:rPr lang="es-ES_tradnl" sz="3200" dirty="0" smtClean="0"/>
              <a:t>.)</a:t>
            </a:r>
            <a:br>
              <a:rPr lang="es-ES_tradnl" sz="3200" dirty="0" smtClean="0"/>
            </a:br>
            <a:r>
              <a:rPr lang="es-ES_tradnl" sz="3200" dirty="0" smtClean="0"/>
              <a:t>	--</a:t>
            </a:r>
            <a:r>
              <a:rPr lang="es-ES_tradnl" sz="3200" dirty="0" err="1" smtClean="0"/>
              <a:t>Step</a:t>
            </a:r>
            <a:r>
              <a:rPr lang="es-ES_tradnl" sz="3200" dirty="0" smtClean="0"/>
              <a:t> 3:  Place </a:t>
            </a: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before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conjugated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verb</a:t>
            </a: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78073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343245"/>
              </p:ext>
            </p:extLst>
          </p:nvPr>
        </p:nvGraphicFramePr>
        <p:xfrm>
          <a:off x="374838" y="4297145"/>
          <a:ext cx="8512176" cy="256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549155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nos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99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te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776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 or la)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(los or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los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endParaRPr lang="en-US" sz="3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89430" y="702536"/>
            <a:ext cx="8940800" cy="37213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smtClean="0"/>
              <a:t>Yo quiero la pluma.</a:t>
            </a:r>
            <a:r>
              <a:rPr lang="es-ES_tradnl" sz="3200" dirty="0" smtClean="0"/>
              <a:t> </a:t>
            </a:r>
            <a:endParaRPr lang="es-ES_tradnl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1.  </a:t>
            </a:r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		</a:t>
            </a:r>
            <a:r>
              <a:rPr lang="es-ES_tradnl" sz="3200" dirty="0" smtClean="0">
                <a:solidFill>
                  <a:srgbClr val="FF0000"/>
                </a:solidFill>
              </a:rPr>
              <a:t>la pluma</a:t>
            </a:r>
            <a:endParaRPr lang="es-ES_tradnl" sz="3200" dirty="0"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2.  </a:t>
            </a:r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represents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that</a:t>
            </a:r>
            <a:r>
              <a:rPr lang="es-ES_tradnl" sz="3200" dirty="0" smtClean="0"/>
              <a:t>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		</a:t>
            </a:r>
            <a:r>
              <a:rPr lang="es-ES_tradnl" sz="3200" dirty="0" smtClean="0">
                <a:solidFill>
                  <a:srgbClr val="FF0000"/>
                </a:solidFill>
              </a:rPr>
              <a:t>la</a:t>
            </a:r>
            <a:endParaRPr lang="es-ES_tradnl" sz="3200" dirty="0"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3.  Re-</a:t>
            </a:r>
            <a:r>
              <a:rPr lang="es-ES_tradnl" sz="3200" dirty="0" err="1" smtClean="0"/>
              <a:t>write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sentence</a:t>
            </a:r>
            <a:r>
              <a:rPr lang="es-ES_tradnl" sz="3200" dirty="0" smtClean="0"/>
              <a:t>: </a:t>
            </a:r>
            <a:endParaRPr lang="es-ES_tradnl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025846" y="3712369"/>
            <a:ext cx="372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Yo</a:t>
            </a:r>
            <a:r>
              <a:rPr lang="en-US" sz="3200" b="1" dirty="0" smtClean="0">
                <a:solidFill>
                  <a:srgbClr val="FF0000"/>
                </a:solidFill>
              </a:rPr>
              <a:t> la </a:t>
            </a:r>
            <a:r>
              <a:rPr lang="en-US" sz="3200" b="1" dirty="0" err="1" smtClean="0">
                <a:solidFill>
                  <a:srgbClr val="FF0000"/>
                </a:solidFill>
              </a:rPr>
              <a:t>quiero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67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/>
              <a:t>Objetos Directos Día 1</a:t>
            </a:r>
            <a:endParaRPr lang="es-HN" b="1" u="sng" dirty="0">
              <a:latin typeface="Calibri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58429"/>
              </p:ext>
            </p:extLst>
          </p:nvPr>
        </p:nvGraphicFramePr>
        <p:xfrm>
          <a:off x="374838" y="4297145"/>
          <a:ext cx="8512176" cy="256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549155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nos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99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te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776"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 or la)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  (los or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los</a:t>
                      </a:r>
                      <a:endParaRPr lang="en-US" sz="3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sz="3000" b="1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000" b="0" baseline="0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endParaRPr lang="en-US" sz="3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89430" y="702536"/>
            <a:ext cx="8940800" cy="37213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smtClean="0"/>
              <a:t>Él prefiere a su hijo.</a:t>
            </a:r>
            <a:r>
              <a:rPr lang="es-ES_tradnl" sz="3200" dirty="0" smtClean="0"/>
              <a:t>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1.  </a:t>
            </a:r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		</a:t>
            </a:r>
            <a:r>
              <a:rPr lang="es-ES_tradnl" sz="3200" dirty="0" smtClean="0">
                <a:solidFill>
                  <a:srgbClr val="FF0000"/>
                </a:solidFill>
              </a:rPr>
              <a:t>hijo</a:t>
            </a:r>
            <a:endParaRPr lang="es-ES_tradnl" sz="3200" dirty="0"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2.  </a:t>
            </a:r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represents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that</a:t>
            </a:r>
            <a:r>
              <a:rPr lang="es-ES_tradnl" sz="3200" dirty="0" smtClean="0"/>
              <a:t>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		</a:t>
            </a:r>
            <a:r>
              <a:rPr lang="es-ES_tradnl" sz="3200" dirty="0" smtClean="0">
                <a:solidFill>
                  <a:srgbClr val="FF0000"/>
                </a:solidFill>
              </a:rPr>
              <a:t>lo</a:t>
            </a:r>
            <a:endParaRPr lang="es-ES_tradnl" sz="3200" dirty="0"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/>
              <a:t>3.  Re-</a:t>
            </a:r>
            <a:r>
              <a:rPr lang="es-ES_tradnl" sz="3200" dirty="0" err="1" smtClean="0"/>
              <a:t>write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sentence</a:t>
            </a:r>
            <a:r>
              <a:rPr lang="es-ES_tradnl" sz="3200" dirty="0" smtClean="0"/>
              <a:t>: </a:t>
            </a:r>
            <a:endParaRPr lang="es-ES_tradnl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025846" y="3712369"/>
            <a:ext cx="372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Él</a:t>
            </a:r>
            <a:r>
              <a:rPr lang="en-US" sz="3200" b="1" dirty="0" smtClean="0">
                <a:solidFill>
                  <a:srgbClr val="FF0000"/>
                </a:solidFill>
              </a:rPr>
              <a:t> lo </a:t>
            </a:r>
            <a:r>
              <a:rPr lang="en-US" sz="3200" b="1" dirty="0" err="1" smtClean="0">
                <a:solidFill>
                  <a:srgbClr val="FF0000"/>
                </a:solidFill>
              </a:rPr>
              <a:t>prefiere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1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11729</TotalTime>
  <Words>759</Words>
  <Application>Microsoft Macintosh PowerPoint</Application>
  <PresentationFormat>On-screen Show (4:3)</PresentationFormat>
  <Paragraphs>187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Objetos Directos Día 1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`yq</cp:lastModifiedBy>
  <cp:revision>128</cp:revision>
  <dcterms:created xsi:type="dcterms:W3CDTF">2011-09-23T10:11:03Z</dcterms:created>
  <dcterms:modified xsi:type="dcterms:W3CDTF">2016-03-10T20:23:23Z</dcterms:modified>
</cp:coreProperties>
</file>