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58" r:id="rId3"/>
    <p:sldId id="359" r:id="rId4"/>
    <p:sldId id="360" r:id="rId5"/>
    <p:sldId id="361" r:id="rId6"/>
    <p:sldId id="362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80" r:id="rId16"/>
    <p:sldId id="373" r:id="rId17"/>
    <p:sldId id="383" r:id="rId18"/>
    <p:sldId id="375" r:id="rId19"/>
    <p:sldId id="377" r:id="rId20"/>
    <p:sldId id="378" r:id="rId21"/>
    <p:sldId id="374" r:id="rId22"/>
    <p:sldId id="376" r:id="rId23"/>
    <p:sldId id="381" r:id="rId24"/>
    <p:sldId id="372" r:id="rId25"/>
    <p:sldId id="379" r:id="rId26"/>
    <p:sldId id="382" r:id="rId27"/>
    <p:sldId id="363" r:id="rId28"/>
    <p:sldId id="384" r:id="rId29"/>
    <p:sldId id="385" r:id="rId30"/>
    <p:sldId id="386" r:id="rId31"/>
    <p:sldId id="387" r:id="rId32"/>
    <p:sldId id="357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" d="100"/>
          <a:sy n="10" d="100"/>
        </p:scale>
        <p:origin x="-14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82D1DC-47D8-B040-8921-5704E9808855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E18AE2-18DE-6149-9526-A98BBDBAE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7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Hit #8 Activating Prior Knowledge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FD6901-DECD-734E-91BD-B50F97B97F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0E0DF7F-6DB3-AD4F-B4AF-53956B78E758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FEF5-3D39-054D-AFBD-0D1029558B74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BAA5-0555-724A-862C-5EFEE12568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4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2AE5-4C5B-004F-8D06-E6B45FD8EC29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AE53-D38E-5E48-9763-F2B662D7F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44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1F24-C05D-AD48-B1BA-B0D9523D115F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8736-4AAF-B643-B949-F6F76646D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366F0-42F3-BA4A-A5D5-A6453948745A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2B47-6701-8146-8206-62394BE7D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4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4C739-6B1A-3E4F-AFD0-FE3B6DD64BD6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10EB-350A-354E-8C7D-1C96F6999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9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1F39-063A-6041-9BDE-3E7436524E01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7ABD-BA5D-FB45-BB04-B2CDBC0A2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029D1-57A6-7B42-8F36-5A4731081929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AE02-8AC3-F64E-AAAF-5FA64A065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1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254A-ABF1-BC4C-B5C5-2243E183B184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A3E3-00CA-684D-A9CE-AA30977B5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2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09B7C-F1BC-E24F-AD82-499010A72183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1FBC4-7C8A-EF46-9C3F-79684D7DA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94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7356-72CD-B948-B4AE-AF7F75831438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4FB7-E3E5-134E-A997-7AA3679EE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6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04308-37C3-4349-8936-BD1E11E27C8E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C427-57B1-A244-A316-809CB391C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2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650C3A-1888-C64B-B0BC-A4B03A1217AF}" type="datetimeFigureOut">
              <a:rPr lang="en-US"/>
              <a:pPr>
                <a:defRPr/>
              </a:pPr>
              <a:t>29/10/15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E19344-2314-3446-92AB-CC9B3AF7E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 Pronouns Día 1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588963"/>
            <a:ext cx="8940800" cy="65849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200" b="1" dirty="0" smtClean="0">
                <a:latin typeface="+mn-lt"/>
                <a:ea typeface="+mn-ea"/>
                <a:cs typeface="+mn-cs"/>
              </a:rPr>
              <a:t>Objetivo: 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Estudiantes van a saber usar los pronombres demostrativos.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1900" b="1" dirty="0" smtClean="0">
                <a:latin typeface="+mn-lt"/>
                <a:ea typeface="+mn-ea"/>
                <a:cs typeface="+mn-cs"/>
              </a:rPr>
              <a:t>Standard </a:t>
            </a:r>
            <a:r>
              <a:rPr lang="es-ES_tradnl" sz="1900" b="1" dirty="0" err="1" smtClean="0">
                <a:latin typeface="+mn-lt"/>
                <a:ea typeface="+mn-ea"/>
                <a:cs typeface="+mn-cs"/>
              </a:rPr>
              <a:t>Addressed</a:t>
            </a:r>
            <a:r>
              <a:rPr lang="es-ES_tradnl" sz="1900" dirty="0" smtClean="0">
                <a:latin typeface="+mn-lt"/>
                <a:ea typeface="+mn-ea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i="1" dirty="0" smtClean="0">
                <a:latin typeface="+mn-lt"/>
                <a:ea typeface="+mn-ea"/>
                <a:cs typeface="+mn-cs"/>
              </a:rPr>
              <a:t>1.1 In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the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target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language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,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engage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in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conversations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,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provide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and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obtain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information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,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express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feelings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and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emotions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, and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exchange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opinions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.</a:t>
            </a:r>
            <a:endParaRPr lang="es-ES_tradnl" sz="1600" dirty="0" smtClean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600" i="1" dirty="0" smtClean="0">
                <a:latin typeface="+mn-lt"/>
                <a:ea typeface="+mn-ea"/>
                <a:cs typeface="+mn-cs"/>
              </a:rPr>
              <a:t>4.1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Demonstrate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understanding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of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the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nature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of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language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through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comparisons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of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the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language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studied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and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their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1600" i="1" dirty="0" err="1" smtClean="0">
                <a:latin typeface="+mn-lt"/>
                <a:ea typeface="+mn-ea"/>
                <a:cs typeface="+mn-cs"/>
              </a:rPr>
              <a:t>own</a:t>
            </a:r>
            <a:r>
              <a:rPr lang="es-ES_tradnl" sz="1600" i="1" dirty="0" smtClean="0">
                <a:latin typeface="+mn-lt"/>
                <a:ea typeface="+mn-ea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smtClean="0">
                <a:latin typeface="+mn-lt"/>
                <a:ea typeface="+mn-ea"/>
                <a:cs typeface="+mn-cs"/>
              </a:rPr>
              <a:t>Calentamiento: (5 min)</a:t>
            </a:r>
            <a:endParaRPr lang="es-ES_tradnl" sz="30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3600" dirty="0" smtClean="0">
                <a:latin typeface="+mn-lt"/>
                <a:ea typeface="+mn-ea"/>
                <a:cs typeface="+mn-cs"/>
              </a:rPr>
              <a:t>Cinco personas que juegan básquetbol juntos son un _________.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3600" dirty="0" smtClean="0">
                <a:latin typeface="+mn-lt"/>
                <a:ea typeface="+mn-ea"/>
                <a:cs typeface="+mn-cs"/>
              </a:rPr>
              <a:t>Si como verduras y hago ejercicio, voy a estar ________.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3600" dirty="0" smtClean="0">
                <a:latin typeface="+mn-lt"/>
                <a:ea typeface="+mn-ea"/>
                <a:cs typeface="+mn-cs"/>
              </a:rPr>
              <a:t>El señor Gore va a los partidos de fútbol americano de GHS, pero no juega.  Es un __________.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04393" y="3449378"/>
            <a:ext cx="228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equipo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3002" y="4476993"/>
            <a:ext cx="228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sano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007" y="5950796"/>
            <a:ext cx="228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aficionado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camisa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1" y="4740450"/>
            <a:ext cx="0" cy="211755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07" r="16304"/>
          <a:stretch/>
        </p:blipFill>
        <p:spPr>
          <a:xfrm>
            <a:off x="3577115" y="2741415"/>
            <a:ext cx="1734901" cy="19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4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Esta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camisa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1" y="5822370"/>
            <a:ext cx="0" cy="103563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cm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07" r="16304"/>
          <a:stretch/>
        </p:blipFill>
        <p:spPr>
          <a:xfrm>
            <a:off x="3559229" y="3756243"/>
            <a:ext cx="1734901" cy="19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3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</a:rPr>
              <a:t>Este </a:t>
            </a:r>
            <a:r>
              <a:rPr lang="en-US" sz="3600" dirty="0" err="1" smtClean="0">
                <a:solidFill>
                  <a:srgbClr val="FF0000"/>
                </a:solidFill>
              </a:rPr>
              <a:t>pasaporte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1" y="5822370"/>
            <a:ext cx="0" cy="103563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cm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41" y="2784327"/>
            <a:ext cx="2011020" cy="2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pasaporte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4399851" y="5176039"/>
            <a:ext cx="0" cy="1681961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41" y="2318783"/>
            <a:ext cx="2011020" cy="2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Aquel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pasaporte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3" idx="2"/>
          </p:cNvCxnSpPr>
          <p:nvPr/>
        </p:nvCxnSpPr>
        <p:spPr>
          <a:xfrm>
            <a:off x="4399851" y="4567830"/>
            <a:ext cx="0" cy="229017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 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41" y="1710574"/>
            <a:ext cx="2011020" cy="2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7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</a:rPr>
              <a:t>Este </a:t>
            </a:r>
            <a:r>
              <a:rPr lang="en-US" sz="3600" dirty="0" err="1" smtClean="0">
                <a:solidFill>
                  <a:srgbClr val="FF0000"/>
                </a:solidFill>
              </a:rPr>
              <a:t>zapato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5822370"/>
            <a:ext cx="0" cy="103563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871354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cm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54" y="2347650"/>
            <a:ext cx="91440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7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Esos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zapatos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5176039"/>
            <a:ext cx="0" cy="1681961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22" t="6185" r="21425" b="7668"/>
          <a:stretch/>
        </p:blipFill>
        <p:spPr>
          <a:xfrm>
            <a:off x="3040547" y="2636197"/>
            <a:ext cx="2917841" cy="25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4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Aquella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mujer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4170145"/>
            <a:ext cx="0" cy="2687855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871354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 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026" r="17410"/>
          <a:stretch/>
        </p:blipFill>
        <p:spPr>
          <a:xfrm>
            <a:off x="3040547" y="1833355"/>
            <a:ext cx="2773175" cy="22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1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Estas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mujeres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5972059"/>
            <a:ext cx="0" cy="885941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871354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cm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547" y="3795768"/>
            <a:ext cx="3308317" cy="21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3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Aquellas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mujeres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3986467"/>
            <a:ext cx="0" cy="2871533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871354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 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31" y="1854637"/>
            <a:ext cx="3308317" cy="21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 Pronouns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72249"/>
            <a:ext cx="8940800" cy="64016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3200" dirty="0" err="1" smtClean="0">
                <a:latin typeface="+mn-lt"/>
                <a:ea typeface="+mn-ea"/>
                <a:cs typeface="+mn-cs"/>
              </a:rPr>
              <a:t>Demonstrative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pronouns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and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demonstrative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adjectives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u="sng" dirty="0" err="1" smtClean="0">
                <a:latin typeface="+mn-lt"/>
                <a:ea typeface="+mn-ea"/>
                <a:cs typeface="+mn-cs"/>
              </a:rPr>
              <a:t>demonstrate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which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one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we’re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talking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about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(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this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/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that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/etc.)</a:t>
            </a:r>
            <a:br>
              <a:rPr lang="es-ES_tradnl" sz="3200" dirty="0" smtClean="0">
                <a:latin typeface="+mn-lt"/>
                <a:ea typeface="+mn-ea"/>
                <a:cs typeface="+mn-cs"/>
              </a:rPr>
            </a:br>
            <a:endParaRPr lang="es-ES_tradnl" sz="3200" dirty="0" smtClean="0">
              <a:latin typeface="+mn-lt"/>
              <a:ea typeface="+mn-ea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3200" dirty="0" err="1" smtClean="0">
                <a:latin typeface="+mn-lt"/>
                <a:ea typeface="+mn-ea"/>
                <a:cs typeface="+mn-cs"/>
              </a:rPr>
              <a:t>They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go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before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the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noun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they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describe,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or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take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the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place of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the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noun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entirely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. USE OF ACCENT MARKS TELLS YOU WHICH IS BEING USED.</a:t>
            </a:r>
            <a:br>
              <a:rPr lang="es-ES_tradnl" sz="3200" dirty="0" smtClean="0">
                <a:latin typeface="+mn-lt"/>
                <a:ea typeface="+mn-ea"/>
                <a:cs typeface="+mn-cs"/>
              </a:rPr>
            </a:br>
            <a:r>
              <a:rPr lang="es-ES_tradnl" sz="3200" dirty="0" smtClean="0">
                <a:latin typeface="+mn-lt"/>
                <a:ea typeface="+mn-ea"/>
                <a:cs typeface="+mn-cs"/>
              </a:rPr>
              <a:t>Ejemplo:    Yo quiero </a:t>
            </a:r>
            <a:r>
              <a:rPr lang="es-ES_tradnl" sz="3200" b="1" dirty="0" smtClean="0">
                <a:latin typeface="+mn-lt"/>
                <a:ea typeface="+mn-ea"/>
                <a:cs typeface="+mn-cs"/>
              </a:rPr>
              <a:t>este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pastel.  (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adj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.)</a:t>
            </a:r>
            <a:br>
              <a:rPr lang="es-ES_tradnl" sz="3200" dirty="0" smtClean="0">
                <a:latin typeface="+mn-lt"/>
                <a:ea typeface="+mn-ea"/>
                <a:cs typeface="+mn-cs"/>
              </a:rPr>
            </a:br>
            <a:r>
              <a:rPr lang="es-ES_tradnl" sz="3200" dirty="0" smtClean="0">
                <a:latin typeface="+mn-lt"/>
                <a:ea typeface="+mn-ea"/>
                <a:cs typeface="+mn-cs"/>
              </a:rPr>
              <a:t>				Yo quiero </a:t>
            </a:r>
            <a:r>
              <a:rPr lang="es-ES_tradnl" sz="3200" b="1" dirty="0" smtClean="0">
                <a:latin typeface="+mn-lt"/>
                <a:ea typeface="+mn-ea"/>
                <a:cs typeface="+mn-cs"/>
              </a:rPr>
              <a:t>éste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.  (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pronoun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)</a:t>
            </a:r>
            <a:br>
              <a:rPr lang="es-ES_tradnl" sz="3200" dirty="0" smtClean="0">
                <a:latin typeface="+mn-lt"/>
                <a:ea typeface="+mn-ea"/>
                <a:cs typeface="+mn-cs"/>
              </a:rPr>
            </a:br>
            <a:endParaRPr lang="es-ES_tradnl" sz="3200" dirty="0" smtClean="0">
              <a:latin typeface="+mn-lt"/>
              <a:ea typeface="+mn-ea"/>
              <a:cs typeface="+mn-cs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s-ES_tradnl" sz="3200" dirty="0" err="1" smtClean="0">
                <a:latin typeface="+mn-lt"/>
                <a:ea typeface="+mn-ea"/>
                <a:cs typeface="+mn-cs"/>
              </a:rPr>
              <a:t>The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demonstratives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are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divided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based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on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proximity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.  (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close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to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speaker,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not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close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,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far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200" dirty="0" err="1" smtClean="0">
                <a:latin typeface="+mn-lt"/>
                <a:ea typeface="+mn-ea"/>
                <a:cs typeface="+mn-cs"/>
              </a:rPr>
              <a:t>away</a:t>
            </a:r>
            <a:r>
              <a:rPr lang="es-ES_tradnl" sz="3200" dirty="0" smtClean="0">
                <a:latin typeface="+mn-lt"/>
                <a:ea typeface="+mn-ea"/>
                <a:cs typeface="+mn-cs"/>
              </a:rPr>
              <a:t>)</a:t>
            </a:r>
            <a:endParaRPr lang="es-ES_tradnl" sz="3600" dirty="0" smtClean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3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Aquel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zapato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3986467"/>
            <a:ext cx="0" cy="2871533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871354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 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003"/>
            <a:ext cx="91440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Estos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zapatos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5972059"/>
            <a:ext cx="0" cy="885941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871354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cm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22" t="6185" r="21425" b="7668"/>
          <a:stretch/>
        </p:blipFill>
        <p:spPr>
          <a:xfrm>
            <a:off x="3040547" y="3282528"/>
            <a:ext cx="2917841" cy="25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6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Esas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mujeres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4861683"/>
            <a:ext cx="0" cy="1996317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871354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31" y="2729853"/>
            <a:ext cx="3308317" cy="21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8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Esta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mujer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5822370"/>
            <a:ext cx="0" cy="103563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871354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cm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026" r="17410"/>
          <a:stretch/>
        </p:blipFill>
        <p:spPr>
          <a:xfrm>
            <a:off x="2785780" y="2507670"/>
            <a:ext cx="415819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Aquellos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zapatos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1" y="4341756"/>
            <a:ext cx="1" cy="2516244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 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622" t="6185" r="21425" b="7668"/>
          <a:stretch/>
        </p:blipFill>
        <p:spPr>
          <a:xfrm>
            <a:off x="3040547" y="1801914"/>
            <a:ext cx="2917841" cy="25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1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zapato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4925232"/>
            <a:ext cx="0" cy="1932768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871354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0512"/>
            <a:ext cx="91440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6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mujer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2" y="5353988"/>
            <a:ext cx="0" cy="1504012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871354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026" r="17410"/>
          <a:stretch/>
        </p:blipFill>
        <p:spPr>
          <a:xfrm>
            <a:off x="2785780" y="2039288"/>
            <a:ext cx="415819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3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88741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complete </a:t>
            </a:r>
            <a:r>
              <a:rPr lang="es-ES_tradnl" sz="3200" b="1" dirty="0" err="1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blanks</a:t>
            </a:r>
            <a:endParaRPr lang="es-ES_tradnl" sz="3200" b="1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03201" y="1373188"/>
            <a:ext cx="8775358" cy="62291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No me gusta ______ camisa que llevo.</a:t>
            </a:r>
          </a:p>
          <a:p>
            <a:pPr marL="457200" indent="-4572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En la cafeter</a:t>
            </a:r>
            <a:r>
              <a:rPr lang="es-ES_tradnl" sz="3200" dirty="0" smtClean="0">
                <a:solidFill>
                  <a:prstClr val="black"/>
                </a:solidFill>
              </a:rPr>
              <a:t>ía hay una pizza. </a:t>
            </a:r>
            <a:r>
              <a:rPr lang="es-ES_tradnl" sz="3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________  pizza no es rica.  Es como si fuera de plástico.  ¡Guácala!</a:t>
            </a:r>
          </a:p>
          <a:p>
            <a:pPr marL="457200" indent="-4572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Tu </a:t>
            </a:r>
            <a:r>
              <a:rPr lang="es-ES_tradnl" sz="3200" dirty="0" smtClean="0">
                <a:solidFill>
                  <a:prstClr val="black"/>
                </a:solidFill>
              </a:rPr>
              <a:t>lápiz </a:t>
            </a:r>
            <a:r>
              <a:rPr lang="es-ES_tradnl" sz="3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no sirve.  _______ es mejor. ¡Tenlo!</a:t>
            </a:r>
          </a:p>
          <a:p>
            <a:pPr marL="457200" indent="-4572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Hoy es un día muy difícil.  _______ son los tiempos que </a:t>
            </a:r>
            <a:r>
              <a:rPr lang="es-ES_tradnl" sz="32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pesan los </a:t>
            </a:r>
            <a:r>
              <a:rPr lang="es-ES_tradnl" sz="3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almas humanos.</a:t>
            </a:r>
          </a:p>
          <a:p>
            <a:pPr marL="457200" indent="-4572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Al</a:t>
            </a:r>
            <a:r>
              <a:rPr lang="es-ES_tradnl" sz="3200" dirty="0" smtClean="0">
                <a:solidFill>
                  <a:prstClr val="black"/>
                </a:solidFill>
              </a:rPr>
              <a:t>lá, es ________ cosa.</a:t>
            </a:r>
          </a:p>
          <a:p>
            <a:pPr marL="457200" indent="-4572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es-ES_tradnl" sz="32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Aquí los tengo.  _________ son los mejores.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67171" y="1338388"/>
            <a:ext cx="144541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</a:rPr>
              <a:t>esta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16671" y="1785691"/>
            <a:ext cx="189200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</a:rPr>
              <a:t>Aquella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26014" y="3045687"/>
            <a:ext cx="119330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</a:rPr>
              <a:t>Éste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34707" y="3556809"/>
            <a:ext cx="124313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</a:rPr>
              <a:t>Éstos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66934" y="4615626"/>
            <a:ext cx="151018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</a:rPr>
              <a:t>esa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77115" y="5200402"/>
            <a:ext cx="136834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</a:rPr>
              <a:t>Éstos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89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2"/>
            <a:ext cx="8940800" cy="236290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On </a:t>
            </a:r>
            <a:r>
              <a:rPr lang="en-US" sz="3200" b="1" u="sng" dirty="0" smtClean="0">
                <a:solidFill>
                  <a:prstClr val="black"/>
                </a:solidFill>
                <a:latin typeface="Calibri"/>
              </a:rPr>
              <a:t>a separate sheet of paper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, tell me why the clothing you are wearing is better than the one pictured.  Use demonstrative words to clarify which you refer to.</a:t>
            </a:r>
            <a:endParaRPr lang="en-US" sz="3200" b="1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586" y="2333660"/>
            <a:ext cx="5080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2"/>
            <a:ext cx="8940800" cy="236290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On </a:t>
            </a:r>
            <a:r>
              <a:rPr lang="en-US" sz="3200" b="1" u="sng" dirty="0" smtClean="0">
                <a:solidFill>
                  <a:prstClr val="black"/>
                </a:solidFill>
                <a:latin typeface="Calibri"/>
              </a:rPr>
              <a:t>a separate sheet of paper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, tell me why the clothing you are wearing is better than the one pictured.  Use demonstrative words to clarify which you refer to.</a:t>
            </a:r>
            <a:endParaRPr lang="en-US" sz="3200" b="1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193" y="2754389"/>
            <a:ext cx="4135385" cy="41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2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3200" y="85804"/>
            <a:ext cx="8940800" cy="15273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Close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to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speaker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600" b="1" dirty="0" smtClean="0">
                <a:latin typeface="+mn-lt"/>
                <a:ea typeface="+mn-ea"/>
                <a:cs typeface="+mn-cs"/>
              </a:rPr>
              <a:t>(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this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and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these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have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T’s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49713"/>
              </p:ext>
            </p:extLst>
          </p:nvPr>
        </p:nvGraphicFramePr>
        <p:xfrm>
          <a:off x="1644147" y="1602664"/>
          <a:ext cx="60960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ADJECTIVES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Masculine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Feminine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Singular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Este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Esta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Plural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Estos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Estas</a:t>
                      </a:r>
                      <a:r>
                        <a:rPr lang="en-US" sz="3200" dirty="0" smtClean="0"/>
                        <a:t> 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756734"/>
              </p:ext>
            </p:extLst>
          </p:nvPr>
        </p:nvGraphicFramePr>
        <p:xfrm>
          <a:off x="1644147" y="4209100"/>
          <a:ext cx="60960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PRONOUNS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Masculine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Feminine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Singular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Éste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Ésta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Plural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Éstos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Éstas</a:t>
                      </a:r>
                      <a:r>
                        <a:rPr lang="en-US" sz="3200" dirty="0" smtClean="0"/>
                        <a:t> 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2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2"/>
            <a:ext cx="8940800" cy="236290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On </a:t>
            </a:r>
            <a:r>
              <a:rPr lang="en-US" sz="3200" b="1" u="sng" dirty="0" smtClean="0">
                <a:solidFill>
                  <a:prstClr val="black"/>
                </a:solidFill>
                <a:latin typeface="Calibri"/>
              </a:rPr>
              <a:t>a separate sheet of paper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, tell me why the clothing you are wearing is better than the one pictured.  Use demonstrative words to clarify which you refer to.</a:t>
            </a:r>
            <a:endParaRPr lang="en-US" sz="3200" b="1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596" y="2335290"/>
            <a:ext cx="2502121" cy="45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5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2"/>
            <a:ext cx="8940800" cy="236290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On </a:t>
            </a:r>
            <a:r>
              <a:rPr lang="en-US" sz="3200" b="1" u="sng" dirty="0" smtClean="0">
                <a:solidFill>
                  <a:prstClr val="black"/>
                </a:solidFill>
                <a:latin typeface="Calibri"/>
              </a:rPr>
              <a:t>a separate sheet of paper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, tell me why the clothing you are wearing is better than the one pictured.  Use demonstrative words to clarify which you refer to.</a:t>
            </a:r>
            <a:endParaRPr lang="en-US" sz="3200" b="1" u="sng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596" y="2335290"/>
            <a:ext cx="2502121" cy="45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7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3200" y="85804"/>
            <a:ext cx="8940800" cy="15273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Not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close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to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the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speaker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600" b="1" dirty="0" smtClean="0">
                <a:latin typeface="+mn-lt"/>
                <a:ea typeface="+mn-ea"/>
                <a:cs typeface="+mn-cs"/>
              </a:rPr>
              <a:t>(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often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seen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as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close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to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the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listener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45470"/>
              </p:ext>
            </p:extLst>
          </p:nvPr>
        </p:nvGraphicFramePr>
        <p:xfrm>
          <a:off x="1644147" y="1602664"/>
          <a:ext cx="60960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ADJECTIVES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Masculine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Feminine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Singular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Ese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Esa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Plural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Esos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Esas</a:t>
                      </a:r>
                      <a:r>
                        <a:rPr lang="en-US" sz="3200" dirty="0" smtClean="0"/>
                        <a:t> 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68456"/>
              </p:ext>
            </p:extLst>
          </p:nvPr>
        </p:nvGraphicFramePr>
        <p:xfrm>
          <a:off x="1644147" y="4209100"/>
          <a:ext cx="60960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PRONOUNS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Masculine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Feminine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Singular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Ése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Ésa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Plural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Ésos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Ésas</a:t>
                      </a:r>
                      <a:r>
                        <a:rPr lang="en-US" sz="3200" dirty="0" smtClean="0"/>
                        <a:t> 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80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03200" y="85804"/>
            <a:ext cx="8940800" cy="15273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Far</a:t>
            </a:r>
            <a:r>
              <a:rPr lang="es-ES_tradnl" sz="3600" b="1" dirty="0" smtClean="0">
                <a:latin typeface="+mn-lt"/>
                <a:ea typeface="+mn-ea"/>
                <a:cs typeface="+mn-cs"/>
              </a:rPr>
              <a:t> </a:t>
            </a:r>
            <a:r>
              <a:rPr lang="es-ES_tradnl" sz="3600" b="1" dirty="0" err="1" smtClean="0">
                <a:latin typeface="+mn-lt"/>
                <a:ea typeface="+mn-ea"/>
                <a:cs typeface="+mn-cs"/>
              </a:rPr>
              <a:t>away</a:t>
            </a:r>
            <a:endParaRPr lang="es-ES_tradnl" sz="3600" b="1" dirty="0" smtClean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502851"/>
              </p:ext>
            </p:extLst>
          </p:nvPr>
        </p:nvGraphicFramePr>
        <p:xfrm>
          <a:off x="1644147" y="1602664"/>
          <a:ext cx="60960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ADJECTIVES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Masculine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Feminine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Singular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Aquel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Aquella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Plural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Aquellos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Aquellas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5215"/>
              </p:ext>
            </p:extLst>
          </p:nvPr>
        </p:nvGraphicFramePr>
        <p:xfrm>
          <a:off x="1644147" y="4209100"/>
          <a:ext cx="6096000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PRONOUNS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Masculine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Feminine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Singular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Aquél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Aquélla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Plural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Aquéllos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Aquéllas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99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258473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defTabSz="457200">
              <a:spcBef>
                <a:spcPct val="20000"/>
              </a:spcBef>
              <a:defRPr/>
            </a:pPr>
            <a:endParaRPr lang="es-ES_tradnl" sz="3200" b="1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Ejemplo:</a:t>
            </a:r>
            <a:endParaRPr lang="es-ES_tradnl" sz="3200" b="1" dirty="0">
              <a:solidFill>
                <a:prstClr val="black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24957" y="5176039"/>
            <a:ext cx="2255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FF0000"/>
                </a:solidFill>
              </a:rPr>
              <a:t>Este </a:t>
            </a:r>
            <a:r>
              <a:rPr lang="en-US" sz="3600" dirty="0" err="1" smtClean="0">
                <a:solidFill>
                  <a:srgbClr val="FF0000"/>
                </a:solidFill>
              </a:rPr>
              <a:t>libro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799" y="3223530"/>
            <a:ext cx="2676501" cy="238208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381966" y="5822370"/>
            <a:ext cx="17885" cy="103563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cm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021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24957" y="5176039"/>
            <a:ext cx="2255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Ese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libro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373" y="2915945"/>
            <a:ext cx="2014735" cy="179311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381966" y="4919335"/>
            <a:ext cx="17885" cy="1938665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 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669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24957" y="5176039"/>
            <a:ext cx="22554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Aquel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libro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2" y="2019388"/>
            <a:ext cx="1603366" cy="142699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399851" y="3446384"/>
            <a:ext cx="0" cy="3411616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 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8344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/>
          </p:nvPr>
        </p:nvSpPr>
        <p:spPr>
          <a:xfrm>
            <a:off x="0" y="-279400"/>
            <a:ext cx="9144000" cy="1238250"/>
          </a:xfrm>
        </p:spPr>
        <p:txBody>
          <a:bodyPr/>
          <a:lstStyle/>
          <a:p>
            <a:r>
              <a:rPr lang="es-HN" b="1" u="sng" dirty="0" smtClean="0">
                <a:latin typeface="Calibri" charset="0"/>
              </a:rPr>
              <a:t>Demonstratives</a:t>
            </a:r>
            <a:endParaRPr lang="es-HN" b="1" u="sng" dirty="0">
              <a:latin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3200" y="760413"/>
            <a:ext cx="8940800" cy="12788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On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your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whiteboard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,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label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item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using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both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 a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  <a:ea typeface="ＭＳ Ｐゴシック" charset="0"/>
                <a:cs typeface="ＭＳ Ｐゴシック" charset="0"/>
              </a:rPr>
              <a:t>demonstrative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adjective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the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3200" b="1" dirty="0" err="1" smtClean="0">
                <a:solidFill>
                  <a:prstClr val="black"/>
                </a:solidFill>
                <a:latin typeface="Calibri"/>
              </a:rPr>
              <a:t>noun</a:t>
            </a:r>
            <a:r>
              <a:rPr lang="es-ES_tradnl" sz="3200" b="1" dirty="0" smtClean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3200" y="5176039"/>
            <a:ext cx="28373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FF0000"/>
                </a:solidFill>
              </a:rPr>
              <a:t>Aquella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camisa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99851" y="3711869"/>
            <a:ext cx="0" cy="3146131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64876" y="5512001"/>
            <a:ext cx="162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50 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607" r="16304"/>
          <a:stretch/>
        </p:blipFill>
        <p:spPr>
          <a:xfrm>
            <a:off x="3577115" y="1770961"/>
            <a:ext cx="1734901" cy="19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9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57795</TotalTime>
  <Words>938</Words>
  <Application>Microsoft Macintosh PowerPoint</Application>
  <PresentationFormat>On-screen Show (4:3)</PresentationFormat>
  <Paragraphs>219</Paragraphs>
  <Slides>32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Demonstrative Pronouns Día 1</vt:lpstr>
      <vt:lpstr>Demonstrative Pronouns</vt:lpstr>
      <vt:lpstr>PowerPoint Presentation</vt:lpstr>
      <vt:lpstr>PowerPoint Presentation</vt:lpstr>
      <vt:lpstr>PowerPoint Presentation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Demonstratives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Trevor Gore</dc:creator>
  <cp:lastModifiedBy>Trevor Gore</cp:lastModifiedBy>
  <cp:revision>367</cp:revision>
  <dcterms:created xsi:type="dcterms:W3CDTF">2011-09-23T10:11:03Z</dcterms:created>
  <dcterms:modified xsi:type="dcterms:W3CDTF">2015-10-31T22:17:41Z</dcterms:modified>
</cp:coreProperties>
</file>