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09" r:id="rId2"/>
    <p:sldId id="310" r:id="rId3"/>
    <p:sldId id="325" r:id="rId4"/>
    <p:sldId id="313" r:id="rId5"/>
    <p:sldId id="314" r:id="rId6"/>
    <p:sldId id="315" r:id="rId7"/>
    <p:sldId id="316" r:id="rId8"/>
    <p:sldId id="318" r:id="rId9"/>
    <p:sldId id="319" r:id="rId10"/>
    <p:sldId id="320" r:id="rId11"/>
    <p:sldId id="32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83F0F4-A751-DB4B-83A5-A586D064A816}">
          <p14:sldIdLst>
            <p14:sldId id="309"/>
            <p14:sldId id="310"/>
            <p14:sldId id="325"/>
            <p14:sldId id="313"/>
            <p14:sldId id="314"/>
            <p14:sldId id="315"/>
            <p14:sldId id="316"/>
            <p14:sldId id="318"/>
            <p14:sldId id="319"/>
            <p14:sldId id="320"/>
            <p14:sldId id="32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1D182-BB8B-E14C-94AA-0920269E56CE}" type="datetimeFigureOut">
              <a:rPr lang="en-US" smtClean="0"/>
              <a:t>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DD6F4-3ABC-9E4B-8FC9-DD6A3EC03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3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FD6901-DECD-734E-91BD-B50F97B97F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FD6901-DECD-734E-91BD-B50F97B97F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FD6901-DECD-734E-91BD-B50F97B97F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FD6901-DECD-734E-91BD-B50F97B97F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FD6901-DECD-734E-91BD-B50F97B97F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FD6901-DECD-734E-91BD-B50F97B97F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FD6901-DECD-734E-91BD-B50F97B97F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FD6901-DECD-734E-91BD-B50F97B97F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FD6901-DECD-734E-91BD-B50F97B97F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FD6901-DECD-734E-91BD-B50F97B97F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FD6901-DECD-734E-91BD-B50F97B97F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9041-67B6-8E40-B79D-1FA116FC9641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E9041-67B6-8E40-B79D-1FA116FC9641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DBF73-67F2-104C-B671-EEC96C4CE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40893"/>
          </a:xfrm>
        </p:spPr>
        <p:txBody>
          <a:bodyPr>
            <a:normAutofit/>
          </a:bodyPr>
          <a:lstStyle/>
          <a:p>
            <a:r>
              <a:rPr lang="es-ES_tradnl" b="1" u="sng" dirty="0" smtClean="0"/>
              <a:t>Palabras Comparativas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840894"/>
            <a:ext cx="8940800" cy="63330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_tradnl" sz="3000" b="1" dirty="0" smtClean="0"/>
              <a:t>Regular </a:t>
            </a:r>
            <a:r>
              <a:rPr lang="es-ES_tradnl" sz="3000" b="1" dirty="0" err="1" smtClean="0"/>
              <a:t>Comparisons</a:t>
            </a:r>
            <a:r>
              <a:rPr lang="es-ES_tradnl" sz="3000" b="1" dirty="0" smtClean="0"/>
              <a:t> (</a:t>
            </a:r>
            <a:r>
              <a:rPr lang="es-ES_tradnl" sz="3000" b="1" dirty="0" err="1" smtClean="0"/>
              <a:t>put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this</a:t>
            </a:r>
            <a:r>
              <a:rPr lang="es-ES_tradnl" sz="3000" b="1" dirty="0" smtClean="0"/>
              <a:t> in </a:t>
            </a:r>
            <a:r>
              <a:rPr lang="es-ES_tradnl" sz="3000" b="1" dirty="0" err="1" smtClean="0"/>
              <a:t>your</a:t>
            </a:r>
            <a:r>
              <a:rPr lang="es-ES_tradnl" sz="3000" b="1" dirty="0" smtClean="0"/>
              <a:t> notes)</a:t>
            </a:r>
            <a:endParaRPr lang="es-ES_tradnl" sz="3000" dirty="0" smtClean="0"/>
          </a:p>
          <a:p>
            <a:pPr marL="457200" lvl="0" indent="-457200">
              <a:spcBef>
                <a:spcPct val="20000"/>
              </a:spcBef>
              <a:buFont typeface="Arial"/>
              <a:buChar char="•"/>
              <a:defRPr/>
            </a:pPr>
            <a:r>
              <a:rPr lang="es-ES_tradnl" sz="3000" dirty="0" err="1" smtClean="0"/>
              <a:t>Format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with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adjectives</a:t>
            </a:r>
            <a:r>
              <a:rPr lang="es-ES_tradnl" sz="3000" dirty="0" smtClean="0"/>
              <a:t>:</a:t>
            </a:r>
            <a:endParaRPr lang="es-ES_tradnl" sz="3000" dirty="0"/>
          </a:p>
          <a:p>
            <a:pPr marL="1314450" lvl="0" indent="-4572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s-ES_tradnl" sz="3000" dirty="0"/>
              <a:t>m</a:t>
            </a:r>
            <a:r>
              <a:rPr lang="es-ES_tradnl" sz="3000" dirty="0" smtClean="0"/>
              <a:t>ás … que = more </a:t>
            </a:r>
            <a:r>
              <a:rPr lang="es-ES_tradnl" sz="3000" dirty="0" err="1" smtClean="0"/>
              <a:t>than</a:t>
            </a:r>
            <a:r>
              <a:rPr lang="es-ES_tradnl" sz="3000" dirty="0" smtClean="0"/>
              <a:t/>
            </a:r>
            <a:br>
              <a:rPr lang="es-ES_tradnl" sz="3000" dirty="0" smtClean="0"/>
            </a:br>
            <a:r>
              <a:rPr lang="es-ES_tradnl" sz="3000" dirty="0" smtClean="0"/>
              <a:t>		</a:t>
            </a:r>
            <a:r>
              <a:rPr lang="es-ES_tradnl" sz="3000" i="1" dirty="0" smtClean="0"/>
              <a:t>Mi amiga es </a:t>
            </a:r>
            <a:r>
              <a:rPr lang="es-ES_tradnl" sz="3000" b="1" i="1" dirty="0" smtClean="0"/>
              <a:t>más</a:t>
            </a:r>
            <a:r>
              <a:rPr lang="es-ES_tradnl" sz="3000" i="1" dirty="0" smtClean="0"/>
              <a:t> </a:t>
            </a:r>
            <a:r>
              <a:rPr lang="es-ES_tradnl" sz="3000" i="1" u="sng" dirty="0" smtClean="0"/>
              <a:t>bonita</a:t>
            </a:r>
            <a:r>
              <a:rPr lang="es-ES_tradnl" sz="3000" b="1" i="1" dirty="0"/>
              <a:t> </a:t>
            </a:r>
            <a:r>
              <a:rPr lang="es-ES_tradnl" sz="3000" b="1" i="1" dirty="0" smtClean="0"/>
              <a:t>que</a:t>
            </a:r>
            <a:r>
              <a:rPr lang="es-ES_tradnl" sz="3000" i="1" dirty="0" smtClean="0"/>
              <a:t> mi perro.</a:t>
            </a:r>
          </a:p>
          <a:p>
            <a:pPr marL="1314450" lvl="0" indent="-4572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s-ES_tradnl" sz="3000" dirty="0"/>
              <a:t>m</a:t>
            </a:r>
            <a:r>
              <a:rPr lang="es-ES_tradnl" sz="3000" dirty="0" smtClean="0"/>
              <a:t>enos … que = </a:t>
            </a:r>
            <a:r>
              <a:rPr lang="es-ES_tradnl" sz="3000" dirty="0" err="1" smtClean="0"/>
              <a:t>less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than</a:t>
            </a:r>
            <a:r>
              <a:rPr lang="es-ES_tradnl" sz="3000" dirty="0" smtClean="0"/>
              <a:t/>
            </a:r>
            <a:br>
              <a:rPr lang="es-ES_tradnl" sz="3000" dirty="0" smtClean="0"/>
            </a:br>
            <a:r>
              <a:rPr lang="es-ES_tradnl" sz="3000" dirty="0" smtClean="0"/>
              <a:t>		</a:t>
            </a:r>
            <a:r>
              <a:rPr lang="es-ES_tradnl" sz="3000" i="1" dirty="0" smtClean="0"/>
              <a:t>Mi hermana es </a:t>
            </a:r>
            <a:r>
              <a:rPr lang="es-ES_tradnl" sz="3000" b="1" i="1" dirty="0" smtClean="0"/>
              <a:t>menos</a:t>
            </a:r>
            <a:r>
              <a:rPr lang="es-ES_tradnl" sz="3000" i="1" dirty="0" smtClean="0"/>
              <a:t> </a:t>
            </a:r>
            <a:r>
              <a:rPr lang="es-ES_tradnl" sz="3000" i="1" u="sng" dirty="0" smtClean="0"/>
              <a:t>bonita</a:t>
            </a:r>
            <a:r>
              <a:rPr lang="es-ES_tradnl" sz="3000" i="1" dirty="0" smtClean="0"/>
              <a:t> </a:t>
            </a:r>
            <a:r>
              <a:rPr lang="es-ES_tradnl" sz="3000" b="1" i="1" dirty="0" smtClean="0"/>
              <a:t>que</a:t>
            </a:r>
            <a:r>
              <a:rPr lang="es-ES_tradnl" sz="3000" i="1" dirty="0" smtClean="0"/>
              <a:t> mi perro.</a:t>
            </a:r>
          </a:p>
          <a:p>
            <a:pPr marL="1314450" lvl="0" indent="-4572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s-ES_tradnl" sz="3000" dirty="0" smtClean="0"/>
              <a:t>tan … como = as </a:t>
            </a:r>
            <a:r>
              <a:rPr lang="es-ES_tradnl" sz="3000" dirty="0" err="1" smtClean="0"/>
              <a:t>much</a:t>
            </a:r>
            <a:r>
              <a:rPr lang="es-ES_tradnl" sz="3000" dirty="0" smtClean="0"/>
              <a:t> as</a:t>
            </a:r>
            <a:br>
              <a:rPr lang="es-ES_tradnl" sz="3000" dirty="0" smtClean="0"/>
            </a:br>
            <a:r>
              <a:rPr lang="es-ES_tradnl" sz="3000" dirty="0" smtClean="0"/>
              <a:t>		</a:t>
            </a:r>
            <a:r>
              <a:rPr lang="es-ES_tradnl" sz="3000" i="1" dirty="0" smtClean="0"/>
              <a:t>Tu perro es </a:t>
            </a:r>
            <a:r>
              <a:rPr lang="es-ES_tradnl" sz="3000" b="1" i="1" dirty="0" smtClean="0"/>
              <a:t>tan</a:t>
            </a:r>
            <a:r>
              <a:rPr lang="es-ES_tradnl" sz="3000" i="1" dirty="0" smtClean="0"/>
              <a:t> </a:t>
            </a:r>
            <a:r>
              <a:rPr lang="es-ES_tradnl" sz="3000" i="1" u="sng" dirty="0" smtClean="0"/>
              <a:t>bonito</a:t>
            </a:r>
            <a:r>
              <a:rPr lang="es-ES_tradnl" sz="3000" i="1" dirty="0" smtClean="0"/>
              <a:t> </a:t>
            </a:r>
            <a:r>
              <a:rPr lang="es-ES_tradnl" sz="3000" b="1" i="1" dirty="0" smtClean="0"/>
              <a:t>como </a:t>
            </a:r>
            <a:r>
              <a:rPr lang="es-ES_tradnl" sz="3000" i="1" dirty="0" smtClean="0"/>
              <a:t>mi perro.</a:t>
            </a:r>
          </a:p>
          <a:p>
            <a:pPr marL="457200" lvl="0" indent="-457200">
              <a:spcBef>
                <a:spcPct val="20000"/>
              </a:spcBef>
              <a:buFont typeface="Arial"/>
              <a:buChar char="•"/>
              <a:defRPr/>
            </a:pPr>
            <a:r>
              <a:rPr lang="es-ES_tradnl" sz="3200" dirty="0" smtClean="0"/>
              <a:t>T</a:t>
            </a:r>
            <a:r>
              <a:rPr lang="en-US" sz="3200" dirty="0" smtClean="0"/>
              <a:t>here are no –</a:t>
            </a:r>
            <a:r>
              <a:rPr lang="en-US" sz="3200" dirty="0" err="1" smtClean="0"/>
              <a:t>er</a:t>
            </a:r>
            <a:r>
              <a:rPr lang="en-US" sz="3200" dirty="0" smtClean="0"/>
              <a:t> / -</a:t>
            </a:r>
            <a:r>
              <a:rPr lang="en-US" sz="3200" dirty="0" err="1" smtClean="0"/>
              <a:t>est</a:t>
            </a:r>
            <a:r>
              <a:rPr lang="en-US" sz="3200" dirty="0" smtClean="0"/>
              <a:t> comparisons in Spanish</a:t>
            </a:r>
          </a:p>
          <a:p>
            <a:pPr marL="1366838" lvl="0" indent="-4572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3200" dirty="0" smtClean="0"/>
              <a:t>More serious = </a:t>
            </a:r>
            <a:r>
              <a:rPr lang="en-US" sz="3200" dirty="0" err="1" smtClean="0"/>
              <a:t>más</a:t>
            </a:r>
            <a:r>
              <a:rPr lang="en-US" sz="3200" dirty="0" smtClean="0"/>
              <a:t> </a:t>
            </a:r>
            <a:r>
              <a:rPr lang="en-US" sz="3200" dirty="0" err="1" smtClean="0"/>
              <a:t>serio</a:t>
            </a:r>
            <a:endParaRPr lang="en-US" sz="3200" dirty="0" smtClean="0"/>
          </a:p>
          <a:p>
            <a:pPr marL="1366838" lvl="0" indent="-4572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sz="3200" dirty="0" smtClean="0"/>
              <a:t>Prettier = </a:t>
            </a:r>
            <a:r>
              <a:rPr lang="en-US" sz="3200" dirty="0" err="1" smtClean="0"/>
              <a:t>más</a:t>
            </a:r>
            <a:r>
              <a:rPr lang="en-US" sz="3200" dirty="0" smtClean="0"/>
              <a:t> bonito</a:t>
            </a:r>
          </a:p>
        </p:txBody>
      </p:sp>
    </p:spTree>
    <p:extLst>
      <p:ext uri="{BB962C8B-B14F-4D97-AF65-F5344CB8AC3E}">
        <p14:creationId xmlns:p14="http://schemas.microsoft.com/office/powerpoint/2010/main" val="388501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40893"/>
          </a:xfrm>
        </p:spPr>
        <p:txBody>
          <a:bodyPr>
            <a:normAutofit/>
          </a:bodyPr>
          <a:lstStyle/>
          <a:p>
            <a:r>
              <a:rPr lang="es-ES_tradnl" b="1" u="sng" dirty="0" smtClean="0"/>
              <a:t>Palabras Comparativas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840894"/>
            <a:ext cx="8940800" cy="139004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_tradnl" sz="3000" b="1" dirty="0" err="1" smtClean="0"/>
              <a:t>Write</a:t>
            </a:r>
            <a:r>
              <a:rPr lang="es-ES_tradnl" sz="3000" b="1" dirty="0" smtClean="0"/>
              <a:t> a </a:t>
            </a:r>
            <a:r>
              <a:rPr lang="es-ES_tradnl" sz="3000" b="1" dirty="0" err="1" smtClean="0"/>
              <a:t>comparison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using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the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given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word</a:t>
            </a:r>
            <a:endParaRPr lang="es-ES_tradnl" sz="3000" b="1" dirty="0" smtClean="0"/>
          </a:p>
          <a:p>
            <a:pPr>
              <a:spcBef>
                <a:spcPct val="20000"/>
              </a:spcBef>
              <a:defRPr/>
            </a:pPr>
            <a:r>
              <a:rPr lang="es-ES_tradnl" sz="3000" b="1" dirty="0"/>
              <a:t>(</a:t>
            </a:r>
            <a:r>
              <a:rPr lang="es-ES_tradnl" sz="3000" b="1" dirty="0" err="1"/>
              <a:t>see</a:t>
            </a:r>
            <a:r>
              <a:rPr lang="es-ES_tradnl" sz="3000" b="1" dirty="0"/>
              <a:t> </a:t>
            </a:r>
            <a:r>
              <a:rPr lang="es-ES_tradnl" sz="3000" b="1" dirty="0" err="1"/>
              <a:t>pg</a:t>
            </a:r>
            <a:r>
              <a:rPr lang="es-ES_tradnl" sz="3000" b="1" dirty="0"/>
              <a:t> 75 </a:t>
            </a:r>
            <a:r>
              <a:rPr lang="es-ES_tradnl" sz="3000" b="1" dirty="0" err="1"/>
              <a:t>for</a:t>
            </a:r>
            <a:r>
              <a:rPr lang="es-ES_tradnl" sz="3000" b="1" dirty="0"/>
              <a:t> </a:t>
            </a:r>
            <a:r>
              <a:rPr lang="es-ES_tradnl" sz="3000" b="1" dirty="0" err="1"/>
              <a:t>help</a:t>
            </a:r>
            <a:r>
              <a:rPr lang="es-ES_tradnl" sz="3000" b="1" dirty="0" smtClean="0"/>
              <a:t>)</a:t>
            </a:r>
            <a:endParaRPr lang="es-ES_tradnl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635060" y="5849882"/>
            <a:ext cx="8290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3000" dirty="0" smtClean="0">
                <a:solidFill>
                  <a:srgbClr val="FF0000"/>
                </a:solidFill>
              </a:rPr>
              <a:t>Batman es más serio que The Joker.</a:t>
            </a:r>
          </a:p>
          <a:p>
            <a:r>
              <a:rPr lang="es-HN" sz="3000" smtClean="0">
                <a:solidFill>
                  <a:srgbClr val="FF0000"/>
                </a:solidFill>
              </a:rPr>
              <a:t>The Joker es menos serio que Batman</a:t>
            </a:r>
            <a:endParaRPr lang="es-HN" sz="3000" dirty="0">
              <a:solidFill>
                <a:srgbClr val="FF000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923523"/>
            <a:ext cx="9144000" cy="6177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dirty="0" smtClean="0"/>
              <a:t>serious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953" y="2230942"/>
            <a:ext cx="4242047" cy="2545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2095500"/>
            <a:ext cx="2297215" cy="34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40893"/>
          </a:xfrm>
        </p:spPr>
        <p:txBody>
          <a:bodyPr>
            <a:normAutofit/>
          </a:bodyPr>
          <a:lstStyle/>
          <a:p>
            <a:r>
              <a:rPr lang="es-ES_tradnl" b="1" u="sng" dirty="0" smtClean="0"/>
              <a:t>Palabras Comparativas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840894"/>
            <a:ext cx="8940800" cy="139004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_tradnl" sz="3000" b="1" dirty="0" err="1" smtClean="0"/>
              <a:t>Write</a:t>
            </a:r>
            <a:r>
              <a:rPr lang="es-ES_tradnl" sz="3000" b="1" dirty="0" smtClean="0"/>
              <a:t> a </a:t>
            </a:r>
            <a:r>
              <a:rPr lang="es-ES_tradnl" sz="3000" b="1" dirty="0" err="1" smtClean="0"/>
              <a:t>comparison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using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the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given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word</a:t>
            </a:r>
            <a:endParaRPr lang="es-ES_tradnl" sz="3000" b="1" dirty="0" smtClean="0"/>
          </a:p>
          <a:p>
            <a:pPr>
              <a:spcBef>
                <a:spcPct val="20000"/>
              </a:spcBef>
              <a:defRPr/>
            </a:pPr>
            <a:r>
              <a:rPr lang="es-ES_tradnl" sz="3000" b="1" dirty="0"/>
              <a:t>(</a:t>
            </a:r>
            <a:r>
              <a:rPr lang="es-ES_tradnl" sz="3000" b="1" dirty="0" err="1"/>
              <a:t>see</a:t>
            </a:r>
            <a:r>
              <a:rPr lang="es-ES_tradnl" sz="3000" b="1" dirty="0"/>
              <a:t> </a:t>
            </a:r>
            <a:r>
              <a:rPr lang="es-ES_tradnl" sz="3000" b="1" dirty="0" err="1"/>
              <a:t>pg</a:t>
            </a:r>
            <a:r>
              <a:rPr lang="es-ES_tradnl" sz="3000" b="1" dirty="0"/>
              <a:t> 75 </a:t>
            </a:r>
            <a:r>
              <a:rPr lang="es-ES_tradnl" sz="3000" b="1" dirty="0" err="1"/>
              <a:t>for</a:t>
            </a:r>
            <a:r>
              <a:rPr lang="es-ES_tradnl" sz="3000" b="1" dirty="0"/>
              <a:t> </a:t>
            </a:r>
            <a:r>
              <a:rPr lang="es-ES_tradnl" sz="3000" b="1" dirty="0" err="1"/>
              <a:t>help</a:t>
            </a:r>
            <a:r>
              <a:rPr lang="es-ES_tradnl" sz="3000" b="1" dirty="0" smtClean="0"/>
              <a:t>)</a:t>
            </a:r>
            <a:endParaRPr lang="es-ES_tradnl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635060" y="5712550"/>
            <a:ext cx="8290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3000" dirty="0" smtClean="0">
                <a:solidFill>
                  <a:srgbClr val="FF0000"/>
                </a:solidFill>
              </a:rPr>
              <a:t>Halle Berry es más guapa (or bonita) que el hombre.</a:t>
            </a:r>
          </a:p>
          <a:p>
            <a:r>
              <a:rPr lang="es-HN" sz="3000" dirty="0" smtClean="0">
                <a:solidFill>
                  <a:srgbClr val="FF0000"/>
                </a:solidFill>
              </a:rPr>
              <a:t>El hombre es menos guapo (bonito) que Hally Berry. </a:t>
            </a:r>
            <a:endParaRPr lang="es-HN" sz="3000" dirty="0">
              <a:solidFill>
                <a:srgbClr val="FF000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923523"/>
            <a:ext cx="9144000" cy="6177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dirty="0" smtClean="0"/>
              <a:t>Good looking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970" y="2230942"/>
            <a:ext cx="3776005" cy="25826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60" y="1931366"/>
            <a:ext cx="2501756" cy="299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4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40893"/>
          </a:xfrm>
        </p:spPr>
        <p:txBody>
          <a:bodyPr>
            <a:normAutofit/>
          </a:bodyPr>
          <a:lstStyle/>
          <a:p>
            <a:r>
              <a:rPr lang="es-ES_tradnl" b="1" u="sng" dirty="0" smtClean="0"/>
              <a:t>Palabras Comparativas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634896"/>
            <a:ext cx="8940800" cy="633302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_tradnl" sz="3000" b="1" dirty="0" smtClean="0"/>
              <a:t>Regular </a:t>
            </a:r>
            <a:r>
              <a:rPr lang="es-ES_tradnl" sz="3000" b="1" dirty="0" err="1" smtClean="0"/>
              <a:t>Comparisons</a:t>
            </a:r>
            <a:r>
              <a:rPr lang="es-ES_tradnl" sz="3000" b="1" dirty="0" smtClean="0"/>
              <a:t> (</a:t>
            </a:r>
            <a:r>
              <a:rPr lang="es-ES_tradnl" sz="3000" b="1" dirty="0" err="1" smtClean="0"/>
              <a:t>put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this</a:t>
            </a:r>
            <a:r>
              <a:rPr lang="es-ES_tradnl" sz="3000" b="1" dirty="0" smtClean="0"/>
              <a:t> in </a:t>
            </a:r>
            <a:r>
              <a:rPr lang="es-ES_tradnl" sz="3000" b="1" dirty="0" err="1" smtClean="0"/>
              <a:t>your</a:t>
            </a:r>
            <a:r>
              <a:rPr lang="es-ES_tradnl" sz="3000" b="1" dirty="0" smtClean="0"/>
              <a:t> notes)</a:t>
            </a:r>
            <a:endParaRPr lang="es-ES_tradnl" sz="3000" dirty="0" smtClean="0"/>
          </a:p>
          <a:p>
            <a:pPr marL="457200" lvl="0" indent="-457200">
              <a:spcBef>
                <a:spcPct val="20000"/>
              </a:spcBef>
              <a:buFont typeface="Arial"/>
              <a:buChar char="•"/>
              <a:defRPr/>
            </a:pPr>
            <a:r>
              <a:rPr lang="es-ES_tradnl" sz="3000" dirty="0" smtClean="0"/>
              <a:t>ALL </a:t>
            </a:r>
            <a:r>
              <a:rPr lang="es-ES_tradnl" sz="3000" dirty="0" err="1" smtClean="0"/>
              <a:t>adjectives</a:t>
            </a:r>
            <a:r>
              <a:rPr lang="es-ES_tradnl" sz="3000" dirty="0" smtClean="0"/>
              <a:t> </a:t>
            </a:r>
            <a:r>
              <a:rPr lang="es-ES_tradnl" sz="3000" u="sng" dirty="0" err="1" smtClean="0"/>
              <a:t>must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agree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with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the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first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noun</a:t>
            </a:r>
            <a:r>
              <a:rPr lang="es-ES_tradnl" sz="3000" dirty="0" smtClean="0"/>
              <a:t>.</a:t>
            </a:r>
            <a:br>
              <a:rPr lang="es-ES_tradnl" sz="3000" dirty="0" smtClean="0"/>
            </a:br>
            <a:r>
              <a:rPr lang="es-ES_tradnl" sz="3000" dirty="0" smtClean="0"/>
              <a:t>		</a:t>
            </a:r>
            <a:r>
              <a:rPr lang="es-ES_tradnl" sz="3000" i="1" dirty="0" smtClean="0"/>
              <a:t>Mi sill</a:t>
            </a:r>
            <a:r>
              <a:rPr lang="es-ES_tradnl" sz="3000" b="1" i="1" u="sng" dirty="0" smtClean="0"/>
              <a:t>a</a:t>
            </a:r>
            <a:r>
              <a:rPr lang="es-ES_tradnl" sz="3000" i="1" dirty="0" smtClean="0"/>
              <a:t> es más alt</a:t>
            </a:r>
            <a:r>
              <a:rPr lang="es-ES_tradnl" sz="3000" b="1" i="1" u="sng" dirty="0" smtClean="0"/>
              <a:t>a</a:t>
            </a:r>
            <a:r>
              <a:rPr lang="es-ES_tradnl" sz="3000" i="1" dirty="0" smtClean="0"/>
              <a:t> que mi escritorio.</a:t>
            </a:r>
            <a:br>
              <a:rPr lang="es-ES_tradnl" sz="3000" i="1" dirty="0" smtClean="0"/>
            </a:br>
            <a:endParaRPr lang="es-ES_tradnl" sz="3000" dirty="0" smtClean="0"/>
          </a:p>
          <a:p>
            <a:pPr marL="457200" lvl="0" indent="-457200">
              <a:spcBef>
                <a:spcPct val="20000"/>
              </a:spcBef>
              <a:buFont typeface="Arial"/>
              <a:buChar char="•"/>
              <a:defRPr/>
            </a:pPr>
            <a:r>
              <a:rPr lang="es-ES_tradnl" sz="3000" dirty="0" err="1" smtClean="0"/>
              <a:t>Format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without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adjectives</a:t>
            </a:r>
            <a:r>
              <a:rPr lang="es-ES_tradnl" sz="3000" dirty="0" smtClean="0"/>
              <a:t>:</a:t>
            </a:r>
            <a:endParaRPr lang="es-ES_tradnl" sz="3000" dirty="0"/>
          </a:p>
          <a:p>
            <a:pPr marL="1314450" lvl="0" indent="-4572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s-ES_tradnl" sz="3000" dirty="0"/>
              <a:t>m</a:t>
            </a:r>
            <a:r>
              <a:rPr lang="es-ES_tradnl" sz="3000" dirty="0" smtClean="0"/>
              <a:t>ás que = more </a:t>
            </a:r>
            <a:r>
              <a:rPr lang="es-ES_tradnl" sz="3000" dirty="0" err="1" smtClean="0"/>
              <a:t>than</a:t>
            </a:r>
            <a:endParaRPr lang="es-ES_tradnl" sz="3000" dirty="0"/>
          </a:p>
          <a:p>
            <a:pPr marL="1314450" lvl="0" indent="-4572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s-ES_tradnl" sz="3000" dirty="0"/>
              <a:t>m</a:t>
            </a:r>
            <a:r>
              <a:rPr lang="es-ES_tradnl" sz="3000" dirty="0" smtClean="0"/>
              <a:t>enos que = </a:t>
            </a:r>
            <a:r>
              <a:rPr lang="es-ES_tradnl" sz="3000" dirty="0" err="1" smtClean="0"/>
              <a:t>less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than</a:t>
            </a:r>
            <a:endParaRPr lang="es-ES_tradnl" sz="3000" dirty="0"/>
          </a:p>
          <a:p>
            <a:pPr marL="1314450" lvl="0" indent="-457200"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s-ES_tradnl" sz="3000" u="sng" dirty="0"/>
              <a:t>t</a:t>
            </a:r>
            <a:r>
              <a:rPr lang="es-ES_tradnl" sz="3000" u="sng" dirty="0" smtClean="0"/>
              <a:t>anto</a:t>
            </a:r>
            <a:r>
              <a:rPr lang="es-ES_tradnl" sz="3000" dirty="0" smtClean="0"/>
              <a:t> como = as </a:t>
            </a:r>
            <a:r>
              <a:rPr lang="es-ES_tradnl" sz="3000" dirty="0" err="1" smtClean="0"/>
              <a:t>much</a:t>
            </a:r>
            <a:r>
              <a:rPr lang="es-ES_tradnl" sz="3000" dirty="0" smtClean="0"/>
              <a:t> as</a:t>
            </a:r>
            <a:endParaRPr lang="es-ES_tradnl" sz="3000" dirty="0"/>
          </a:p>
          <a:p>
            <a:pPr marL="457200" lvl="0" indent="-457200" defTabSz="-233363">
              <a:spcBef>
                <a:spcPct val="20000"/>
              </a:spcBef>
              <a:buFont typeface="Arial"/>
              <a:buChar char="•"/>
              <a:defRPr/>
            </a:pPr>
            <a:r>
              <a:rPr lang="es-ES_tradnl" sz="3000" dirty="0" err="1" smtClean="0"/>
              <a:t>What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is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an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example</a:t>
            </a:r>
            <a:r>
              <a:rPr lang="es-ES_tradnl" sz="3000" dirty="0" smtClean="0"/>
              <a:t> of a </a:t>
            </a:r>
            <a:r>
              <a:rPr lang="es-ES_tradnl" sz="3000" dirty="0" err="1" smtClean="0"/>
              <a:t>comparison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without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an</a:t>
            </a:r>
            <a:r>
              <a:rPr lang="es-ES_tradnl" sz="3000" dirty="0" smtClean="0"/>
              <a:t> </a:t>
            </a:r>
            <a:r>
              <a:rPr lang="es-ES_tradnl" sz="3000" dirty="0" err="1" smtClean="0"/>
              <a:t>adjective</a:t>
            </a:r>
            <a:r>
              <a:rPr lang="es-ES_tradnl" sz="3000" dirty="0" smtClean="0"/>
              <a:t>?</a:t>
            </a:r>
          </a:p>
          <a:p>
            <a:pPr marL="463550" lvl="0" defTabSz="-233363">
              <a:spcBef>
                <a:spcPct val="20000"/>
              </a:spcBef>
              <a:defRPr/>
            </a:pPr>
            <a:r>
              <a:rPr lang="es-ES_tradnl" sz="3000" dirty="0" smtClean="0">
                <a:solidFill>
                  <a:srgbClr val="FF0000"/>
                </a:solidFill>
              </a:rPr>
              <a:t>Me gusta el helado </a:t>
            </a:r>
            <a:r>
              <a:rPr lang="es-ES_tradnl" sz="3000" b="1" dirty="0" smtClean="0">
                <a:solidFill>
                  <a:srgbClr val="FF0000"/>
                </a:solidFill>
              </a:rPr>
              <a:t>tanto como </a:t>
            </a:r>
            <a:r>
              <a:rPr lang="es-ES_tradnl" sz="3000" dirty="0" smtClean="0">
                <a:solidFill>
                  <a:srgbClr val="FF0000"/>
                </a:solidFill>
              </a:rPr>
              <a:t>las galletas.  (</a:t>
            </a:r>
            <a:r>
              <a:rPr lang="es-ES_tradnl" sz="3000" dirty="0" err="1" smtClean="0">
                <a:solidFill>
                  <a:srgbClr val="FF0000"/>
                </a:solidFill>
              </a:rPr>
              <a:t>comparing</a:t>
            </a:r>
            <a:r>
              <a:rPr lang="es-ES_tradnl" sz="3000" dirty="0" smtClean="0">
                <a:solidFill>
                  <a:srgbClr val="FF0000"/>
                </a:solidFill>
              </a:rPr>
              <a:t> </a:t>
            </a:r>
            <a:r>
              <a:rPr lang="es-ES_tradnl" sz="3000" dirty="0" err="1" smtClean="0">
                <a:solidFill>
                  <a:srgbClr val="FF0000"/>
                </a:solidFill>
              </a:rPr>
              <a:t>the</a:t>
            </a:r>
            <a:r>
              <a:rPr lang="es-ES_tradnl" sz="3000" dirty="0" smtClean="0">
                <a:solidFill>
                  <a:srgbClr val="FF0000"/>
                </a:solidFill>
              </a:rPr>
              <a:t> </a:t>
            </a:r>
            <a:r>
              <a:rPr lang="es-ES_tradnl" sz="3000" dirty="0" err="1" smtClean="0">
                <a:solidFill>
                  <a:srgbClr val="FF0000"/>
                </a:solidFill>
              </a:rPr>
              <a:t>verbs</a:t>
            </a:r>
            <a:r>
              <a:rPr lang="es-ES_tradnl" sz="3000" dirty="0" smtClean="0">
                <a:solidFill>
                  <a:srgbClr val="FF0000"/>
                </a:solidFill>
              </a:rPr>
              <a:t> and </a:t>
            </a:r>
            <a:r>
              <a:rPr lang="es-ES_tradnl" sz="3000" dirty="0" err="1" smtClean="0">
                <a:solidFill>
                  <a:srgbClr val="FF0000"/>
                </a:solidFill>
              </a:rPr>
              <a:t>amount</a:t>
            </a:r>
            <a:r>
              <a:rPr lang="es-ES_tradnl" sz="3000" dirty="0" smtClean="0">
                <a:solidFill>
                  <a:srgbClr val="FF0000"/>
                </a:solidFill>
              </a:rPr>
              <a:t> of </a:t>
            </a:r>
            <a:r>
              <a:rPr lang="es-ES_tradnl" sz="3000" dirty="0" err="1" smtClean="0">
                <a:solidFill>
                  <a:srgbClr val="FF0000"/>
                </a:solidFill>
              </a:rPr>
              <a:t>the</a:t>
            </a:r>
            <a:r>
              <a:rPr lang="es-ES_tradnl" sz="3000" dirty="0" smtClean="0">
                <a:solidFill>
                  <a:srgbClr val="FF0000"/>
                </a:solidFill>
              </a:rPr>
              <a:t> </a:t>
            </a:r>
            <a:r>
              <a:rPr lang="es-ES_tradnl" sz="3000" dirty="0" err="1" smtClean="0">
                <a:solidFill>
                  <a:srgbClr val="FF0000"/>
                </a:solidFill>
              </a:rPr>
              <a:t>activity</a:t>
            </a:r>
            <a:r>
              <a:rPr lang="es-ES_tradnl" sz="30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3074" y="2295415"/>
            <a:ext cx="2025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feminine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0333" y="2501413"/>
            <a:ext cx="2025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masculine</a:t>
            </a:r>
            <a:endParaRPr lang="en-US" sz="30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844685" y="2127910"/>
            <a:ext cx="566405" cy="29173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591729" y="2179395"/>
            <a:ext cx="463423" cy="29173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271284" y="2191686"/>
            <a:ext cx="566405" cy="29173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69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40893"/>
          </a:xfrm>
        </p:spPr>
        <p:txBody>
          <a:bodyPr>
            <a:normAutofit/>
          </a:bodyPr>
          <a:lstStyle/>
          <a:p>
            <a:r>
              <a:rPr lang="es-ES_tradnl" b="1" u="sng" dirty="0" smtClean="0"/>
              <a:t>Palabras Comparativas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840894"/>
            <a:ext cx="8940800" cy="106398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_tradnl" sz="3000" b="1" dirty="0" err="1" smtClean="0"/>
              <a:t>Fill</a:t>
            </a:r>
            <a:r>
              <a:rPr lang="es-ES_tradnl" sz="3000" b="1" dirty="0" smtClean="0"/>
              <a:t> in </a:t>
            </a:r>
            <a:r>
              <a:rPr lang="es-ES_tradnl" sz="3000" b="1" dirty="0" err="1" smtClean="0"/>
              <a:t>the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blanks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to</a:t>
            </a:r>
            <a:r>
              <a:rPr lang="es-ES_tradnl" sz="3000" b="1" dirty="0" smtClean="0"/>
              <a:t> complete </a:t>
            </a:r>
            <a:r>
              <a:rPr lang="es-ES_tradnl" sz="3000" b="1" dirty="0" err="1" smtClean="0"/>
              <a:t>the</a:t>
            </a:r>
            <a:r>
              <a:rPr lang="es-ES_tradnl" sz="3000" b="1" dirty="0"/>
              <a:t> </a:t>
            </a:r>
            <a:r>
              <a:rPr lang="es-ES_tradnl" sz="3000" b="1" dirty="0" err="1" smtClean="0"/>
              <a:t>comparison</a:t>
            </a:r>
            <a:r>
              <a:rPr lang="es-ES_tradnl" sz="3000" b="1" dirty="0" smtClean="0"/>
              <a:t/>
            </a:r>
            <a:br>
              <a:rPr lang="es-ES_tradnl" sz="3000" b="1" dirty="0" smtClean="0"/>
            </a:br>
            <a:r>
              <a:rPr lang="es-ES_tradnl" sz="3000" b="1" dirty="0" smtClean="0"/>
              <a:t>(</a:t>
            </a:r>
            <a:r>
              <a:rPr lang="es-ES_tradnl" sz="3000" b="1" dirty="0" err="1"/>
              <a:t>see</a:t>
            </a:r>
            <a:r>
              <a:rPr lang="es-ES_tradnl" sz="3000" b="1" dirty="0"/>
              <a:t> </a:t>
            </a:r>
            <a:r>
              <a:rPr lang="es-ES_tradnl" sz="3000" b="1" dirty="0" err="1"/>
              <a:t>pg</a:t>
            </a:r>
            <a:r>
              <a:rPr lang="es-ES_tradnl" sz="3000" b="1" dirty="0"/>
              <a:t> 75 </a:t>
            </a:r>
            <a:r>
              <a:rPr lang="es-ES_tradnl" sz="3000" b="1" dirty="0" err="1"/>
              <a:t>for</a:t>
            </a:r>
            <a:r>
              <a:rPr lang="es-ES_tradnl" sz="3000" b="1" dirty="0"/>
              <a:t> </a:t>
            </a:r>
            <a:r>
              <a:rPr lang="es-ES_tradnl" sz="3000" b="1" dirty="0" err="1"/>
              <a:t>help</a:t>
            </a:r>
            <a:r>
              <a:rPr lang="es-ES_tradnl" sz="3000" b="1" dirty="0"/>
              <a:t>)</a:t>
            </a:r>
            <a:endParaRPr lang="es-ES_tradnl" sz="30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5849882"/>
            <a:ext cx="9144000" cy="61779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_tradnl" sz="3000" dirty="0" err="1" smtClean="0"/>
              <a:t>Jordan</a:t>
            </a:r>
            <a:r>
              <a:rPr lang="es-ES_tradnl" sz="3000" dirty="0" smtClean="0"/>
              <a:t> es _______     ________    _______   </a:t>
            </a:r>
            <a:r>
              <a:rPr lang="es-ES_tradnl" sz="3000" dirty="0" smtClean="0"/>
              <a:t>la</a:t>
            </a:r>
            <a:r>
              <a:rPr lang="es-ES_tradnl" sz="3000" dirty="0" smtClean="0"/>
              <a:t> Señora Cooper.</a:t>
            </a:r>
            <a:endParaRPr lang="es-ES_tradnl" sz="3000" dirty="0" smtClean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03200" y="4993877"/>
            <a:ext cx="2560167" cy="6177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000" b="1" dirty="0" smtClean="0"/>
              <a:t>More athletic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4126" y="5788129"/>
            <a:ext cx="47372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3000" dirty="0" smtClean="0">
                <a:solidFill>
                  <a:srgbClr val="FF0000"/>
                </a:solidFill>
              </a:rPr>
              <a:t>más          atlético        que</a:t>
            </a:r>
            <a:endParaRPr lang="es-HN" sz="3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76" y="1904881"/>
            <a:ext cx="4118661" cy="3088996"/>
          </a:xfrm>
          <a:prstGeom prst="rect">
            <a:avLst/>
          </a:prstGeom>
        </p:spPr>
      </p:pic>
      <p:pic>
        <p:nvPicPr>
          <p:cNvPr id="4" name="Picture 3" descr="DSCN090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7" t="6645" r="19000" b="15848"/>
          <a:stretch/>
        </p:blipFill>
        <p:spPr>
          <a:xfrm>
            <a:off x="5120244" y="1521491"/>
            <a:ext cx="3150542" cy="347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9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40893"/>
          </a:xfrm>
        </p:spPr>
        <p:txBody>
          <a:bodyPr>
            <a:normAutofit/>
          </a:bodyPr>
          <a:lstStyle/>
          <a:p>
            <a:r>
              <a:rPr lang="es-ES_tradnl" b="1" u="sng" dirty="0" smtClean="0"/>
              <a:t>Palabras Comparativas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840894"/>
            <a:ext cx="8940800" cy="9610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_tradnl" sz="3000" b="1" dirty="0" err="1" smtClean="0"/>
              <a:t>Fill</a:t>
            </a:r>
            <a:r>
              <a:rPr lang="es-ES_tradnl" sz="3000" b="1" dirty="0" smtClean="0"/>
              <a:t> in </a:t>
            </a:r>
            <a:r>
              <a:rPr lang="es-ES_tradnl" sz="3000" b="1" dirty="0" err="1" smtClean="0"/>
              <a:t>the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blanks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to</a:t>
            </a:r>
            <a:r>
              <a:rPr lang="es-ES_tradnl" sz="3000" b="1" dirty="0" smtClean="0"/>
              <a:t> complete </a:t>
            </a:r>
            <a:r>
              <a:rPr lang="es-ES_tradnl" sz="3000" b="1" dirty="0" err="1" smtClean="0"/>
              <a:t>the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comparison</a:t>
            </a:r>
            <a:r>
              <a:rPr lang="es-ES_tradnl" sz="3000" b="1" dirty="0" smtClean="0"/>
              <a:t> </a:t>
            </a:r>
            <a:br>
              <a:rPr lang="es-ES_tradnl" sz="3000" b="1" dirty="0" smtClean="0"/>
            </a:br>
            <a:r>
              <a:rPr lang="es-ES_tradnl" sz="3000" b="1" dirty="0" smtClean="0"/>
              <a:t>(</a:t>
            </a:r>
            <a:r>
              <a:rPr lang="es-ES_tradnl" sz="3000" b="1" dirty="0" err="1" smtClean="0"/>
              <a:t>see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pg</a:t>
            </a:r>
            <a:r>
              <a:rPr lang="es-ES_tradnl" sz="3000" b="1" dirty="0" smtClean="0"/>
              <a:t> 75 </a:t>
            </a:r>
            <a:r>
              <a:rPr lang="es-ES_tradnl" sz="3000" b="1" dirty="0" err="1" smtClean="0"/>
              <a:t>for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help</a:t>
            </a:r>
            <a:r>
              <a:rPr lang="es-ES_tradnl" sz="3000" b="1" dirty="0" smtClean="0"/>
              <a:t>)</a:t>
            </a:r>
            <a:endParaRPr lang="es-ES_tradnl" sz="3000" dirty="0" smtClean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03200" y="5849882"/>
            <a:ext cx="8940800" cy="6177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_tradnl" sz="3000" dirty="0" smtClean="0"/>
              <a:t>La mujer es _______     ________    _______   el hombre.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529430" y="3981372"/>
            <a:ext cx="2010927" cy="6177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000" b="1" dirty="0" smtClean="0"/>
              <a:t>Less tall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5614" y="5788129"/>
            <a:ext cx="47372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3000" dirty="0" smtClean="0">
                <a:solidFill>
                  <a:srgbClr val="FF0000"/>
                </a:solidFill>
              </a:rPr>
              <a:t>menos          alta             que</a:t>
            </a:r>
            <a:endParaRPr lang="es-HN" sz="3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670" y="1810495"/>
            <a:ext cx="2417011" cy="362099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6455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40893"/>
          </a:xfrm>
        </p:spPr>
        <p:txBody>
          <a:bodyPr>
            <a:normAutofit/>
          </a:bodyPr>
          <a:lstStyle/>
          <a:p>
            <a:r>
              <a:rPr lang="es-ES_tradnl" b="1" u="sng" dirty="0" smtClean="0"/>
              <a:t>Palabras Comparativas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840894"/>
            <a:ext cx="8940800" cy="9610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_tradnl" sz="3000" b="1" dirty="0" err="1" smtClean="0"/>
              <a:t>Fill</a:t>
            </a:r>
            <a:r>
              <a:rPr lang="es-ES_tradnl" sz="3000" b="1" dirty="0" smtClean="0"/>
              <a:t> in </a:t>
            </a:r>
            <a:r>
              <a:rPr lang="es-ES_tradnl" sz="3000" b="1" dirty="0" err="1" smtClean="0"/>
              <a:t>the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blanks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to</a:t>
            </a:r>
            <a:r>
              <a:rPr lang="es-ES_tradnl" sz="3000" b="1" dirty="0" smtClean="0"/>
              <a:t> complete </a:t>
            </a:r>
            <a:r>
              <a:rPr lang="es-ES_tradnl" sz="3000" b="1" dirty="0" err="1" smtClean="0"/>
              <a:t>the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comparison</a:t>
            </a:r>
            <a:r>
              <a:rPr lang="es-ES_tradnl" sz="3000" b="1" dirty="0" smtClean="0"/>
              <a:t> </a:t>
            </a:r>
            <a:br>
              <a:rPr lang="es-ES_tradnl" sz="3000" b="1" dirty="0" smtClean="0"/>
            </a:br>
            <a:r>
              <a:rPr lang="es-ES_tradnl" sz="3000" b="1" dirty="0" smtClean="0"/>
              <a:t>(</a:t>
            </a:r>
            <a:r>
              <a:rPr lang="es-ES_tradnl" sz="3000" b="1" dirty="0" err="1" smtClean="0"/>
              <a:t>see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pg</a:t>
            </a:r>
            <a:r>
              <a:rPr lang="es-ES_tradnl" sz="3000" b="1" dirty="0" smtClean="0"/>
              <a:t> 75 </a:t>
            </a:r>
            <a:r>
              <a:rPr lang="es-ES_tradnl" sz="3000" b="1" dirty="0" err="1" smtClean="0"/>
              <a:t>for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help</a:t>
            </a:r>
            <a:r>
              <a:rPr lang="es-ES_tradnl" sz="3000" b="1" dirty="0" smtClean="0"/>
              <a:t>)</a:t>
            </a:r>
            <a:endParaRPr lang="es-ES_tradnl" sz="3000" dirty="0" smtClean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03200" y="5849882"/>
            <a:ext cx="8940800" cy="6177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_tradnl" sz="3000" dirty="0" smtClean="0"/>
              <a:t>Van Gogh es _______     ________    _____   Rembrandt.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89480" y="4993877"/>
            <a:ext cx="5605352" cy="6177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000" b="1" dirty="0" smtClean="0"/>
              <a:t>Equally artistic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1434" y="5788129"/>
            <a:ext cx="47372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3000" dirty="0" smtClean="0">
                <a:solidFill>
                  <a:srgbClr val="FF0000"/>
                </a:solidFill>
              </a:rPr>
              <a:t>tan              artístico       como</a:t>
            </a:r>
            <a:endParaRPr lang="es-HN" sz="3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424" y="1579222"/>
            <a:ext cx="2842408" cy="37235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32" y="1801914"/>
            <a:ext cx="2796248" cy="343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1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40893"/>
          </a:xfrm>
        </p:spPr>
        <p:txBody>
          <a:bodyPr>
            <a:normAutofit/>
          </a:bodyPr>
          <a:lstStyle/>
          <a:p>
            <a:r>
              <a:rPr lang="es-ES_tradnl" b="1" u="sng" dirty="0" smtClean="0"/>
              <a:t>Palabras Comparativas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840894"/>
            <a:ext cx="8940800" cy="9610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_tradnl" sz="3000" b="1" dirty="0" err="1" smtClean="0"/>
              <a:t>Fill</a:t>
            </a:r>
            <a:r>
              <a:rPr lang="es-ES_tradnl" sz="3000" b="1" dirty="0" smtClean="0"/>
              <a:t> in </a:t>
            </a:r>
            <a:r>
              <a:rPr lang="es-ES_tradnl" sz="3000" b="1" dirty="0" err="1" smtClean="0"/>
              <a:t>the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blanks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to</a:t>
            </a:r>
            <a:r>
              <a:rPr lang="es-ES_tradnl" sz="3000" b="1" dirty="0" smtClean="0"/>
              <a:t> complete </a:t>
            </a:r>
            <a:r>
              <a:rPr lang="es-ES_tradnl" sz="3000" b="1" dirty="0" err="1" smtClean="0"/>
              <a:t>the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comparison</a:t>
            </a:r>
            <a:r>
              <a:rPr lang="es-ES_tradnl" sz="3000" b="1" dirty="0" smtClean="0"/>
              <a:t> </a:t>
            </a:r>
            <a:br>
              <a:rPr lang="es-ES_tradnl" sz="3000" b="1" dirty="0" smtClean="0"/>
            </a:br>
            <a:endParaRPr lang="es-ES_tradnl" sz="3000" dirty="0" smtClean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03200" y="5849882"/>
            <a:ext cx="8940800" cy="10081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_tradnl" sz="3000" dirty="0" smtClean="0"/>
              <a:t>A Einstein le gustan las matemáticas _______     _____   cosmetología.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892155" y="3294929"/>
            <a:ext cx="5605352" cy="6177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000" b="1" dirty="0" smtClean="0"/>
              <a:t>Likes math better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768" y="5665687"/>
            <a:ext cx="24660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3000" dirty="0">
                <a:solidFill>
                  <a:srgbClr val="FF0000"/>
                </a:solidFill>
              </a:rPr>
              <a:t>m</a:t>
            </a:r>
            <a:r>
              <a:rPr lang="es-HN" sz="3000" dirty="0" smtClean="0">
                <a:solidFill>
                  <a:srgbClr val="FF0000"/>
                </a:solidFill>
              </a:rPr>
              <a:t>ás        que</a:t>
            </a:r>
            <a:endParaRPr lang="es-HN" sz="3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549" y="1481038"/>
            <a:ext cx="2947329" cy="43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40893"/>
          </a:xfrm>
        </p:spPr>
        <p:txBody>
          <a:bodyPr>
            <a:normAutofit/>
          </a:bodyPr>
          <a:lstStyle/>
          <a:p>
            <a:r>
              <a:rPr lang="es-ES_tradnl" b="1" u="sng" dirty="0" smtClean="0"/>
              <a:t>Palabras Comparativas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840894"/>
            <a:ext cx="8940800" cy="9610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_tradnl" sz="3000" b="1" dirty="0" err="1" smtClean="0"/>
              <a:t>Fill</a:t>
            </a:r>
            <a:r>
              <a:rPr lang="es-ES_tradnl" sz="3000" b="1" dirty="0" smtClean="0"/>
              <a:t> in </a:t>
            </a:r>
            <a:r>
              <a:rPr lang="es-ES_tradnl" sz="3000" b="1" dirty="0" err="1" smtClean="0"/>
              <a:t>the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blanks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to</a:t>
            </a:r>
            <a:r>
              <a:rPr lang="es-ES_tradnl" sz="3000" b="1" dirty="0" smtClean="0"/>
              <a:t> complete </a:t>
            </a:r>
            <a:r>
              <a:rPr lang="es-ES_tradnl" sz="3000" b="1" dirty="0" err="1" smtClean="0"/>
              <a:t>the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comparison</a:t>
            </a:r>
            <a:r>
              <a:rPr lang="es-ES_tradnl" sz="3000" b="1" dirty="0" smtClean="0"/>
              <a:t> </a:t>
            </a:r>
            <a:br>
              <a:rPr lang="es-ES_tradnl" sz="3000" b="1" dirty="0" smtClean="0"/>
            </a:br>
            <a:endParaRPr lang="es-ES_tradnl" sz="3000" dirty="0" smtClean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03200" y="4874037"/>
            <a:ext cx="8940800" cy="100811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_tradnl" sz="5000" dirty="0" smtClean="0"/>
              <a:t>A mí me gustan los gatos _______     _____   los perros.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686" y="5605156"/>
            <a:ext cx="45731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5000" dirty="0" smtClean="0">
                <a:solidFill>
                  <a:srgbClr val="FF0000"/>
                </a:solidFill>
              </a:rPr>
              <a:t>menos      que</a:t>
            </a:r>
            <a:endParaRPr lang="es-HN" sz="5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009" y="1605224"/>
            <a:ext cx="3377899" cy="253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98" y="1446795"/>
            <a:ext cx="3175000" cy="317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35741" y="4018521"/>
            <a:ext cx="4737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8000"/>
                </a:solidFill>
              </a:rPr>
              <a:t>Cats are evil.</a:t>
            </a:r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5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40893"/>
          </a:xfrm>
        </p:spPr>
        <p:txBody>
          <a:bodyPr>
            <a:normAutofit/>
          </a:bodyPr>
          <a:lstStyle/>
          <a:p>
            <a:r>
              <a:rPr lang="es-ES_tradnl" b="1" u="sng" dirty="0" smtClean="0"/>
              <a:t>Palabras Comparativas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840894"/>
            <a:ext cx="8940800" cy="9610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_tradnl" sz="3000" b="1" dirty="0" err="1" smtClean="0"/>
              <a:t>Fill</a:t>
            </a:r>
            <a:r>
              <a:rPr lang="es-ES_tradnl" sz="3000" b="1" dirty="0" smtClean="0"/>
              <a:t> in </a:t>
            </a:r>
            <a:r>
              <a:rPr lang="es-ES_tradnl" sz="3000" b="1" dirty="0" err="1" smtClean="0"/>
              <a:t>the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blanks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to</a:t>
            </a:r>
            <a:r>
              <a:rPr lang="es-ES_tradnl" sz="3000" b="1" dirty="0" smtClean="0"/>
              <a:t> complete </a:t>
            </a:r>
            <a:r>
              <a:rPr lang="es-ES_tradnl" sz="3000" b="1" dirty="0" err="1" smtClean="0"/>
              <a:t>the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comparison</a:t>
            </a:r>
            <a:r>
              <a:rPr lang="es-ES_tradnl" sz="3000" b="1" dirty="0" smtClean="0"/>
              <a:t> </a:t>
            </a:r>
            <a:br>
              <a:rPr lang="es-ES_tradnl" sz="3000" b="1" dirty="0" smtClean="0"/>
            </a:br>
            <a:r>
              <a:rPr lang="es-ES_tradnl" sz="3000" b="1" dirty="0" smtClean="0"/>
              <a:t>(</a:t>
            </a:r>
            <a:r>
              <a:rPr lang="es-ES_tradnl" sz="3000" b="1" dirty="0" err="1" smtClean="0"/>
              <a:t>see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pg</a:t>
            </a:r>
            <a:r>
              <a:rPr lang="es-ES_tradnl" sz="3000" b="1" dirty="0" smtClean="0"/>
              <a:t> 75 </a:t>
            </a:r>
            <a:r>
              <a:rPr lang="es-ES_tradnl" sz="3000" b="1" dirty="0" err="1" smtClean="0"/>
              <a:t>for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help</a:t>
            </a:r>
            <a:r>
              <a:rPr lang="es-ES_tradnl" sz="3000" b="1" dirty="0" smtClean="0"/>
              <a:t>)</a:t>
            </a:r>
            <a:endParaRPr lang="es-ES_tradnl" sz="3000" dirty="0" smtClean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03200" y="5849882"/>
            <a:ext cx="8940800" cy="10081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_tradnl" sz="3000" dirty="0" err="1" smtClean="0"/>
              <a:t>Weird</a:t>
            </a:r>
            <a:r>
              <a:rPr lang="es-ES_tradnl" sz="3000" dirty="0" smtClean="0"/>
              <a:t> Al _____   ______   _________     _____   la mujer.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90540" y="4923523"/>
            <a:ext cx="3152585" cy="6177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000" b="1" dirty="0" smtClean="0"/>
              <a:t>funnier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2505" y="5849882"/>
            <a:ext cx="5496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3000" dirty="0" smtClean="0">
                <a:solidFill>
                  <a:srgbClr val="FF0000"/>
                </a:solidFill>
              </a:rPr>
              <a:t>es         más        cómico          que</a:t>
            </a:r>
            <a:endParaRPr lang="es-HN" sz="3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683" y="2505519"/>
            <a:ext cx="3551317" cy="3035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999" y="1930723"/>
            <a:ext cx="3594261" cy="361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15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40893"/>
          </a:xfrm>
        </p:spPr>
        <p:txBody>
          <a:bodyPr>
            <a:normAutofit/>
          </a:bodyPr>
          <a:lstStyle/>
          <a:p>
            <a:r>
              <a:rPr lang="es-ES_tradnl" b="1" u="sng" dirty="0" smtClean="0"/>
              <a:t>Palabras Comparativas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840894"/>
            <a:ext cx="8940800" cy="139004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_tradnl" sz="3000" b="1" dirty="0" err="1" smtClean="0"/>
              <a:t>Write</a:t>
            </a:r>
            <a:r>
              <a:rPr lang="es-ES_tradnl" sz="3000" b="1" dirty="0" smtClean="0"/>
              <a:t> a </a:t>
            </a:r>
            <a:r>
              <a:rPr lang="es-ES_tradnl" sz="3000" b="1" dirty="0" err="1" smtClean="0"/>
              <a:t>comparison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using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the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given</a:t>
            </a:r>
            <a:r>
              <a:rPr lang="es-ES_tradnl" sz="3000" b="1" dirty="0" smtClean="0"/>
              <a:t> </a:t>
            </a:r>
            <a:r>
              <a:rPr lang="es-ES_tradnl" sz="3000" b="1" dirty="0" err="1" smtClean="0"/>
              <a:t>word</a:t>
            </a:r>
            <a:endParaRPr lang="es-ES_tradnl" sz="3000" b="1" dirty="0" smtClean="0"/>
          </a:p>
          <a:p>
            <a:pPr>
              <a:spcBef>
                <a:spcPct val="20000"/>
              </a:spcBef>
              <a:defRPr/>
            </a:pPr>
            <a:r>
              <a:rPr lang="es-ES_tradnl" sz="3000" b="1" dirty="0"/>
              <a:t>(</a:t>
            </a:r>
            <a:r>
              <a:rPr lang="es-ES_tradnl" sz="3000" b="1" dirty="0" err="1"/>
              <a:t>see</a:t>
            </a:r>
            <a:r>
              <a:rPr lang="es-ES_tradnl" sz="3000" b="1" dirty="0"/>
              <a:t> </a:t>
            </a:r>
            <a:r>
              <a:rPr lang="es-ES_tradnl" sz="3000" b="1" dirty="0" err="1"/>
              <a:t>pg</a:t>
            </a:r>
            <a:r>
              <a:rPr lang="es-ES_tradnl" sz="3000" b="1" dirty="0"/>
              <a:t> 75 </a:t>
            </a:r>
            <a:r>
              <a:rPr lang="es-ES_tradnl" sz="3000" b="1" dirty="0" err="1"/>
              <a:t>for</a:t>
            </a:r>
            <a:r>
              <a:rPr lang="es-ES_tradnl" sz="3000" b="1" dirty="0"/>
              <a:t> </a:t>
            </a:r>
            <a:r>
              <a:rPr lang="es-ES_tradnl" sz="3000" b="1" dirty="0" err="1"/>
              <a:t>help</a:t>
            </a:r>
            <a:r>
              <a:rPr lang="es-ES_tradnl" sz="3000" b="1" dirty="0" smtClean="0"/>
              <a:t>)</a:t>
            </a:r>
            <a:endParaRPr lang="es-ES_tradnl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635060" y="5849882"/>
            <a:ext cx="8290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3000" dirty="0" smtClean="0">
                <a:solidFill>
                  <a:srgbClr val="FF0000"/>
                </a:solidFill>
              </a:rPr>
              <a:t>Texas es más grande que Rhode Island.</a:t>
            </a:r>
            <a:endParaRPr lang="es-HN" sz="3000" dirty="0">
              <a:solidFill>
                <a:srgbClr val="FF000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5281857"/>
            <a:ext cx="9144000" cy="6177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b="1" dirty="0" smtClean="0"/>
              <a:t>bigger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7122"/>
            <a:ext cx="2855612" cy="2855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568" y="2835456"/>
            <a:ext cx="3117670" cy="2446401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389725" y="5281857"/>
            <a:ext cx="3651644" cy="6177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i="1" dirty="0" smtClean="0"/>
              <a:t>Rhode Island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-379376" y="5302894"/>
            <a:ext cx="3651644" cy="6177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000" i="1" dirty="0" smtClean="0"/>
              <a:t>Texas</a:t>
            </a:r>
          </a:p>
        </p:txBody>
      </p:sp>
    </p:spTree>
    <p:extLst>
      <p:ext uri="{BB962C8B-B14F-4D97-AF65-F5344CB8AC3E}">
        <p14:creationId xmlns:p14="http://schemas.microsoft.com/office/powerpoint/2010/main" val="234799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13344</TotalTime>
  <Words>392</Words>
  <Application>Microsoft Macintosh PowerPoint</Application>
  <PresentationFormat>On-screen Show (4:3)</PresentationFormat>
  <Paragraphs>91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Palabras Comparativas Día 1</vt:lpstr>
      <vt:lpstr>Palabras Comparativas Día 1</vt:lpstr>
      <vt:lpstr>Palabras Comparativas Día 1</vt:lpstr>
      <vt:lpstr>Palabras Comparativas Día 1</vt:lpstr>
      <vt:lpstr>Palabras Comparativas Día 1</vt:lpstr>
      <vt:lpstr>Palabras Comparativas Día 1</vt:lpstr>
      <vt:lpstr>Palabras Comparativas Día 1</vt:lpstr>
      <vt:lpstr>Palabras Comparativas Día 1</vt:lpstr>
      <vt:lpstr>Palabras Comparativas Día 1</vt:lpstr>
      <vt:lpstr>Palabras Comparativas Día 1</vt:lpstr>
      <vt:lpstr>Palabras Comparativas Día 1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Trevor Gore</dc:creator>
  <cp:lastModifiedBy>`yq</cp:lastModifiedBy>
  <cp:revision>139</cp:revision>
  <dcterms:created xsi:type="dcterms:W3CDTF">2011-09-23T10:11:03Z</dcterms:created>
  <dcterms:modified xsi:type="dcterms:W3CDTF">2016-01-08T17:11:44Z</dcterms:modified>
</cp:coreProperties>
</file>