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58" r:id="rId3"/>
    <p:sldId id="359" r:id="rId4"/>
    <p:sldId id="360" r:id="rId5"/>
    <p:sldId id="361" r:id="rId6"/>
    <p:sldId id="362" r:id="rId7"/>
    <p:sldId id="363" r:id="rId8"/>
    <p:sldId id="388" r:id="rId9"/>
    <p:sldId id="364" r:id="rId10"/>
    <p:sldId id="365" r:id="rId11"/>
    <p:sldId id="383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4" r:id="rId30"/>
    <p:sldId id="385" r:id="rId31"/>
    <p:sldId id="386" r:id="rId32"/>
    <p:sldId id="389" r:id="rId33"/>
    <p:sldId id="387" r:id="rId34"/>
    <p:sldId id="35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3F0F4-A751-DB4B-83A5-A586D064A816}">
          <p14:sldIdLst>
            <p14:sldId id="256"/>
            <p14:sldId id="358"/>
            <p14:sldId id="359"/>
            <p14:sldId id="360"/>
            <p14:sldId id="361"/>
            <p14:sldId id="362"/>
            <p14:sldId id="363"/>
            <p14:sldId id="388"/>
            <p14:sldId id="364"/>
            <p14:sldId id="365"/>
            <p14:sldId id="383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4"/>
            <p14:sldId id="385"/>
            <p14:sldId id="386"/>
            <p14:sldId id="389"/>
            <p14:sldId id="387"/>
            <p14:sldId id="3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A32F-A6DB-2E4F-9407-29DA71EDEBA7}" type="datetimeFigureOut">
              <a:rPr lang="en-US" smtClean="0"/>
              <a:t>8/17/15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ACFFC-60B8-7C4B-A59B-0D63EC9C6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5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9041-67B6-8E40-B79D-1FA116FC9641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268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</a:t>
            </a:r>
            <a:r>
              <a:rPr lang="es-ES_tradnl" sz="3200" dirty="0" smtClean="0"/>
              <a:t> </a:t>
            </a:r>
            <a:r>
              <a:rPr lang="es-ES_tradnl" sz="3200" dirty="0"/>
              <a:t>Estudiantes van a conocer los mandatos de clase. </a:t>
            </a:r>
            <a:endParaRPr lang="es-ES_tradnl" sz="3200" dirty="0" smtClean="0"/>
          </a:p>
          <a:p>
            <a:pPr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¿Qué </a:t>
            </a:r>
            <a:r>
              <a:rPr lang="es-ES_tradnl" sz="3600" dirty="0" smtClean="0"/>
              <a:t>d</a:t>
            </a:r>
            <a:r>
              <a:rPr lang="es-ES_tradnl" sz="3600" dirty="0" smtClean="0"/>
              <a:t>ía es</a:t>
            </a:r>
            <a:r>
              <a:rPr lang="es-ES_tradnl" sz="3600" dirty="0" smtClean="0"/>
              <a:t> </a:t>
            </a:r>
            <a:r>
              <a:rPr lang="es-ES_tradnl" sz="3600" dirty="0"/>
              <a:t>hoy?</a:t>
            </a:r>
            <a:endParaRPr lang="en-US" sz="36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¿Qué tiempo hace </a:t>
            </a:r>
            <a:r>
              <a:rPr lang="es-ES_tradnl" sz="3600" dirty="0" smtClean="0"/>
              <a:t>hoy</a:t>
            </a:r>
            <a:r>
              <a:rPr lang="es-ES_tradnl" sz="3600" dirty="0" smtClean="0"/>
              <a:t>? </a:t>
            </a:r>
            <a:endParaRPr lang="en-US" sz="36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¿De dónde es </a:t>
            </a:r>
            <a:r>
              <a:rPr lang="es-ES_tradnl" sz="3600" dirty="0" err="1" smtClean="0"/>
              <a:t>President</a:t>
            </a:r>
            <a:r>
              <a:rPr lang="es-ES_tradnl" sz="3600" dirty="0" smtClean="0"/>
              <a:t> Obama?</a:t>
            </a:r>
            <a:endParaRPr lang="en-US" sz="36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 smtClean="0"/>
              <a:t>¿</a:t>
            </a:r>
            <a:r>
              <a:rPr lang="es-ES_tradnl" sz="3600" dirty="0" smtClean="0"/>
              <a:t>de donde eres</a:t>
            </a:r>
            <a:r>
              <a:rPr lang="es-ES_tradnl" sz="3600" dirty="0" smtClean="0"/>
              <a:t>?</a:t>
            </a:r>
            <a:endParaRPr lang="en-US" sz="3600" dirty="0"/>
          </a:p>
          <a:p>
            <a:pPr marL="742950" lvl="0" indent="-742950">
              <a:buFont typeface="+mj-lt"/>
              <a:buAutoNum type="arabicPeriod"/>
            </a:pPr>
            <a:r>
              <a:rPr lang="en-US" sz="3600" dirty="0"/>
              <a:t>Answer these </a:t>
            </a:r>
            <a:r>
              <a:rPr lang="en-US" sz="3600" dirty="0" smtClean="0"/>
              <a:t>in </a:t>
            </a:r>
            <a:r>
              <a:rPr lang="en-US" sz="3600" dirty="0" err="1" smtClean="0"/>
              <a:t>spanish</a:t>
            </a:r>
            <a:r>
              <a:rPr lang="en-US" sz="3600" dirty="0" smtClean="0"/>
              <a:t> </a:t>
            </a:r>
            <a:r>
              <a:rPr lang="en-US" sz="3600" dirty="0"/>
              <a:t>words:  </a:t>
            </a:r>
            <a:br>
              <a:rPr lang="en-US" sz="3600" dirty="0"/>
            </a:br>
            <a:r>
              <a:rPr lang="en-US" sz="3600" dirty="0"/>
              <a:t>9</a:t>
            </a:r>
            <a:r>
              <a:rPr lang="en-US" sz="3600" dirty="0" smtClean="0"/>
              <a:t>+</a:t>
            </a:r>
            <a:r>
              <a:rPr lang="en-US" sz="3600" dirty="0" smtClean="0"/>
              <a:t>1=</a:t>
            </a:r>
            <a:br>
              <a:rPr lang="en-US" sz="3600" dirty="0" smtClean="0"/>
            </a:br>
            <a:r>
              <a:rPr lang="en-US" sz="3600" dirty="0" smtClean="0"/>
              <a:t>7</a:t>
            </a:r>
            <a:r>
              <a:rPr lang="en-US" sz="3600" dirty="0"/>
              <a:t>-</a:t>
            </a:r>
            <a:r>
              <a:rPr lang="en-US" sz="3600" dirty="0" smtClean="0"/>
              <a:t>5=</a:t>
            </a:r>
            <a:br>
              <a:rPr lang="en-US" sz="3600" dirty="0" smtClean="0"/>
            </a:br>
            <a:r>
              <a:rPr lang="en-US" sz="3600" dirty="0" smtClean="0"/>
              <a:t>5</a:t>
            </a:r>
            <a:r>
              <a:rPr lang="en-US" sz="3600" dirty="0" smtClean="0"/>
              <a:t>+8+</a:t>
            </a:r>
            <a:r>
              <a:rPr lang="en-US" sz="3600" dirty="0"/>
              <a:t>3-5-</a:t>
            </a:r>
            <a:r>
              <a:rPr lang="en-US" sz="3600" dirty="0" smtClean="0"/>
              <a:t>9</a:t>
            </a:r>
            <a:r>
              <a:rPr lang="en-US" sz="3600" dirty="0" smtClean="0"/>
              <a:t>+5</a:t>
            </a:r>
            <a:r>
              <a:rPr lang="en-US" sz="3600" dirty="0" smtClean="0"/>
              <a:t>=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2600" y="1383758"/>
            <a:ext cx="5503333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¿Cómo se dice… “</a:t>
            </a:r>
            <a:r>
              <a:rPr kumimoji="0" lang="es-ES_tradnl" sz="3600" b="1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hi</a:t>
            </a: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”?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4266" y="3720558"/>
            <a:ext cx="5503333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s-ES_tradnl" sz="3600" b="1" dirty="0" smtClean="0">
                <a:solidFill>
                  <a:srgbClr val="FF0000"/>
                </a:solidFill>
              </a:rPr>
              <a:t>S</a:t>
            </a: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 dice… “</a:t>
            </a:r>
            <a:r>
              <a:rPr kumimoji="0" lang="es-ES_tradnl" sz="3600" b="1" i="0" u="sng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hola</a:t>
            </a: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”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2600" y="1383758"/>
            <a:ext cx="5503333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¿Cómo se escribe… “</a:t>
            </a:r>
            <a:r>
              <a:rPr kumimoji="0" lang="es-ES_tradnl" sz="3600" b="1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hola</a:t>
            </a: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”?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25600" y="4787358"/>
            <a:ext cx="5503333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s-ES_tradnl" sz="3600" b="1" dirty="0" smtClean="0">
                <a:solidFill>
                  <a:srgbClr val="FF0000"/>
                </a:solidFill>
              </a:rPr>
              <a:t>S</a:t>
            </a: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 escribe… “</a:t>
            </a:r>
            <a:r>
              <a:rPr kumimoji="0" lang="es-ES_tradnl" sz="3600" b="1" i="0" u="sng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H-O-L-A</a:t>
            </a: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”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4" b="94313" l="5021" r="97908">
                        <a14:foregroundMark x1="14226" y1="80569" x2="14226" y2="80569"/>
                        <a14:foregroundMark x1="12971" y1="81043" x2="12971" y2="81043"/>
                        <a14:foregroundMark x1="11297" y1="81043" x2="11297" y2="81043"/>
                        <a14:foregroundMark x1="9623" y1="80569" x2="9623" y2="80569"/>
                        <a14:foregroundMark x1="10042" y1="79147" x2="10042" y2="79147"/>
                        <a14:foregroundMark x1="8368" y1="78673" x2="8368" y2="78673"/>
                        <a14:foregroundMark x1="7950" y1="76777" x2="7950" y2="76777"/>
                        <a14:foregroundMark x1="8787" y1="73934" x2="8787" y2="73934"/>
                        <a14:foregroundMark x1="9623" y1="71564" x2="9623" y2="71564"/>
                        <a14:foregroundMark x1="10460" y1="68720" x2="10460" y2="68720"/>
                        <a14:foregroundMark x1="12134" y1="65877" x2="12134" y2="65877"/>
                        <a14:foregroundMark x1="12971" y1="62559" x2="12971" y2="62559"/>
                        <a14:foregroundMark x1="13389" y1="63981" x2="13389" y2="63981"/>
                        <a14:foregroundMark x1="16736" y1="57346" x2="16736" y2="57346"/>
                        <a14:foregroundMark x1="17573" y1="54502" x2="17573" y2="54502"/>
                        <a14:foregroundMark x1="17573" y1="55924" x2="17573" y2="55924"/>
                        <a14:foregroundMark x1="16318" y1="79621" x2="16318" y2="79621"/>
                        <a14:foregroundMark x1="18828" y1="78673" x2="18828" y2="78673"/>
                        <a14:foregroundMark x1="22594" y1="77251" x2="22594" y2="77251"/>
                        <a14:foregroundMark x1="27615" y1="74882" x2="27615" y2="74882"/>
                        <a14:foregroundMark x1="24268" y1="76777" x2="24268" y2="76777"/>
                        <a14:foregroundMark x1="29707" y1="72986" x2="29707" y2="72986"/>
                        <a14:foregroundMark x1="33054" y1="72038" x2="33054" y2="72038"/>
                        <a14:foregroundMark x1="35983" y1="70616" x2="35983" y2="70616"/>
                        <a14:foregroundMark x1="38075" y1="67773" x2="38075" y2="67773"/>
                        <a14:foregroundMark x1="40167" y1="66351" x2="40167" y2="66351"/>
                        <a14:foregroundMark x1="43515" y1="61611" x2="43515" y2="61611"/>
                        <a14:foregroundMark x1="48117" y1="58294" x2="48117" y2="58294"/>
                        <a14:foregroundMark x1="51046" y1="55450" x2="51046" y2="55450"/>
                        <a14:foregroundMark x1="49791" y1="56872" x2="49791" y2="56872"/>
                        <a14:foregroundMark x1="56904" y1="50711" x2="56904" y2="50711"/>
                        <a14:foregroundMark x1="55230" y1="52133" x2="55230" y2="52133"/>
                        <a14:foregroundMark x1="53975" y1="53081" x2="53975" y2="53081"/>
                        <a14:foregroundMark x1="20502" y1="53081" x2="20502" y2="53081"/>
                        <a14:foregroundMark x1="24268" y1="50237" x2="24268" y2="50237"/>
                        <a14:foregroundMark x1="22594" y1="51659" x2="22594" y2="51659"/>
                        <a14:foregroundMark x1="26778" y1="48341" x2="26778" y2="48341"/>
                        <a14:foregroundMark x1="28870" y1="45972" x2="28870" y2="45972"/>
                        <a14:foregroundMark x1="31381" y1="45024" x2="31381" y2="45024"/>
                        <a14:foregroundMark x1="34310" y1="41232" x2="34310" y2="41232"/>
                        <a14:foregroundMark x1="33891" y1="41706" x2="33891" y2="41706"/>
                        <a14:foregroundMark x1="36402" y1="39810" x2="36402" y2="39810"/>
                        <a14:foregroundMark x1="39331" y1="37915" x2="39331" y2="37915"/>
                        <a14:foregroundMark x1="42259" y1="36493" x2="42259" y2="36493"/>
                        <a14:foregroundMark x1="59833" y1="47393" x2="59833" y2="47393"/>
                        <a14:foregroundMark x1="40586" y1="36967" x2="40586" y2="36967"/>
                        <a14:foregroundMark x1="58159" y1="49289" x2="58159" y2="49289"/>
                        <a14:foregroundMark x1="61925" y1="45024" x2="61925" y2="45024"/>
                        <a14:foregroundMark x1="64017" y1="43128" x2="64017" y2="43128"/>
                        <a14:foregroundMark x1="66527" y1="41706" x2="66527" y2="41706"/>
                        <a14:foregroundMark x1="68201" y1="39810" x2="68201" y2="39810"/>
                        <a14:foregroundMark x1="71130" y1="37441" x2="71130" y2="37441"/>
                        <a14:foregroundMark x1="72385" y1="36493" x2="72385" y2="36493"/>
                        <a14:foregroundMark x1="43933" y1="34597" x2="43933" y2="34597"/>
                        <a14:foregroundMark x1="46025" y1="31754" x2="46025" y2="31754"/>
                        <a14:foregroundMark x1="48536" y1="29858" x2="48536" y2="29858"/>
                        <a14:foregroundMark x1="50628" y1="27962" x2="50628" y2="27962"/>
                        <a14:foregroundMark x1="52720" y1="26066" x2="52720" y2="26066"/>
                        <a14:foregroundMark x1="56067" y1="23697" x2="56067" y2="23697"/>
                        <a14:foregroundMark x1="59414" y1="21801" x2="59414" y2="21801"/>
                        <a14:foregroundMark x1="61088" y1="19431" x2="61088" y2="19431"/>
                        <a14:foregroundMark x1="63598" y1="17536" x2="63598" y2="17536"/>
                        <a14:foregroundMark x1="64854" y1="15166" x2="64854" y2="15166"/>
                        <a14:foregroundMark x1="66946" y1="12796" x2="66946" y2="12796"/>
                        <a14:foregroundMark x1="66527" y1="13744" x2="66527" y2="13744"/>
                        <a14:foregroundMark x1="69038" y1="11848" x2="69038" y2="11848"/>
                        <a14:foregroundMark x1="70711" y1="10900" x2="70711" y2="10900"/>
                        <a14:foregroundMark x1="72385" y1="9953" x2="72385" y2="9953"/>
                        <a14:foregroundMark x1="73640" y1="8057" x2="73640" y2="8057"/>
                        <a14:foregroundMark x1="75732" y1="8057" x2="75732" y2="8057"/>
                        <a14:foregroundMark x1="77824" y1="6635" x2="77824" y2="6635"/>
                        <a14:foregroundMark x1="79916" y1="6161" x2="79916" y2="6161"/>
                        <a14:foregroundMark x1="81590" y1="3791" x2="81590" y2="3791"/>
                        <a14:foregroundMark x1="84100" y1="1896" x2="84100" y2="1896"/>
                        <a14:foregroundMark x1="94142" y1="948" x2="94142" y2="948"/>
                        <a14:foregroundMark x1="96653" y1="1896" x2="96653" y2="1896"/>
                        <a14:foregroundMark x1="97071" y1="5687" x2="97071" y2="5687"/>
                        <a14:foregroundMark x1="96653" y1="13270" x2="96653" y2="13270"/>
                        <a14:foregroundMark x1="95816" y1="15166" x2="95816" y2="15166"/>
                        <a14:foregroundMark x1="94142" y1="17062" x2="94142" y2="17062"/>
                        <a14:foregroundMark x1="92050" y1="18009" x2="92050" y2="18009"/>
                        <a14:foregroundMark x1="89121" y1="18957" x2="89121" y2="18957"/>
                        <a14:foregroundMark x1="89540" y1="20379" x2="89540" y2="20379"/>
                        <a14:foregroundMark x1="88285" y1="23697" x2="88285" y2="23697"/>
                        <a14:foregroundMark x1="85774" y1="27014" x2="85774" y2="27014"/>
                        <a14:foregroundMark x1="83682" y1="28910" x2="83682" y2="28910"/>
                        <a14:foregroundMark x1="81172" y1="29858" x2="81172" y2="29858"/>
                        <a14:foregroundMark x1="78243" y1="30332" x2="78243" y2="30332"/>
                        <a14:foregroundMark x1="77406" y1="32701" x2="77406" y2="32701"/>
                        <a14:foregroundMark x1="74895" y1="34597" x2="74895" y2="34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3365" y="2690809"/>
            <a:ext cx="3035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3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2" y="727601"/>
            <a:ext cx="8686801" cy="613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76400" y="958741"/>
            <a:ext cx="5875867" cy="120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s-ES_tradnl" sz="3600" b="1" dirty="0" smtClean="0"/>
              <a:t>Levanten la mano.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1397001"/>
            <a:ext cx="5080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06399" y="2710880"/>
            <a:ext cx="2895601" cy="191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Más despacio,</a:t>
            </a:r>
            <a:r>
              <a:rPr kumimoji="0" lang="es-ES_tradnl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por favor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600" y="2010149"/>
            <a:ext cx="48090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(25x</a:t>
            </a:r>
            <a:r>
              <a:rPr lang="en-US" sz="3600" baseline="30000" dirty="0" smtClean="0"/>
              <a:t>4</a:t>
            </a:r>
            <a:r>
              <a:rPr lang="en-US" sz="3600" dirty="0" smtClean="0"/>
              <a:t> +3x</a:t>
            </a:r>
            <a:r>
              <a:rPr lang="en-US" sz="3600" baseline="30000" dirty="0" smtClean="0"/>
              <a:t>3</a:t>
            </a:r>
            <a:r>
              <a:rPr lang="en-US" sz="3600" dirty="0"/>
              <a:t>+</a:t>
            </a:r>
            <a:r>
              <a:rPr lang="en-US" sz="3600" dirty="0" smtClean="0"/>
              <a:t> 9x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+7x+42)=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110" y="1818787"/>
            <a:ext cx="3155823" cy="2524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46799" y="3471886"/>
            <a:ext cx="1558397" cy="9175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s-ES_tradnl" sz="3600" b="1" dirty="0" smtClean="0"/>
              <a:t>No sé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87569" b="82591"/>
          <a:stretch/>
        </p:blipFill>
        <p:spPr>
          <a:xfrm>
            <a:off x="198967" y="1732990"/>
            <a:ext cx="664633" cy="957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389470"/>
            <a:ext cx="304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Comprendes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4134" y="2333617"/>
            <a:ext cx="7230533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¿Qué quiere decir… “</a:t>
            </a:r>
            <a:r>
              <a:rPr kumimoji="0" lang="es-ES_tradnl" sz="3600" b="1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estoy</a:t>
            </a:r>
            <a:r>
              <a:rPr kumimoji="0" lang="es-ES_tradnl" sz="3600" b="1" i="0" u="sng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bien</a:t>
            </a:r>
            <a:r>
              <a:rPr kumimoji="0" lang="es-ES_tradnl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”?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78934" y="4077751"/>
            <a:ext cx="7230533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Quiere decir… “</a:t>
            </a:r>
            <a:r>
              <a:rPr kumimoji="0" lang="es-ES_tradnl" sz="3600" b="1" i="0" u="sng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I’m</a:t>
            </a:r>
            <a:r>
              <a:rPr kumimoji="0" lang="es-ES_tradnl" sz="3600" b="1" i="0" u="sng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s-ES_tradnl" sz="3600" b="1" i="0" u="sng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good</a:t>
            </a: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.”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3446018"/>
            <a:ext cx="5130800" cy="341198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43467" y="1456351"/>
            <a:ext cx="3064933" cy="3979334"/>
          </a:xfrm>
          <a:prstGeom prst="wedgeEllipseCallout">
            <a:avLst>
              <a:gd name="adj1" fmla="val 87454"/>
              <a:gd name="adj2" fmla="val 4590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57736" y="991859"/>
            <a:ext cx="3776664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Repitan,</a:t>
            </a:r>
            <a:r>
              <a:rPr kumimoji="0" lang="es-ES_tradnl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por favor.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00136" y="2095043"/>
            <a:ext cx="1913997" cy="27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Repitan</a:t>
            </a:r>
            <a:r>
              <a:rPr kumimoji="0" lang="es-ES_tradnl" sz="36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s-ES_tradnl" sz="3600" dirty="0" smtClean="0"/>
              <a:t>Repitan</a:t>
            </a:r>
            <a:r>
              <a:rPr lang="es-ES_tradnl" sz="3600" dirty="0"/>
              <a:t>.</a:t>
            </a:r>
            <a:endParaRPr lang="en-US" sz="3600" dirty="0"/>
          </a:p>
          <a:p>
            <a:pPr>
              <a:spcBef>
                <a:spcPct val="20000"/>
              </a:spcBef>
              <a:defRPr/>
            </a:pPr>
            <a:r>
              <a:rPr lang="es-ES_tradnl" sz="3600" dirty="0"/>
              <a:t>Repitan.</a:t>
            </a:r>
            <a:endParaRPr lang="en-US" sz="3600" dirty="0"/>
          </a:p>
          <a:p>
            <a:pPr>
              <a:spcBef>
                <a:spcPct val="20000"/>
              </a:spcBef>
              <a:defRPr/>
            </a:pPr>
            <a:r>
              <a:rPr lang="es-ES_tradnl" sz="3600" dirty="0"/>
              <a:t>Repitan</a:t>
            </a:r>
            <a:r>
              <a:rPr lang="es-ES_tradnl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6803" y="1133448"/>
            <a:ext cx="3065464" cy="1308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Saquen una hoja de papel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2" y="2413000"/>
            <a:ext cx="5926667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60936" y="1383758"/>
            <a:ext cx="2303464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Siéntense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1981200"/>
            <a:ext cx="22606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60936" y="1383758"/>
            <a:ext cx="4183064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¿Tienen preguntas?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5" y="1933098"/>
            <a:ext cx="7019397" cy="46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</a:t>
            </a:r>
            <a:r>
              <a:rPr lang="es-ES_tradnl" sz="3200" dirty="0" smtClean="0"/>
              <a:t> </a:t>
            </a:r>
            <a:r>
              <a:rPr lang="es-ES_tradnl" sz="3200" dirty="0"/>
              <a:t>Estudiantes van a conocer los mandatos de clase. </a:t>
            </a:r>
            <a:endParaRPr lang="es-ES_tradnl" sz="3200" dirty="0" smtClean="0"/>
          </a:p>
          <a:p>
            <a:pPr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¿Qué </a:t>
            </a:r>
            <a:r>
              <a:rPr lang="es-ES_tradnl" sz="3600" dirty="0" smtClean="0"/>
              <a:t>d</a:t>
            </a:r>
            <a:r>
              <a:rPr lang="es-ES_tradnl" sz="3600" dirty="0" smtClean="0"/>
              <a:t>ía es</a:t>
            </a:r>
            <a:r>
              <a:rPr lang="es-ES_tradnl" sz="3600" dirty="0" smtClean="0"/>
              <a:t> </a:t>
            </a:r>
            <a:r>
              <a:rPr lang="es-ES_tradnl" sz="3600" dirty="0"/>
              <a:t>hoy</a:t>
            </a:r>
            <a:r>
              <a:rPr lang="es-ES_tradnl" sz="3600" dirty="0" smtClean="0"/>
              <a:t>?</a:t>
            </a:r>
            <a:br>
              <a:rPr lang="es-ES_tradnl" sz="3600" dirty="0" smtClean="0"/>
            </a:br>
            <a:r>
              <a:rPr lang="es-ES_tradnl" sz="3600" dirty="0" smtClean="0">
                <a:solidFill>
                  <a:srgbClr val="FF0000"/>
                </a:solidFill>
              </a:rPr>
              <a:t>(</a:t>
            </a:r>
            <a:r>
              <a:rPr lang="es-ES_tradnl" sz="3600" dirty="0" smtClean="0">
                <a:solidFill>
                  <a:srgbClr val="FF0000"/>
                </a:solidFill>
              </a:rPr>
              <a:t>hoy es jueves</a:t>
            </a:r>
            <a:r>
              <a:rPr lang="es-ES_tradnl" sz="3600" dirty="0" smtClean="0">
                <a:solidFill>
                  <a:srgbClr val="FF0000"/>
                </a:solidFill>
              </a:rPr>
              <a:t>)</a:t>
            </a:r>
            <a:endParaRPr lang="en-US" sz="36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¿Qué tiempo hace en la casa de Santa </a:t>
            </a:r>
            <a:r>
              <a:rPr lang="en-US" sz="1200" dirty="0"/>
              <a:t>Clause</a:t>
            </a:r>
            <a:r>
              <a:rPr lang="es-ES_tradnl" sz="1200" dirty="0"/>
              <a:t>? 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¿De dónde es Fidel Castro?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¿Cómo estás?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n-US" sz="1200" dirty="0"/>
              <a:t>Answer these in words:  2+1;     7-5;     5+9+3-5-9-3</a:t>
            </a:r>
          </a:p>
        </p:txBody>
      </p:sp>
    </p:spTree>
    <p:extLst>
      <p:ext uri="{BB962C8B-B14F-4D97-AF65-F5344CB8AC3E}">
        <p14:creationId xmlns:p14="http://schemas.microsoft.com/office/powerpoint/2010/main" val="225622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86136" y="2619891"/>
            <a:ext cx="2252664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¿Verdad?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74269" y="1702307"/>
            <a:ext cx="5876398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2+2=4</a:t>
            </a:r>
            <a:r>
              <a:rPr lang="en-US" sz="3600" dirty="0" smtClean="0"/>
              <a:t>??????????</a:t>
            </a:r>
            <a:endParaRPr lang="en-US" sz="3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26669" y="3412574"/>
            <a:ext cx="5876398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Si, 2+2=4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413" r="17974" b="38877"/>
          <a:stretch/>
        </p:blipFill>
        <p:spPr>
          <a:xfrm>
            <a:off x="0" y="1692493"/>
            <a:ext cx="9343254" cy="516550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522133" y="1878759"/>
            <a:ext cx="1422401" cy="796707"/>
          </a:xfrm>
          <a:prstGeom prst="wedgeEllipseCallout">
            <a:avLst>
              <a:gd name="adj1" fmla="val -104166"/>
              <a:gd name="adj2" fmla="val 20277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1334" y="959583"/>
            <a:ext cx="5452533" cy="73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Completa la conversación.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57601" y="1878759"/>
            <a:ext cx="1286933" cy="79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Hola</a:t>
            </a:r>
            <a:endParaRPr lang="en-US" sz="3600" dirty="0"/>
          </a:p>
        </p:txBody>
      </p:sp>
      <p:sp>
        <p:nvSpPr>
          <p:cNvPr id="7" name="Oval Callout 6"/>
          <p:cNvSpPr/>
          <p:nvPr/>
        </p:nvSpPr>
        <p:spPr>
          <a:xfrm>
            <a:off x="3522133" y="2996359"/>
            <a:ext cx="1422401" cy="796707"/>
          </a:xfrm>
          <a:prstGeom prst="wedgeEllipseCallout">
            <a:avLst>
              <a:gd name="adj1" fmla="val 82739"/>
              <a:gd name="adj2" fmla="val 20490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57601" y="2996359"/>
            <a:ext cx="1286933" cy="79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____</a:t>
            </a:r>
            <a:endParaRPr lang="en-US" sz="3600" dirty="0"/>
          </a:p>
        </p:txBody>
      </p:sp>
      <p:sp>
        <p:nvSpPr>
          <p:cNvPr id="9" name="Oval Callout 8"/>
          <p:cNvSpPr/>
          <p:nvPr/>
        </p:nvSpPr>
        <p:spPr>
          <a:xfrm>
            <a:off x="3149600" y="4113959"/>
            <a:ext cx="1659467" cy="1253908"/>
          </a:xfrm>
          <a:prstGeom prst="wedgeEllipseCallout">
            <a:avLst>
              <a:gd name="adj1" fmla="val -78826"/>
              <a:gd name="adj2" fmla="val 283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285068" y="4113959"/>
            <a:ext cx="1659466" cy="1253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¿Soy</a:t>
            </a:r>
            <a:r>
              <a:rPr kumimoji="0" lang="es-ES_tradnl" sz="36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nerd?</a:t>
            </a:r>
            <a:endParaRPr lang="en-US" sz="3600" dirty="0"/>
          </a:p>
        </p:txBody>
      </p:sp>
      <p:sp>
        <p:nvSpPr>
          <p:cNvPr id="11" name="Oval Callout 10"/>
          <p:cNvSpPr/>
          <p:nvPr/>
        </p:nvSpPr>
        <p:spPr>
          <a:xfrm>
            <a:off x="2032000" y="5232401"/>
            <a:ext cx="2777067" cy="1625600"/>
          </a:xfrm>
          <a:prstGeom prst="wedgeEllipseCallout">
            <a:avLst>
              <a:gd name="adj1" fmla="val 84210"/>
              <a:gd name="adj2" fmla="val -3941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319867" y="5367867"/>
            <a:ext cx="2624667" cy="133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Si. Tú  ______</a:t>
            </a:r>
            <a:r>
              <a:rPr kumimoji="0" lang="en-US" sz="36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nerd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37467" y="1080837"/>
            <a:ext cx="3776664" cy="163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Contesta las preguntas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869" y="2694281"/>
            <a:ext cx="4555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Columbus sailed</a:t>
            </a:r>
            <a:br>
              <a:rPr lang="en-US" sz="3200" dirty="0" smtClean="0"/>
            </a:br>
            <a:r>
              <a:rPr lang="en-US" sz="3200" dirty="0" smtClean="0"/>
              <a:t> the ocean blue in ____.</a:t>
            </a:r>
          </a:p>
          <a:p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59200" y="2269067"/>
            <a:ext cx="440267" cy="1100666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9467" y="2694281"/>
            <a:ext cx="49445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let the dogs out ___</a:t>
            </a:r>
            <a:r>
              <a:rPr lang="en-US" sz="3200" dirty="0"/>
              <a:t>?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A:  James II of England		</a:t>
            </a:r>
          </a:p>
          <a:p>
            <a:r>
              <a:rPr lang="en-US" sz="3200" dirty="0" smtClean="0"/>
              <a:t>B:  Lucille Ball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:  Beyoncé					</a:t>
            </a:r>
            <a:endParaRPr lang="en-US" sz="3200" dirty="0"/>
          </a:p>
          <a:p>
            <a:r>
              <a:rPr lang="en-US" sz="3200" dirty="0" smtClean="0"/>
              <a:t>D:  Moe, Larry, and Curly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11335" y="1638300"/>
            <a:ext cx="2150532" cy="1261533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82270" y="1008792"/>
            <a:ext cx="3776664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Escoge la palabra.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82269" y="3738503"/>
            <a:ext cx="5723997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Escoge la respuesta.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3467" y="1676400"/>
            <a:ext cx="7890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Hola</a:t>
            </a:r>
            <a:r>
              <a:rPr lang="en-US" sz="3200" dirty="0" smtClean="0"/>
              <a:t>.  ______ de los </a:t>
            </a:r>
            <a:r>
              <a:rPr lang="en-US" sz="3200" dirty="0" err="1" smtClean="0"/>
              <a:t>Estados</a:t>
            </a:r>
            <a:r>
              <a:rPr lang="en-US" sz="3200" dirty="0" smtClean="0"/>
              <a:t> </a:t>
            </a:r>
            <a:r>
              <a:rPr lang="en-US" sz="3200" dirty="0" err="1" smtClean="0"/>
              <a:t>Unidos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A:  </a:t>
            </a:r>
            <a:r>
              <a:rPr lang="en-US" sz="3200" dirty="0" err="1" smtClean="0"/>
              <a:t>Eres</a:t>
            </a:r>
            <a:r>
              <a:rPr lang="en-US" sz="3200" dirty="0" smtClean="0"/>
              <a:t>							C:  </a:t>
            </a:r>
            <a:r>
              <a:rPr lang="en-US" sz="3200" dirty="0" err="1" smtClean="0"/>
              <a:t>Somos</a:t>
            </a:r>
            <a:endParaRPr lang="en-US" sz="3200" dirty="0" smtClean="0"/>
          </a:p>
          <a:p>
            <a:r>
              <a:rPr lang="en-US" sz="3200" dirty="0" smtClean="0"/>
              <a:t>B:  Soy							D:  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3467" y="4453467"/>
            <a:ext cx="7890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</a:t>
            </a:r>
            <a:r>
              <a:rPr lang="en-US" sz="3200" dirty="0" err="1" smtClean="0"/>
              <a:t>Cómo</a:t>
            </a:r>
            <a:r>
              <a:rPr lang="en-US" sz="3200" dirty="0" smtClean="0"/>
              <a:t> </a:t>
            </a:r>
            <a:r>
              <a:rPr lang="en-US" sz="3200" dirty="0" err="1" smtClean="0"/>
              <a:t>estás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 smtClean="0"/>
              <a:t>A:  </a:t>
            </a:r>
            <a:r>
              <a:rPr lang="en-US" sz="3200" dirty="0" err="1" smtClean="0"/>
              <a:t>Estoy</a:t>
            </a:r>
            <a:r>
              <a:rPr lang="en-US" sz="3200" dirty="0" smtClean="0"/>
              <a:t> </a:t>
            </a:r>
            <a:r>
              <a:rPr lang="en-US" sz="3200" dirty="0" err="1" smtClean="0"/>
              <a:t>bien</a:t>
            </a:r>
            <a:r>
              <a:rPr lang="en-US" sz="3200" dirty="0" smtClean="0"/>
              <a:t>					C:  Soy </a:t>
            </a:r>
            <a:r>
              <a:rPr lang="en-US" sz="3200" dirty="0" err="1" smtClean="0"/>
              <a:t>feo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B:  </a:t>
            </a:r>
            <a:r>
              <a:rPr lang="en-US" sz="3200" dirty="0" err="1" smtClean="0"/>
              <a:t>Eres</a:t>
            </a:r>
            <a:r>
              <a:rPr lang="en-US" sz="3200" dirty="0" smtClean="0"/>
              <a:t> </a:t>
            </a:r>
            <a:r>
              <a:rPr lang="en-US" sz="3200" dirty="0" err="1" smtClean="0"/>
              <a:t>niña</a:t>
            </a:r>
            <a:r>
              <a:rPr lang="en-US" sz="3200" dirty="0" smtClean="0"/>
              <a:t>.					D:  </a:t>
            </a:r>
            <a:r>
              <a:rPr lang="en-US" sz="3200" dirty="0" err="1" smtClean="0"/>
              <a:t>Está</a:t>
            </a:r>
            <a:r>
              <a:rPr lang="en-US" sz="3200" dirty="0" smtClean="0"/>
              <a:t> en GHS.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6656"/>
            <a:ext cx="9144000" cy="6181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76536" y="5193758"/>
            <a:ext cx="3776664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Escribe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810"/>
            <a:ext cx="9144000" cy="6092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620402" y="831952"/>
            <a:ext cx="3776664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Escucha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" y="1383758"/>
            <a:ext cx="7576717" cy="5667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49336" y="1553092"/>
            <a:ext cx="1626131" cy="73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Explica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23467" y="2810933"/>
            <a:ext cx="846666" cy="16934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0" y="1383758"/>
            <a:ext cx="5063067" cy="78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Indica si es cierto o falso.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3467" y="2472267"/>
            <a:ext cx="7890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George Washington </a:t>
            </a:r>
            <a:r>
              <a:rPr lang="en-US" sz="3200" dirty="0" err="1" smtClean="0"/>
              <a:t>es</a:t>
            </a:r>
            <a:r>
              <a:rPr lang="en-US" sz="3200" dirty="0" smtClean="0"/>
              <a:t> el 1</a:t>
            </a:r>
            <a:r>
              <a:rPr lang="en-US" sz="3200" baseline="30000" dirty="0" smtClean="0"/>
              <a:t>er</a:t>
            </a:r>
            <a:r>
              <a:rPr lang="en-US" sz="3200" dirty="0" smtClean="0"/>
              <a:t> </a:t>
            </a:r>
            <a:r>
              <a:rPr lang="es-HN" sz="3200" dirty="0" smtClean="0"/>
              <a:t>presidente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		</a:t>
            </a:r>
            <a:r>
              <a:rPr lang="en-US" sz="3200" dirty="0" err="1" smtClean="0"/>
              <a:t>Cierto</a:t>
            </a:r>
            <a:r>
              <a:rPr lang="en-US" sz="3200" dirty="0" smtClean="0"/>
              <a:t>							</a:t>
            </a:r>
            <a:r>
              <a:rPr lang="en-US" sz="3200" dirty="0" err="1" smtClean="0"/>
              <a:t>Falso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95867" y="4555067"/>
            <a:ext cx="7890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Abraham Lincoln </a:t>
            </a:r>
            <a:r>
              <a:rPr lang="en-US" sz="3200" dirty="0" err="1" smtClean="0"/>
              <a:t>es</a:t>
            </a:r>
            <a:r>
              <a:rPr lang="en-US" sz="3200" dirty="0" smtClean="0"/>
              <a:t> el 1</a:t>
            </a:r>
            <a:r>
              <a:rPr lang="en-US" sz="3200" baseline="30000" dirty="0" smtClean="0"/>
              <a:t>er</a:t>
            </a:r>
            <a:r>
              <a:rPr lang="en-US" sz="3200" dirty="0" smtClean="0"/>
              <a:t> </a:t>
            </a:r>
            <a:r>
              <a:rPr lang="es-HN" sz="3200" dirty="0" smtClean="0"/>
              <a:t>presidente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		</a:t>
            </a:r>
            <a:r>
              <a:rPr lang="en-US" sz="3200" dirty="0" err="1" smtClean="0"/>
              <a:t>Cierto</a:t>
            </a:r>
            <a:r>
              <a:rPr lang="en-US" sz="3200" dirty="0" smtClean="0"/>
              <a:t>							</a:t>
            </a:r>
            <a:r>
              <a:rPr lang="en-US" sz="3200" dirty="0" err="1" smtClean="0"/>
              <a:t>Falso</a:t>
            </a:r>
            <a:endParaRPr lang="en-US" sz="3200" dirty="0" smtClean="0"/>
          </a:p>
        </p:txBody>
      </p:sp>
      <p:sp>
        <p:nvSpPr>
          <p:cNvPr id="7" name="Oval 6"/>
          <p:cNvSpPr/>
          <p:nvPr/>
        </p:nvSpPr>
        <p:spPr>
          <a:xfrm>
            <a:off x="1354667" y="3352800"/>
            <a:ext cx="1693333" cy="10837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52533" y="5367867"/>
            <a:ext cx="1693333" cy="10837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60936" y="1383758"/>
            <a:ext cx="3776664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Lee.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70" y="1036067"/>
            <a:ext cx="4504266" cy="54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638800" y="1383757"/>
            <a:ext cx="3098800" cy="254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Pregúntale a otro estudiante.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652"/>
            <a:ext cx="5317067" cy="52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</a:t>
            </a:r>
            <a:r>
              <a:rPr lang="es-ES_tradnl" sz="3200" dirty="0" smtClean="0"/>
              <a:t> </a:t>
            </a:r>
            <a:r>
              <a:rPr lang="es-ES_tradnl" sz="3200" dirty="0"/>
              <a:t>Estudiantes van a conocer los mandatos de clase. </a:t>
            </a:r>
            <a:endParaRPr lang="es-ES_tradnl" sz="3200" dirty="0" smtClean="0"/>
          </a:p>
          <a:p>
            <a:pPr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¿Qué tiempo hace hoy?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¿Qué tiempo hace </a:t>
            </a:r>
            <a:r>
              <a:rPr lang="es-ES_tradnl" sz="3600" dirty="0" smtClean="0"/>
              <a:t>hoy</a:t>
            </a:r>
            <a:r>
              <a:rPr lang="es-ES_tradnl" sz="3600" dirty="0" smtClean="0"/>
              <a:t>? </a:t>
            </a:r>
            <a:endParaRPr lang="es-ES_tradnl" sz="3600" dirty="0"/>
          </a:p>
          <a:p>
            <a:pPr lvl="0"/>
            <a:r>
              <a:rPr lang="es-ES_tradnl" sz="3600" dirty="0" smtClean="0">
                <a:solidFill>
                  <a:srgbClr val="FF0000"/>
                </a:solidFill>
              </a:rPr>
              <a:t>		</a:t>
            </a:r>
            <a:r>
              <a:rPr lang="es-ES_tradnl" sz="3600" dirty="0" err="1" smtClean="0">
                <a:solidFill>
                  <a:srgbClr val="FF0000"/>
                </a:solidFill>
              </a:rPr>
              <a:t>answers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r>
              <a:rPr lang="es-ES_tradnl" sz="3600" dirty="0" err="1" smtClean="0">
                <a:solidFill>
                  <a:srgbClr val="FF0000"/>
                </a:solidFill>
              </a:rPr>
              <a:t>vary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622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06003" y="1752600"/>
            <a:ext cx="3776664" cy="186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Trabaja con otro estudiante.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508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78000" y="1383758"/>
            <a:ext cx="5638800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Trabaja en un grupo de… </a:t>
            </a:r>
            <a:r>
              <a:rPr kumimoji="0" lang="es-ES_tradnl" sz="3600" b="1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</a:t>
            </a: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1627"/>
          <a:stretch/>
        </p:blipFill>
        <p:spPr>
          <a:xfrm>
            <a:off x="-38580" y="2827867"/>
            <a:ext cx="9182580" cy="40301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234267" y="2065867"/>
            <a:ext cx="3488266" cy="1574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08401" y="2065867"/>
            <a:ext cx="3014132" cy="1879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09067" y="2065867"/>
            <a:ext cx="1913466" cy="25738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28267" y="2065867"/>
            <a:ext cx="694266" cy="1574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22533" y="2065867"/>
            <a:ext cx="440267" cy="12022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</a:t>
            </a:r>
            <a:r>
              <a:rPr lang="en-US" dirty="0" err="1" smtClean="0"/>
              <a:t>ño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5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06400" y="959582"/>
            <a:ext cx="8331200" cy="58984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Charades</a:t>
            </a: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571500" indent="-5715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/>
              <a:t>I’ll take a volunteer who will come act out the word I give them (they get a participation point for it).  ALL words are from </a:t>
            </a:r>
            <a:r>
              <a:rPr lang="en-US" sz="2800" dirty="0" err="1" smtClean="0"/>
              <a:t>pg</a:t>
            </a:r>
            <a:r>
              <a:rPr lang="en-US" sz="2800" dirty="0" smtClean="0"/>
              <a:t> 22 or 23.</a:t>
            </a:r>
          </a:p>
          <a:p>
            <a:pPr marL="571500" indent="-5715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/>
              <a:t>If you guess, you get a participation point.  Guessing does not obligate you to go next.</a:t>
            </a:r>
          </a:p>
          <a:p>
            <a:pPr marL="571500" indent="-5715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/>
              <a:t>Whoever just acted out the word will choose who goes next (and they are obligated to go).</a:t>
            </a:r>
          </a:p>
          <a:p>
            <a:pPr marL="571500" indent="-5715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/>
              <a:t>If you have a difficult one, like “¿</a:t>
            </a:r>
            <a:r>
              <a:rPr lang="en-US" sz="2800" dirty="0" err="1" smtClean="0"/>
              <a:t>Cómo</a:t>
            </a:r>
            <a:r>
              <a:rPr lang="en-US" sz="2800" dirty="0" smtClean="0"/>
              <a:t> se dice?” an easy solution is to put blanks and answer your question.	</a:t>
            </a:r>
            <a:br>
              <a:rPr lang="en-US" sz="2800" dirty="0" smtClean="0"/>
            </a:b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EX:    ¿______     _______    _______   “bye”?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					Se dice “</a:t>
            </a:r>
            <a:r>
              <a:rPr lang="es-HN" sz="2800" dirty="0" smtClean="0">
                <a:solidFill>
                  <a:srgbClr val="FF0000"/>
                </a:solidFill>
              </a:rPr>
              <a:t>adios</a:t>
            </a:r>
            <a:r>
              <a:rPr lang="en-US" sz="2800" dirty="0" smtClean="0">
                <a:solidFill>
                  <a:srgbClr val="FF0000"/>
                </a:solidFill>
              </a:rPr>
              <a:t>.”				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00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2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</a:t>
            </a:r>
            <a:r>
              <a:rPr lang="es-ES_tradnl" sz="3200" dirty="0" smtClean="0"/>
              <a:t> </a:t>
            </a:r>
            <a:r>
              <a:rPr lang="es-ES_tradnl" sz="3200" dirty="0"/>
              <a:t>Estudiantes van a conocer los mandatos de clase. </a:t>
            </a:r>
            <a:endParaRPr lang="es-ES_tradnl" sz="3200" dirty="0" smtClean="0"/>
          </a:p>
          <a:p>
            <a:pPr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¿Qué tiempo hace hoy?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¿Qué tiempo hace en la casa de Santa </a:t>
            </a:r>
            <a:r>
              <a:rPr lang="en-US" sz="1200" dirty="0"/>
              <a:t>Clause</a:t>
            </a:r>
            <a:r>
              <a:rPr lang="es-ES_tradnl" sz="1200" dirty="0"/>
              <a:t>? 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¿De dónde es </a:t>
            </a:r>
            <a:r>
              <a:rPr lang="es-ES_tradnl" sz="3600" dirty="0" err="1" smtClean="0"/>
              <a:t>President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obama</a:t>
            </a:r>
            <a:r>
              <a:rPr lang="es-ES_tradnl" sz="3600" dirty="0" smtClean="0"/>
              <a:t>?</a:t>
            </a:r>
            <a:endParaRPr lang="es-ES_tradnl" sz="3600" dirty="0" smtClean="0"/>
          </a:p>
          <a:p>
            <a:pPr lvl="0"/>
            <a:r>
              <a:rPr lang="es-ES_tradnl" sz="3600" dirty="0">
                <a:solidFill>
                  <a:srgbClr val="FF0000"/>
                </a:solidFill>
              </a:rPr>
              <a:t>	</a:t>
            </a:r>
            <a:r>
              <a:rPr lang="es-ES_tradnl" sz="3600" dirty="0" smtClean="0">
                <a:solidFill>
                  <a:srgbClr val="FF0000"/>
                </a:solidFill>
              </a:rPr>
              <a:t>	Es de </a:t>
            </a:r>
            <a:r>
              <a:rPr lang="es-ES_tradnl" sz="3600" dirty="0" smtClean="0">
                <a:solidFill>
                  <a:srgbClr val="FF0000"/>
                </a:solidFill>
              </a:rPr>
              <a:t>Chicago.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5622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</a:t>
            </a:r>
            <a:r>
              <a:rPr lang="es-ES_tradnl" sz="3200" dirty="0" smtClean="0"/>
              <a:t> </a:t>
            </a:r>
            <a:r>
              <a:rPr lang="es-ES_tradnl" sz="3200" dirty="0"/>
              <a:t>Estudiantes van a conocer los mandatos de clase. </a:t>
            </a:r>
            <a:endParaRPr lang="es-ES_tradnl" sz="3200" dirty="0" smtClean="0"/>
          </a:p>
          <a:p>
            <a:pPr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¿Qué tiempo hace hoy?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¿Qué tiempo hace en la casa de Santa </a:t>
            </a:r>
            <a:r>
              <a:rPr lang="en-US" sz="1200" dirty="0"/>
              <a:t>Clause</a:t>
            </a:r>
            <a:r>
              <a:rPr lang="es-ES_tradnl" sz="1200" dirty="0"/>
              <a:t>? 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¿De dónde es Fidel Castro?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 smtClean="0"/>
              <a:t>¿</a:t>
            </a:r>
            <a:r>
              <a:rPr lang="es-ES_tradnl" sz="3600" dirty="0" smtClean="0"/>
              <a:t>de donde eres</a:t>
            </a:r>
            <a:r>
              <a:rPr lang="es-ES_tradnl" sz="3600" dirty="0" smtClean="0"/>
              <a:t>?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600" dirty="0" smtClean="0">
                <a:solidFill>
                  <a:srgbClr val="FF0000"/>
                </a:solidFill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</a:rPr>
              <a:t>oy</a:t>
            </a:r>
            <a:r>
              <a:rPr lang="en-US" sz="3600" dirty="0" smtClean="0">
                <a:solidFill>
                  <a:srgbClr val="FF0000"/>
                </a:solidFill>
              </a:rPr>
              <a:t> de ….</a:t>
            </a:r>
            <a:endParaRPr lang="en-US" sz="3600" dirty="0"/>
          </a:p>
          <a:p>
            <a:pPr marL="742950" lvl="0" indent="-742950">
              <a:buFont typeface="+mj-lt"/>
              <a:buAutoNum type="arabicPeriod"/>
            </a:pPr>
            <a:r>
              <a:rPr lang="en-US" sz="1200" dirty="0"/>
              <a:t>Answer these in words:  2+1;     7-5;     5+9+3-5-9-3</a:t>
            </a:r>
          </a:p>
        </p:txBody>
      </p:sp>
    </p:spTree>
    <p:extLst>
      <p:ext uri="{BB962C8B-B14F-4D97-AF65-F5344CB8AC3E}">
        <p14:creationId xmlns:p14="http://schemas.microsoft.com/office/powerpoint/2010/main" val="225622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</a:t>
            </a:r>
            <a:r>
              <a:rPr lang="es-ES_tradnl" sz="3200" dirty="0" smtClean="0"/>
              <a:t> </a:t>
            </a:r>
            <a:r>
              <a:rPr lang="es-ES_tradnl" sz="3200" dirty="0"/>
              <a:t>Estudiantes van a conocer los mandatos de clase. </a:t>
            </a:r>
            <a:endParaRPr lang="es-ES_tradnl" sz="3200" dirty="0" smtClean="0"/>
          </a:p>
          <a:p>
            <a:pPr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 startAt="5"/>
            </a:pPr>
            <a:r>
              <a:rPr lang="en-US" sz="3600" dirty="0" smtClean="0"/>
              <a:t>Answer </a:t>
            </a:r>
            <a:r>
              <a:rPr lang="en-US" sz="3600" dirty="0"/>
              <a:t>these in words:  </a:t>
            </a:r>
            <a:endParaRPr lang="en-US" sz="3600" dirty="0" smtClean="0"/>
          </a:p>
          <a:p>
            <a:pPr lvl="0"/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dirty="0" smtClean="0"/>
              <a:t>9+</a:t>
            </a:r>
            <a:r>
              <a:rPr lang="en-US" sz="3600" dirty="0"/>
              <a:t>1</a:t>
            </a:r>
            <a:r>
              <a:rPr lang="en-US" sz="3600" dirty="0" smtClean="0"/>
              <a:t>=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			</a:t>
            </a:r>
            <a:r>
              <a:rPr lang="en-US" sz="3600" dirty="0" err="1" smtClean="0">
                <a:solidFill>
                  <a:srgbClr val="FF0000"/>
                </a:solidFill>
              </a:rPr>
              <a:t>diez</a:t>
            </a:r>
            <a:endParaRPr lang="en-US" sz="3600" dirty="0"/>
          </a:p>
          <a:p>
            <a:pPr lvl="0"/>
            <a:r>
              <a:rPr lang="en-US" sz="3600" dirty="0"/>
              <a:t>	</a:t>
            </a:r>
            <a:r>
              <a:rPr lang="en-US" sz="3600" dirty="0" smtClean="0"/>
              <a:t>	7</a:t>
            </a:r>
            <a:r>
              <a:rPr lang="en-US" sz="3600" dirty="0"/>
              <a:t>-5</a:t>
            </a:r>
            <a:r>
              <a:rPr lang="en-US" sz="3600" dirty="0" smtClean="0"/>
              <a:t>= </a:t>
            </a:r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			dos</a:t>
            </a:r>
            <a:endParaRPr lang="en-US" sz="3600" dirty="0"/>
          </a:p>
          <a:p>
            <a:pPr lvl="0"/>
            <a:r>
              <a:rPr lang="en-US" sz="3600" dirty="0"/>
              <a:t>	</a:t>
            </a:r>
            <a:r>
              <a:rPr lang="en-US" sz="3600" dirty="0" smtClean="0"/>
              <a:t>	5</a:t>
            </a:r>
            <a:r>
              <a:rPr lang="en-US" sz="3600" dirty="0" smtClean="0"/>
              <a:t>+8+</a:t>
            </a:r>
            <a:r>
              <a:rPr lang="en-US" sz="3600" dirty="0"/>
              <a:t>3-5-</a:t>
            </a:r>
            <a:r>
              <a:rPr lang="en-US" sz="3600" dirty="0" smtClean="0"/>
              <a:t>9+5= </a:t>
            </a:r>
            <a:endParaRPr lang="en-US" sz="3600" dirty="0" smtClean="0"/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			</a:t>
            </a:r>
            <a:r>
              <a:rPr lang="en-US" sz="3600" dirty="0" err="1" smtClean="0">
                <a:solidFill>
                  <a:srgbClr val="FF0000"/>
                </a:solidFill>
              </a:rPr>
              <a:t>siete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622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de your books hide your no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4" y="0"/>
            <a:ext cx="8897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60936" y="1383758"/>
            <a:ext cx="3353331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Abren los libros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34" y="1962618"/>
            <a:ext cx="3343802" cy="4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Mandatos de clase</a:t>
            </a:r>
            <a:endParaRPr lang="es-HN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60936" y="1383758"/>
            <a:ext cx="3776664" cy="9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Cierren los libros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22374"/>
            <a:ext cx="4275136" cy="55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3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62606</TotalTime>
  <Words>1140</Words>
  <Application>Microsoft Macintosh PowerPoint</Application>
  <PresentationFormat>On-screen Show (4:3)</PresentationFormat>
  <Paragraphs>222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PowerPoint Presentation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Mandatos de clase</vt:lpstr>
      <vt:lpstr>¿Puedo ir al baño?</vt:lpstr>
      <vt:lpstr>Mandatos de clase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Gore</dc:creator>
  <cp:lastModifiedBy>`yq</cp:lastModifiedBy>
  <cp:revision>318</cp:revision>
  <dcterms:created xsi:type="dcterms:W3CDTF">2011-09-23T10:11:03Z</dcterms:created>
  <dcterms:modified xsi:type="dcterms:W3CDTF">2015-08-26T14:53:06Z</dcterms:modified>
</cp:coreProperties>
</file>