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audio1.bin" ContentType="audio/unknown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2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audio3.bin" ContentType="audio/unknown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3" r:id="rId10"/>
    <p:sldId id="294" r:id="rId11"/>
    <p:sldId id="299" r:id="rId12"/>
    <p:sldId id="257" r:id="rId13"/>
    <p:sldId id="289" r:id="rId14"/>
    <p:sldId id="290" r:id="rId15"/>
    <p:sldId id="291" r:id="rId16"/>
    <p:sldId id="300" r:id="rId17"/>
    <p:sldId id="301" r:id="rId18"/>
    <p:sldId id="295" r:id="rId19"/>
    <p:sldId id="298" r:id="rId20"/>
    <p:sldId id="296" r:id="rId21"/>
    <p:sldId id="297" r:id="rId22"/>
    <p:sldId id="286" r:id="rId23"/>
    <p:sldId id="292" r:id="rId24"/>
    <p:sldId id="293" r:id="rId25"/>
    <p:sldId id="288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sta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FFCC"/>
    <a:srgbClr val="66FF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98" autoAdjust="0"/>
  </p:normalViewPr>
  <p:slideViewPr>
    <p:cSldViewPr>
      <p:cViewPr>
        <p:scale>
          <a:sx n="66" d="100"/>
          <a:sy n="66" d="100"/>
        </p:scale>
        <p:origin x="-256" y="-15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25F960-4D4A-D74C-8A56-566661FA4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48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F669D-7B47-D94C-A226-628A917902D6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430F-35B4-D145-9F06-566BB3032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6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844DE-AB4B-704D-8E28-72951055ACC8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EDAE-D752-364B-89BB-DC32AC7970FC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EDAE-D752-364B-89BB-DC32AC7970FC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D5BE3-8F91-3F41-A587-9BBC3204BF4F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B55AC-8431-A24F-AE5A-6BE49A2F1AC7}" type="slidenum">
              <a:rPr lang="en-US"/>
              <a:pPr/>
              <a:t>19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B55AC-8431-A24F-AE5A-6BE49A2F1AC7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5CB35-31CB-E04A-8493-23BE7B2DC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13137-665B-864D-9F90-60BD6741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4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83B3E-9FCA-474C-8183-7BD64F352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C6FD9F-D0AB-8C4E-B288-C08D7A885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8551"/>
      </p:ext>
    </p:extLst>
  </p:cSld>
  <p:clrMapOvr>
    <a:masterClrMapping/>
  </p:clrMapOvr>
  <p:transition xmlns:p14="http://schemas.microsoft.com/office/powerpoint/2010/main" spd="med">
    <p:zoom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7945-A469-2E48-8E87-0ADE5778A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523D-EF48-4B41-A40A-32C7FE747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2BCE-9F29-6C4B-A89F-DDD0298D5E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964DD-7877-4B40-B431-675723057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5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BD290-7358-B545-A030-62381BDC2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C56D3-9F3C-2D4B-8DB4-0683C157F7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0F31E-2421-1B45-93CE-1D584C65D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4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CFB9E-528D-9245-B8B6-7115F3383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noProof="1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noProof="1"/>
              <a:t>Click to edit Master text styles</a:t>
            </a:r>
          </a:p>
          <a:p>
            <a:pPr lvl="1"/>
            <a:r>
              <a:rPr noProof="1"/>
              <a:t>Second level</a:t>
            </a:r>
          </a:p>
          <a:p>
            <a:pPr lvl="2"/>
            <a:r>
              <a:rPr noProof="1"/>
              <a:t>Third level</a:t>
            </a:r>
          </a:p>
          <a:p>
            <a:pPr lvl="3"/>
            <a:r>
              <a:rPr noProof="1"/>
              <a:t>Fourth level</a:t>
            </a:r>
          </a:p>
          <a:p>
            <a:pPr lvl="4"/>
            <a:r>
              <a:rPr noProof="1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endParaRPr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endParaRPr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fld id="{8408610B-02C5-F14F-8D50-18459C2E174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800" y="1279525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/>
              <a:t>Verbs in the Present Tense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5800" y="211772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(Los verbos en el tiempo presente)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85800" y="280352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First conjugation:  -</a:t>
            </a:r>
            <a:r>
              <a:rPr lang="en-US" sz="4000" dirty="0" err="1" smtClean="0"/>
              <a:t>ar</a:t>
            </a:r>
            <a:r>
              <a:rPr lang="en-US" sz="4000" dirty="0" smtClean="0"/>
              <a:t>, -</a:t>
            </a:r>
            <a:r>
              <a:rPr lang="en-US" sz="4000" dirty="0" err="1" smtClean="0"/>
              <a:t>er</a:t>
            </a:r>
            <a:r>
              <a:rPr lang="en-US" sz="4000" dirty="0" smtClean="0"/>
              <a:t>, -</a:t>
            </a:r>
            <a:r>
              <a:rPr lang="en-US" sz="4000" dirty="0" err="1" smtClean="0"/>
              <a:t>ir</a:t>
            </a:r>
            <a:endParaRPr lang="en-US" sz="4000" dirty="0"/>
          </a:p>
        </p:txBody>
      </p:sp>
      <p:pic>
        <p:nvPicPr>
          <p:cNvPr id="2060" name="Picture 12" descr="PPH%2B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2838"/>
            <a:ext cx="1524000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4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4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927100"/>
            <a:ext cx="7772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The following verbs are regular -</a:t>
            </a:r>
            <a:r>
              <a:rPr lang="en-US" b="1"/>
              <a:t>ar</a:t>
            </a:r>
            <a:r>
              <a:rPr lang="en-US"/>
              <a:t> verbs and are conjugated according to the pattern in the following slides.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09600" y="16303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hablar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438400" y="163195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speak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600" y="208438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ayudar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438400" y="208438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help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09600" y="253841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bailar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438400" y="25368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dance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09600" y="299243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buscar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438400" y="2989263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look for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09600" y="34464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caminar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438400" y="34417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walk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09600" y="390048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comprar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438400" y="389255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buy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Verbs of the 1</a:t>
            </a:r>
            <a:r>
              <a:rPr lang="en-US" sz="4200" baseline="30000"/>
              <a:t>st</a:t>
            </a:r>
            <a:r>
              <a:rPr lang="en-US" sz="4200"/>
              <a:t> conjugation (-</a:t>
            </a:r>
            <a:r>
              <a:rPr lang="en-US" sz="4200" i="1"/>
              <a:t>ar</a:t>
            </a:r>
            <a:r>
              <a:rPr lang="en-US" sz="4200"/>
              <a:t>)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09600" y="435451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conversar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438400" y="4359275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converse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09600" y="4808538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enseñar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2438400" y="4811713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teach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09600" y="5262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escuchar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2438400" y="526415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listen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609600" y="57150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estudiar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2438400" y="5715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study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953000" y="16303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llegar</a:t>
            </a: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6629400" y="1630363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arrive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4953000" y="208597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mirar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6629400" y="2073275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look at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4953000" y="254317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nadar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6629400" y="2543175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swim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4953000" y="300037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necesitar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6629400" y="3000375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need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4953000" y="344487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preparar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6629400" y="3446463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prepare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4953000" y="3900488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regresar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629400" y="3900488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return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4953000" y="435927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tomar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6629400" y="4419600"/>
            <a:ext cx="20574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i="1"/>
              <a:t>to take or to drink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4953000" y="5257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trabajar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6629400" y="5257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work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4953000" y="57150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viajar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6629400" y="5715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to travel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4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4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4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4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4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4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4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4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4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4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4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4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4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4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4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4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4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3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4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3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4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4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3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  <p:bldP spid="51207" grpId="0"/>
      <p:bldP spid="51208" grpId="0"/>
      <p:bldP spid="51209" grpId="0"/>
      <p:bldP spid="51210" grpId="0"/>
      <p:bldP spid="51211" grpId="0"/>
      <p:bldP spid="51212" grpId="0"/>
      <p:bldP spid="51213" grpId="0"/>
      <p:bldP spid="51214" grpId="0"/>
      <p:bldP spid="51215" grpId="0"/>
      <p:bldP spid="51218" grpId="0"/>
      <p:bldP spid="51219" grpId="0"/>
      <p:bldP spid="51220" grpId="0"/>
      <p:bldP spid="51223" grpId="0"/>
      <p:bldP spid="51224" grpId="0"/>
      <p:bldP spid="51225" grpId="0"/>
      <p:bldP spid="51226" grpId="0"/>
      <p:bldP spid="51227" grpId="0"/>
      <p:bldP spid="51228" grpId="0"/>
      <p:bldP spid="51229" grpId="0"/>
      <p:bldP spid="51230" grpId="0"/>
      <p:bldP spid="51231" grpId="0"/>
      <p:bldP spid="51232" grpId="0"/>
      <p:bldP spid="51233" grpId="0"/>
      <p:bldP spid="51234" grpId="0"/>
      <p:bldP spid="51235" grpId="0"/>
      <p:bldP spid="51236" grpId="0"/>
      <p:bldP spid="51237" grpId="0"/>
      <p:bldP spid="51238" grpId="0"/>
      <p:bldP spid="51239" grpId="0"/>
      <p:bldP spid="51240" grpId="0"/>
      <p:bldP spid="51241" grpId="0"/>
      <p:bldP spid="51242" grpId="0"/>
      <p:bldP spid="51243" grpId="0"/>
      <p:bldP spid="51244" grpId="0"/>
      <p:bldP spid="51245" grpId="0"/>
      <p:bldP spid="512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653C-9125-0B49-8082-59AC20839229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>
                <a:latin typeface="Comic Sans MS" charset="0"/>
              </a:rPr>
              <a:t>To form the present tense of </a:t>
            </a:r>
            <a:br>
              <a:rPr lang="en-US" sz="4000">
                <a:latin typeface="Comic Sans MS" charset="0"/>
              </a:rPr>
            </a:br>
            <a:r>
              <a:rPr lang="en-US" sz="4000">
                <a:latin typeface="Comic Sans MS" charset="0"/>
              </a:rPr>
              <a:t>-ar verbs: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62200" y="1600200"/>
            <a:ext cx="438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STEM	        +        Verb ending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17825" y="2743200"/>
            <a:ext cx="681038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-o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-as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241925" y="2743200"/>
            <a:ext cx="122237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-amos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-áis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-an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153670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Singular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yo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tú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él / ella / </a:t>
            </a:r>
          </a:p>
          <a:p>
            <a:pPr algn="ctr"/>
            <a:r>
              <a:rPr lang="en-US" sz="2800" b="1"/>
              <a:t>Ud.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54850" y="2133600"/>
            <a:ext cx="208915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Plural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nosotros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vosotros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ellos / ellas / </a:t>
            </a:r>
          </a:p>
          <a:p>
            <a:pPr algn="ctr"/>
            <a:r>
              <a:rPr lang="en-US" sz="2800" b="1"/>
              <a:t>Uds.</a:t>
            </a:r>
          </a:p>
        </p:txBody>
      </p:sp>
    </p:spTree>
    <p:extLst>
      <p:ext uri="{BB962C8B-B14F-4D97-AF65-F5344CB8AC3E}">
        <p14:creationId xmlns:p14="http://schemas.microsoft.com/office/powerpoint/2010/main" val="32211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5" grpId="0" animBg="1" autoUpdateAnimBg="0"/>
      <p:bldP spid="2663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7439025" y="2487613"/>
            <a:ext cx="762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23950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sz="4800" u="sng" noProof="1"/>
              <a:t>hablar</a:t>
            </a:r>
            <a:endParaRPr sz="4800" noProof="1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9526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1662113" y="24876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h</a:t>
            </a:r>
            <a:endParaRPr sz="4400" noProof="1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214563" y="24876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bl</a:t>
            </a:r>
            <a:endParaRPr sz="4400" noProof="1"/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2638425" y="2487613"/>
            <a:ext cx="533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o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9526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66913" y="32988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1676400" y="3298825"/>
            <a:ext cx="381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h</a:t>
            </a:r>
            <a:endParaRPr sz="4400" noProof="1"/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2228850" y="3298825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bl</a:t>
            </a:r>
            <a:endParaRPr sz="4400" noProof="1"/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2667000" y="32988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1966913" y="32988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1966913" y="4087813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1676400" y="40878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h</a:t>
            </a:r>
            <a:endParaRPr sz="4400" noProof="1"/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2228850" y="40878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bl</a:t>
            </a:r>
            <a:endParaRPr sz="4400" noProof="1"/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2667000" y="40878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1966913" y="4087813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462713" y="2487613"/>
            <a:ext cx="12049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habl</a:t>
            </a:r>
            <a:endParaRPr sz="4400" noProof="1"/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7696200" y="2487613"/>
            <a:ext cx="129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mos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7439025" y="24876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6462713" y="3298825"/>
            <a:ext cx="120491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 dirty="0" smtClean="0"/>
              <a:t>skip</a:t>
            </a:r>
            <a:endParaRPr sz="4400" noProof="1"/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6781800" y="40878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6491288" y="4087813"/>
            <a:ext cx="381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h</a:t>
            </a:r>
            <a:endParaRPr sz="4400" noProof="1"/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7043738" y="4087813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bl</a:t>
            </a:r>
            <a:endParaRPr sz="4400" noProof="1"/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7481888" y="40878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an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6781800" y="4087813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Verbs of the 1</a:t>
            </a:r>
            <a:r>
              <a:rPr lang="en-US" sz="4200" baseline="30000"/>
              <a:t>st</a:t>
            </a:r>
            <a:r>
              <a:rPr lang="en-US" sz="4200"/>
              <a:t> conjugation (-</a:t>
            </a:r>
            <a:r>
              <a:rPr lang="en-US" sz="4200" i="1"/>
              <a:t>ar</a:t>
            </a:r>
            <a:r>
              <a:rPr lang="en-US" sz="4200"/>
              <a:t>)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1295400" y="18288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persons and numbers are based on the stem.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2895600" y="5486400"/>
            <a:ext cx="3048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/>
              <a:t>Notice which vowel gets the emphasis!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838200" y="2333625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yo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838200" y="3152775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tú</a:t>
            </a:r>
          </a:p>
        </p:txBody>
      </p:sp>
      <p:grpSp>
        <p:nvGrpSpPr>
          <p:cNvPr id="3180" name="Group 108"/>
          <p:cNvGrpSpPr>
            <a:grpSpLocks/>
          </p:cNvGrpSpPr>
          <p:nvPr/>
        </p:nvGrpSpPr>
        <p:grpSpPr bwMode="auto">
          <a:xfrm>
            <a:off x="442913" y="3829050"/>
            <a:ext cx="1233487" cy="1733550"/>
            <a:chOff x="231" y="2412"/>
            <a:chExt cx="777" cy="1092"/>
          </a:xfrm>
        </p:grpSpPr>
        <p:sp>
          <p:nvSpPr>
            <p:cNvPr id="3170" name="Text Box 98"/>
            <p:cNvSpPr txBox="1">
              <a:spLocks noChangeArrowheads="1"/>
            </p:cNvSpPr>
            <p:nvPr/>
          </p:nvSpPr>
          <p:spPr bwMode="auto">
            <a:xfrm>
              <a:off x="231" y="2412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Ud.</a:t>
              </a:r>
            </a:p>
          </p:txBody>
        </p:sp>
        <p:sp>
          <p:nvSpPr>
            <p:cNvPr id="3171" name="Text Box 99"/>
            <p:cNvSpPr txBox="1">
              <a:spLocks noChangeArrowheads="1"/>
            </p:cNvSpPr>
            <p:nvPr/>
          </p:nvSpPr>
          <p:spPr bwMode="auto">
            <a:xfrm>
              <a:off x="231" y="2718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él</a:t>
              </a:r>
            </a:p>
          </p:txBody>
        </p:sp>
        <p:sp>
          <p:nvSpPr>
            <p:cNvPr id="3172" name="Text Box 100"/>
            <p:cNvSpPr txBox="1">
              <a:spLocks noChangeArrowheads="1"/>
            </p:cNvSpPr>
            <p:nvPr/>
          </p:nvSpPr>
          <p:spPr bwMode="auto">
            <a:xfrm>
              <a:off x="231" y="3024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ella</a:t>
              </a:r>
            </a:p>
          </p:txBody>
        </p:sp>
        <p:sp>
          <p:nvSpPr>
            <p:cNvPr id="3173" name="AutoShape 101"/>
            <p:cNvSpPr>
              <a:spLocks/>
            </p:cNvSpPr>
            <p:nvPr/>
          </p:nvSpPr>
          <p:spPr bwMode="auto">
            <a:xfrm>
              <a:off x="720" y="2499"/>
              <a:ext cx="288" cy="987"/>
            </a:xfrm>
            <a:prstGeom prst="rightBrace">
              <a:avLst>
                <a:gd name="adj1" fmla="val 28559"/>
                <a:gd name="adj2" fmla="val 2681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3657600" y="2333625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nosotros/as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3657600" y="3138488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vosotros/as</a:t>
            </a:r>
          </a:p>
        </p:txBody>
      </p:sp>
      <p:grpSp>
        <p:nvGrpSpPr>
          <p:cNvPr id="3181" name="Group 109"/>
          <p:cNvGrpSpPr>
            <a:grpSpLocks/>
          </p:cNvGrpSpPr>
          <p:nvPr/>
        </p:nvGrpSpPr>
        <p:grpSpPr bwMode="auto">
          <a:xfrm>
            <a:off x="4953000" y="3810000"/>
            <a:ext cx="1538288" cy="1747838"/>
            <a:chOff x="3120" y="2400"/>
            <a:chExt cx="969" cy="1101"/>
          </a:xfrm>
        </p:grpSpPr>
        <p:sp>
          <p:nvSpPr>
            <p:cNvPr id="3176" name="Text Box 104"/>
            <p:cNvSpPr txBox="1">
              <a:spLocks noChangeArrowheads="1"/>
            </p:cNvSpPr>
            <p:nvPr/>
          </p:nvSpPr>
          <p:spPr bwMode="auto">
            <a:xfrm>
              <a:off x="3120" y="2715"/>
              <a:ext cx="8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ellos</a:t>
              </a:r>
            </a:p>
          </p:txBody>
        </p:sp>
        <p:sp>
          <p:nvSpPr>
            <p:cNvPr id="3177" name="Text Box 105"/>
            <p:cNvSpPr txBox="1">
              <a:spLocks noChangeArrowheads="1"/>
            </p:cNvSpPr>
            <p:nvPr/>
          </p:nvSpPr>
          <p:spPr bwMode="auto">
            <a:xfrm>
              <a:off x="3120" y="3021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ellas</a:t>
              </a:r>
            </a:p>
          </p:txBody>
        </p:sp>
        <p:sp>
          <p:nvSpPr>
            <p:cNvPr id="3178" name="AutoShape 106"/>
            <p:cNvSpPr>
              <a:spLocks/>
            </p:cNvSpPr>
            <p:nvPr/>
          </p:nvSpPr>
          <p:spPr bwMode="auto">
            <a:xfrm>
              <a:off x="3801" y="2496"/>
              <a:ext cx="288" cy="987"/>
            </a:xfrm>
            <a:prstGeom prst="rightBrace">
              <a:avLst>
                <a:gd name="adj1" fmla="val 28559"/>
                <a:gd name="adj2" fmla="val 2681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" name="Text Box 107"/>
            <p:cNvSpPr txBox="1">
              <a:spLocks noChangeArrowheads="1"/>
            </p:cNvSpPr>
            <p:nvPr/>
          </p:nvSpPr>
          <p:spPr bwMode="auto">
            <a:xfrm>
              <a:off x="3120" y="2400"/>
              <a:ext cx="8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FF0000"/>
                  </a:solidFill>
                </a:rPr>
                <a:t>Uds.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3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3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3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5" dur="3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5" dur="3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5" dur="3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5" dur="3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5" dur="3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7" grpId="0"/>
      <p:bldP spid="3075" grpId="0" build="p" autoUpdateAnimBg="0"/>
      <p:bldP spid="3113" grpId="1"/>
      <p:bldP spid="3113" grpId="2"/>
      <p:bldP spid="3113" grpId="3"/>
      <p:bldP spid="3121" grpId="1"/>
      <p:bldP spid="3122" grpId="1"/>
      <p:bldP spid="3123" grpId="0"/>
      <p:bldP spid="3132" grpId="0"/>
      <p:bldP spid="3133" grpId="0"/>
      <p:bldP spid="3133" grpId="1"/>
      <p:bldP spid="3133" grpId="2"/>
      <p:bldP spid="3134" grpId="0"/>
      <p:bldP spid="3135" grpId="0"/>
      <p:bldP spid="3136" grpId="0"/>
      <p:bldP spid="3137" grpId="0"/>
      <p:bldP spid="3138" grpId="0"/>
      <p:bldP spid="3138" grpId="1"/>
      <p:bldP spid="3138" grpId="2"/>
      <p:bldP spid="3139" grpId="0"/>
      <p:bldP spid="3140" grpId="0"/>
      <p:bldP spid="3141" grpId="0"/>
      <p:bldP spid="3142" grpId="0"/>
      <p:bldP spid="3145" grpId="0"/>
      <p:bldP spid="3146" grpId="0"/>
      <p:bldP spid="3149" grpId="0"/>
      <p:bldP spid="3149" grpId="1"/>
      <p:bldP spid="3149" grpId="2"/>
      <p:bldP spid="3151" grpId="0"/>
      <p:bldP spid="3158" grpId="0"/>
      <p:bldP spid="3158" grpId="1"/>
      <p:bldP spid="3158" grpId="2"/>
      <p:bldP spid="3159" grpId="0"/>
      <p:bldP spid="3160" grpId="0"/>
      <p:bldP spid="3161" grpId="0"/>
      <p:bldP spid="3162" grpId="0"/>
      <p:bldP spid="3166" grpId="0"/>
      <p:bldP spid="3167" grpId="0"/>
      <p:bldP spid="3168" grpId="0"/>
      <p:bldP spid="3169" grpId="0"/>
      <p:bldP spid="3174" grpId="0"/>
      <p:bldP spid="31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08075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sz="4800" u="sng" noProof="1"/>
              <a:t>trabajar</a:t>
            </a:r>
            <a:endParaRPr sz="4800" noProof="1"/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6129338" y="2422525"/>
            <a:ext cx="762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8992" name="Text Box 80"/>
          <p:cNvSpPr txBox="1">
            <a:spLocks noChangeArrowheads="1"/>
          </p:cNvSpPr>
          <p:nvPr/>
        </p:nvSpPr>
        <p:spPr bwMode="auto">
          <a:xfrm>
            <a:off x="30051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8993" name="Text Box 81"/>
          <p:cNvSpPr txBox="1">
            <a:spLocks noChangeArrowheads="1"/>
          </p:cNvSpPr>
          <p:nvPr/>
        </p:nvSpPr>
        <p:spPr bwMode="auto">
          <a:xfrm>
            <a:off x="2119313" y="2422525"/>
            <a:ext cx="114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trab</a:t>
            </a:r>
            <a:endParaRPr sz="4400" noProof="1"/>
          </a:p>
        </p:txBody>
      </p: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3267075" y="2422525"/>
            <a:ext cx="43815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j</a:t>
            </a:r>
            <a:endParaRPr sz="4400" noProof="1"/>
          </a:p>
        </p:txBody>
      </p:sp>
      <p:sp>
        <p:nvSpPr>
          <p:cNvPr id="38995" name="Text Box 83"/>
          <p:cNvSpPr txBox="1">
            <a:spLocks noChangeArrowheads="1"/>
          </p:cNvSpPr>
          <p:nvPr/>
        </p:nvSpPr>
        <p:spPr bwMode="auto">
          <a:xfrm>
            <a:off x="3429000" y="2422525"/>
            <a:ext cx="533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o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30051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3028950" y="3233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147888" y="3233738"/>
            <a:ext cx="10810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trab</a:t>
            </a:r>
            <a:endParaRPr sz="4400" noProof="1"/>
          </a:p>
        </p:txBody>
      </p:sp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3305175" y="32337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j</a:t>
            </a:r>
            <a:endParaRPr sz="4400" noProof="1"/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3457575" y="32337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3028950" y="3233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3033713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2152650" y="4022725"/>
            <a:ext cx="11572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trab</a:t>
            </a:r>
            <a:endParaRPr sz="4400" noProof="1"/>
          </a:p>
        </p:txBody>
      </p:sp>
      <p:sp>
        <p:nvSpPr>
          <p:cNvPr id="39004" name="Text Box 92"/>
          <p:cNvSpPr txBox="1">
            <a:spLocks noChangeArrowheads="1"/>
          </p:cNvSpPr>
          <p:nvPr/>
        </p:nvSpPr>
        <p:spPr bwMode="auto">
          <a:xfrm>
            <a:off x="3295650" y="4022725"/>
            <a:ext cx="34766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j</a:t>
            </a:r>
            <a:endParaRPr sz="4400" noProof="1"/>
          </a:p>
        </p:txBody>
      </p:sp>
      <p:sp>
        <p:nvSpPr>
          <p:cNvPr id="39005" name="Text Box 93"/>
          <p:cNvSpPr txBox="1">
            <a:spLocks noChangeArrowheads="1"/>
          </p:cNvSpPr>
          <p:nvPr/>
        </p:nvSpPr>
        <p:spPr bwMode="auto">
          <a:xfrm>
            <a:off x="3457575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3033713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9007" name="Text Box 95"/>
          <p:cNvSpPr txBox="1">
            <a:spLocks noChangeArrowheads="1"/>
          </p:cNvSpPr>
          <p:nvPr/>
        </p:nvSpPr>
        <p:spPr bwMode="auto">
          <a:xfrm>
            <a:off x="4862513" y="2422525"/>
            <a:ext cx="186213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trabaj</a:t>
            </a:r>
            <a:endParaRPr sz="4400" noProof="1"/>
          </a:p>
        </p:txBody>
      </p:sp>
      <p:sp>
        <p:nvSpPr>
          <p:cNvPr id="39008" name="Text Box 96"/>
          <p:cNvSpPr txBox="1">
            <a:spLocks noChangeArrowheads="1"/>
          </p:cNvSpPr>
          <p:nvPr/>
        </p:nvSpPr>
        <p:spPr bwMode="auto">
          <a:xfrm>
            <a:off x="6400800" y="2422525"/>
            <a:ext cx="1295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mos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009" name="Text Box 97"/>
          <p:cNvSpPr txBox="1">
            <a:spLocks noChangeArrowheads="1"/>
          </p:cNvSpPr>
          <p:nvPr/>
        </p:nvSpPr>
        <p:spPr bwMode="auto">
          <a:xfrm>
            <a:off x="612933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9011" name="Text Box 99"/>
          <p:cNvSpPr txBox="1">
            <a:spLocks noChangeArrowheads="1"/>
          </p:cNvSpPr>
          <p:nvPr/>
        </p:nvSpPr>
        <p:spPr bwMode="auto">
          <a:xfrm>
            <a:off x="4862513" y="3233738"/>
            <a:ext cx="115728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 dirty="0" smtClean="0"/>
              <a:t>skip</a:t>
            </a:r>
            <a:endParaRPr sz="4400" noProof="1"/>
          </a:p>
        </p:txBody>
      </p:sp>
      <p:sp>
        <p:nvSpPr>
          <p:cNvPr id="39014" name="Text Box 102"/>
          <p:cNvSpPr txBox="1">
            <a:spLocks noChangeArrowheads="1"/>
          </p:cNvSpPr>
          <p:nvPr/>
        </p:nvSpPr>
        <p:spPr bwMode="auto">
          <a:xfrm>
            <a:off x="5762625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9015" name="Text Box 103"/>
          <p:cNvSpPr txBox="1">
            <a:spLocks noChangeArrowheads="1"/>
          </p:cNvSpPr>
          <p:nvPr/>
        </p:nvSpPr>
        <p:spPr bwMode="auto">
          <a:xfrm>
            <a:off x="4876800" y="4022725"/>
            <a:ext cx="114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trab</a:t>
            </a:r>
            <a:endParaRPr sz="4400" noProof="1"/>
          </a:p>
        </p:txBody>
      </p:sp>
      <p:sp>
        <p:nvSpPr>
          <p:cNvPr id="39016" name="Text Box 104"/>
          <p:cNvSpPr txBox="1">
            <a:spLocks noChangeArrowheads="1"/>
          </p:cNvSpPr>
          <p:nvPr/>
        </p:nvSpPr>
        <p:spPr bwMode="auto">
          <a:xfrm>
            <a:off x="6024563" y="4022725"/>
            <a:ext cx="43815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j</a:t>
            </a:r>
            <a:endParaRPr sz="4400" noProof="1"/>
          </a:p>
        </p:txBody>
      </p:sp>
      <p:sp>
        <p:nvSpPr>
          <p:cNvPr id="39017" name="Text Box 105"/>
          <p:cNvSpPr txBox="1">
            <a:spLocks noChangeArrowheads="1"/>
          </p:cNvSpPr>
          <p:nvPr/>
        </p:nvSpPr>
        <p:spPr bwMode="auto">
          <a:xfrm>
            <a:off x="6172200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an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018" name="Text Box 106"/>
          <p:cNvSpPr txBox="1">
            <a:spLocks noChangeArrowheads="1"/>
          </p:cNvSpPr>
          <p:nvPr/>
        </p:nvSpPr>
        <p:spPr bwMode="auto">
          <a:xfrm>
            <a:off x="5762625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/>
              <a:t>a</a:t>
            </a:r>
          </a:p>
        </p:txBody>
      </p:sp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Verbs of the 1</a:t>
            </a:r>
            <a:r>
              <a:rPr lang="en-US" sz="4200" baseline="30000"/>
              <a:t>st</a:t>
            </a:r>
            <a:r>
              <a:rPr lang="en-US" sz="4200"/>
              <a:t> conjugation (-</a:t>
            </a:r>
            <a:r>
              <a:rPr lang="en-US" sz="4200" i="1"/>
              <a:t>ar</a:t>
            </a:r>
            <a:r>
              <a:rPr lang="en-US" sz="4200"/>
              <a:t>)</a:t>
            </a: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2057400" y="181292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Its stem?</a:t>
            </a:r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685800" y="4708525"/>
            <a:ext cx="7772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emphasis?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"/>
                                        <p:tgtEl>
                                          <p:spTgt spid="3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3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300"/>
                                        <p:tgtEl>
                                          <p:spTgt spid="3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3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9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3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30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8" dur="3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0" dur="300" fill="hold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0" dur="3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0" dur="300" fill="hold"/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0" dur="300" fill="hold"/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91" grpId="0"/>
      <p:bldP spid="38992" grpId="0"/>
      <p:bldP spid="38992" grpId="1"/>
      <p:bldP spid="38992" grpId="2"/>
      <p:bldP spid="38993" grpId="0"/>
      <p:bldP spid="38994" grpId="0"/>
      <p:bldP spid="38995" grpId="0"/>
      <p:bldP spid="38996" grpId="0"/>
      <p:bldP spid="38997" grpId="0"/>
      <p:bldP spid="38997" grpId="1"/>
      <p:bldP spid="38997" grpId="2"/>
      <p:bldP spid="38998" grpId="0"/>
      <p:bldP spid="38999" grpId="0"/>
      <p:bldP spid="39000" grpId="0"/>
      <p:bldP spid="39001" grpId="0"/>
      <p:bldP spid="39002" grpId="0"/>
      <p:bldP spid="39002" grpId="1"/>
      <p:bldP spid="39002" grpId="2"/>
      <p:bldP spid="39003" grpId="0"/>
      <p:bldP spid="39004" grpId="0"/>
      <p:bldP spid="39005" grpId="0"/>
      <p:bldP spid="39006" grpId="0"/>
      <p:bldP spid="39007" grpId="0"/>
      <p:bldP spid="39008" grpId="0"/>
      <p:bldP spid="39009" grpId="0"/>
      <p:bldP spid="39009" grpId="1"/>
      <p:bldP spid="39009" grpId="2"/>
      <p:bldP spid="39011" grpId="0"/>
      <p:bldP spid="39014" grpId="0"/>
      <p:bldP spid="39014" grpId="1"/>
      <p:bldP spid="39014" grpId="2"/>
      <p:bldP spid="39015" grpId="0"/>
      <p:bldP spid="39016" grpId="0"/>
      <p:bldP spid="39017" grpId="0"/>
      <p:bldP spid="39018" grpId="0"/>
      <p:bldP spid="39021" grpId="0"/>
      <p:bldP spid="39021" grpId="1"/>
      <p:bldP spid="39022" grpId="0"/>
      <p:bldP spid="3902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08075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sz="4800" u="sng" noProof="1"/>
              <a:t>buscar</a:t>
            </a:r>
            <a:endParaRPr sz="4800" noProof="1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991225" y="2422525"/>
            <a:ext cx="762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64318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352675" y="2422525"/>
            <a:ext cx="533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</a:t>
            </a:r>
            <a:endParaRPr sz="4400" noProof="1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933700" y="2422525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sc</a:t>
            </a:r>
            <a:endParaRPr sz="4400" noProof="1"/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3414713" y="2422525"/>
            <a:ext cx="533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o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643188" y="24225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2652713" y="3233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2362200" y="3233738"/>
            <a:ext cx="5191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</a:t>
            </a:r>
            <a:endParaRPr sz="4400" noProof="1"/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2943225" y="32337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sc</a:t>
            </a:r>
            <a:endParaRPr sz="4400" noProof="1"/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3414713" y="32337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2652713" y="3233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2643188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2362200" y="4022725"/>
            <a:ext cx="533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</a:t>
            </a:r>
            <a:endParaRPr sz="4400" noProof="1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2943225" y="4022725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sc</a:t>
            </a:r>
            <a:endParaRPr sz="4400" noProof="1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3414713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2643188" y="4022725"/>
            <a:ext cx="6238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4953000" y="2422525"/>
            <a:ext cx="132397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busc</a:t>
            </a:r>
            <a:endParaRPr sz="4400" noProof="1"/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6248400" y="2422525"/>
            <a:ext cx="1295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mos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5991225" y="24225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4953000" y="3233738"/>
            <a:ext cx="123348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 noProof="1" smtClean="0"/>
              <a:t>skip</a:t>
            </a:r>
            <a:endParaRPr sz="4400" noProof="1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5257800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4967288" y="4022725"/>
            <a:ext cx="4572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b</a:t>
            </a:r>
            <a:endParaRPr sz="4400" noProof="1"/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5562600" y="4022725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sc</a:t>
            </a:r>
            <a:endParaRPr sz="4400" noProof="1"/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6034088" y="402272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an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5257800" y="4022725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Verbs of the 1</a:t>
            </a:r>
            <a:r>
              <a:rPr lang="en-US" sz="4200" baseline="30000"/>
              <a:t>st</a:t>
            </a:r>
            <a:r>
              <a:rPr lang="en-US" sz="4200"/>
              <a:t> conjugation (-</a:t>
            </a:r>
            <a:r>
              <a:rPr lang="en-US" sz="4200" i="1"/>
              <a:t>ar</a:t>
            </a:r>
            <a:r>
              <a:rPr lang="en-US" sz="4200"/>
              <a:t>)</a:t>
            </a:r>
          </a:p>
        </p:txBody>
      </p:sp>
      <p:sp>
        <p:nvSpPr>
          <p:cNvPr id="39990" name="Text Box 54"/>
          <p:cNvSpPr txBox="1">
            <a:spLocks noChangeArrowheads="1"/>
          </p:cNvSpPr>
          <p:nvPr/>
        </p:nvSpPr>
        <p:spPr bwMode="auto">
          <a:xfrm>
            <a:off x="2057400" y="181292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Its stem?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3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3" dur="3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3" dur="3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3" dur="3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3" dur="3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3" dur="3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59" grpId="0"/>
      <p:bldP spid="39960" grpId="0"/>
      <p:bldP spid="39960" grpId="1"/>
      <p:bldP spid="39960" grpId="2"/>
      <p:bldP spid="39961" grpId="0"/>
      <p:bldP spid="39962" grpId="0"/>
      <p:bldP spid="39963" grpId="0"/>
      <p:bldP spid="39964" grpId="0"/>
      <p:bldP spid="39965" grpId="0"/>
      <p:bldP spid="39965" grpId="1"/>
      <p:bldP spid="39965" grpId="2"/>
      <p:bldP spid="39966" grpId="0"/>
      <p:bldP spid="39967" grpId="0"/>
      <p:bldP spid="39968" grpId="0"/>
      <p:bldP spid="39969" grpId="0"/>
      <p:bldP spid="39970" grpId="0"/>
      <p:bldP spid="39970" grpId="1"/>
      <p:bldP spid="39970" grpId="2"/>
      <p:bldP spid="39971" grpId="0"/>
      <p:bldP spid="39972" grpId="0"/>
      <p:bldP spid="39973" grpId="0"/>
      <p:bldP spid="39974" grpId="0"/>
      <p:bldP spid="39975" grpId="0"/>
      <p:bldP spid="39976" grpId="0"/>
      <p:bldP spid="39977" grpId="0"/>
      <p:bldP spid="39977" grpId="1"/>
      <p:bldP spid="39977" grpId="2"/>
      <p:bldP spid="39979" grpId="0"/>
      <p:bldP spid="39982" grpId="0"/>
      <p:bldP spid="39982" grpId="1"/>
      <p:bldP spid="39982" grpId="2"/>
      <p:bldP spid="39983" grpId="0"/>
      <p:bldP spid="39984" grpId="0"/>
      <p:bldP spid="39985" grpId="0"/>
      <p:bldP spid="39986" grpId="0"/>
      <p:bldP spid="39990" grpId="0"/>
      <p:bldP spid="3999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143625" y="2471738"/>
            <a:ext cx="762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90900" y="1108075"/>
            <a:ext cx="2362200" cy="7048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4800" u="sng"/>
              <a:t>estudiar</a:t>
            </a:r>
            <a:endParaRPr sz="4800" u="sng" noProof="1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709863" y="2471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092325" y="2471738"/>
            <a:ext cx="92233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est</a:t>
            </a:r>
            <a:endParaRPr sz="4400" noProof="1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000375" y="24717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di</a:t>
            </a:r>
            <a:endParaRPr sz="4400" noProof="1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443288" y="2471738"/>
            <a:ext cx="533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o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709863" y="24717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724150" y="3282950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092325" y="328295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est</a:t>
            </a:r>
            <a:endParaRPr sz="4400" noProof="1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014663" y="3282950"/>
            <a:ext cx="685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di</a:t>
            </a:r>
            <a:endParaRPr sz="4400" noProof="1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71863" y="328295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724150" y="3282950"/>
            <a:ext cx="6238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724150" y="40719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2092325" y="4071938"/>
            <a:ext cx="8683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est</a:t>
            </a:r>
            <a:endParaRPr sz="4400" noProof="1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014663" y="40719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di</a:t>
            </a:r>
            <a:endParaRPr sz="4400" noProof="1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471863" y="40719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724150" y="40719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795838" y="2471738"/>
            <a:ext cx="16335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estudi</a:t>
            </a:r>
            <a:endParaRPr sz="4400" noProof="1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400800" y="2471738"/>
            <a:ext cx="129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mos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143625" y="2471738"/>
            <a:ext cx="62388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sz="4400" noProof="1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5334000" y="3282950"/>
            <a:ext cx="157162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 noProof="1" smtClean="0">
                <a:solidFill>
                  <a:srgbClr val="6600FF"/>
                </a:solidFill>
              </a:rPr>
              <a:t>skip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5424488" y="40719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795838" y="4071938"/>
            <a:ext cx="838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est</a:t>
            </a:r>
            <a:endParaRPr sz="4400" noProof="1"/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715000" y="4071938"/>
            <a:ext cx="685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di</a:t>
            </a:r>
            <a:endParaRPr sz="4400" noProof="1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57913" y="407193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>
                <a:solidFill>
                  <a:srgbClr val="6600FF"/>
                </a:solidFill>
              </a:rPr>
              <a:t>an</a:t>
            </a:r>
            <a:endParaRPr sz="4400" noProof="1">
              <a:solidFill>
                <a:srgbClr val="6600FF"/>
              </a:solidFill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424488" y="4071938"/>
            <a:ext cx="6238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4400"/>
              <a:t>u</a:t>
            </a:r>
            <a:endParaRPr sz="4400" noProof="1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Verbs of the 1</a:t>
            </a:r>
            <a:r>
              <a:rPr lang="en-US" sz="4200" baseline="30000"/>
              <a:t>st</a:t>
            </a:r>
            <a:r>
              <a:rPr lang="en-US" sz="4200"/>
              <a:t> conjugation (-</a:t>
            </a:r>
            <a:r>
              <a:rPr lang="en-US" sz="4200" i="1"/>
              <a:t>ar</a:t>
            </a:r>
            <a:r>
              <a:rPr lang="en-US" sz="4200"/>
              <a:t>)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057400" y="181292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Its stem?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3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3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0" dur="3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0" dur="3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0" dur="3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0" dur="3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3" dur="3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 autoUpdateAnimBg="0"/>
      <p:bldP spid="48132" grpId="0"/>
      <p:bldP spid="48132" grpId="1"/>
      <p:bldP spid="48132" grpId="2"/>
      <p:bldP spid="48133" grpId="0"/>
      <p:bldP spid="48134" grpId="0"/>
      <p:bldP spid="48135" grpId="0"/>
      <p:bldP spid="48136" grpId="0"/>
      <p:bldP spid="48137" grpId="0"/>
      <p:bldP spid="48137" grpId="1"/>
      <p:bldP spid="48137" grpId="2"/>
      <p:bldP spid="48138" grpId="0"/>
      <p:bldP spid="48139" grpId="0"/>
      <p:bldP spid="48140" grpId="0"/>
      <p:bldP spid="48141" grpId="0"/>
      <p:bldP spid="48142" grpId="0"/>
      <p:bldP spid="48142" grpId="1"/>
      <p:bldP spid="48142" grpId="2"/>
      <p:bldP spid="48143" grpId="0"/>
      <p:bldP spid="48144" grpId="0"/>
      <p:bldP spid="48145" grpId="0"/>
      <p:bldP spid="48146" grpId="0"/>
      <p:bldP spid="48147" grpId="0"/>
      <p:bldP spid="48148" grpId="0"/>
      <p:bldP spid="48149" grpId="0"/>
      <p:bldP spid="48149" grpId="1"/>
      <p:bldP spid="48149" grpId="2"/>
      <p:bldP spid="48150" grpId="0"/>
      <p:bldP spid="48154" grpId="0"/>
      <p:bldP spid="48154" grpId="1"/>
      <p:bldP spid="48154" grpId="2"/>
      <p:bldP spid="48155" grpId="0"/>
      <p:bldP spid="48156" grpId="0"/>
      <p:bldP spid="48157" grpId="0"/>
      <p:bldP spid="48158" grpId="0"/>
      <p:bldP spid="48162" grpId="0"/>
      <p:bldP spid="4816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1FCD-6BBB-9643-8FB9-6733610253B7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Comic Sans MS" charset="0"/>
              </a:rPr>
              <a:t>To form the present tense of </a:t>
            </a:r>
            <a:r>
              <a:rPr lang="en-US" sz="4000" dirty="0" err="1" smtClean="0">
                <a:latin typeface="Comic Sans MS" charset="0"/>
              </a:rPr>
              <a:t>er</a:t>
            </a:r>
            <a:r>
              <a:rPr lang="en-US" sz="4000" dirty="0" smtClean="0">
                <a:latin typeface="Comic Sans MS" charset="0"/>
              </a:rPr>
              <a:t> </a:t>
            </a:r>
            <a:r>
              <a:rPr lang="en-US" sz="4000" dirty="0">
                <a:latin typeface="Comic Sans MS" charset="0"/>
              </a:rPr>
              <a:t>verbs: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384425" y="1447800"/>
            <a:ext cx="438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STEM	        +        Verb ending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971800" y="2514600"/>
            <a:ext cx="658813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-o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-es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252782" y="2514600"/>
            <a:ext cx="121018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-</a:t>
            </a:r>
            <a:r>
              <a:rPr lang="en-US" sz="3200" b="1" dirty="0" err="1"/>
              <a:t>emos</a:t>
            </a:r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Skip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-en</a:t>
            </a:r>
          </a:p>
        </p:txBody>
      </p:sp>
      <p:grpSp>
        <p:nvGrpSpPr>
          <p:cNvPr id="105478" name="Group 6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153670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Singular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yo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tú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él / ella / </a:t>
            </a:r>
          </a:p>
          <a:p>
            <a:pPr algn="ctr"/>
            <a:r>
              <a:rPr lang="en-US" sz="2800" b="1"/>
              <a:t>Ud.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7054850" y="2133600"/>
            <a:ext cx="208915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Plural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nosotros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vosotros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ellos / ellas / </a:t>
            </a:r>
          </a:p>
          <a:p>
            <a:pPr algn="ctr"/>
            <a:r>
              <a:rPr lang="en-US" sz="2800" b="1"/>
              <a:t>Uds.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5105400" y="1981200"/>
            <a:ext cx="14478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8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  <p:bldP spid="105476" grpId="0" autoUpdateAnimBg="0"/>
      <p:bldP spid="105477" grpId="0" autoUpdateAnimBg="0"/>
      <p:bldP spid="105482" grpId="0" animBg="1" autoUpdateAnimBg="0"/>
      <p:bldP spid="10548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1FCD-6BBB-9643-8FB9-6733610253B7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Comic Sans MS" charset="0"/>
              </a:rPr>
              <a:t>To form the present tense of </a:t>
            </a:r>
            <a:r>
              <a:rPr lang="en-US" sz="4000" dirty="0" smtClean="0">
                <a:latin typeface="Comic Sans MS" charset="0"/>
              </a:rPr>
              <a:t>-</a:t>
            </a:r>
            <a:r>
              <a:rPr lang="en-US" sz="4000" dirty="0" err="1" smtClean="0">
                <a:latin typeface="Comic Sans MS" charset="0"/>
              </a:rPr>
              <a:t>ir</a:t>
            </a:r>
            <a:r>
              <a:rPr lang="en-US" sz="4000" dirty="0" smtClean="0">
                <a:latin typeface="Comic Sans MS" charset="0"/>
              </a:rPr>
              <a:t> </a:t>
            </a:r>
            <a:r>
              <a:rPr lang="en-US" sz="4000" dirty="0">
                <a:latin typeface="Comic Sans MS" charset="0"/>
              </a:rPr>
              <a:t>verbs: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384425" y="1447800"/>
            <a:ext cx="438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STEM	        +        Verb ending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971800" y="2514600"/>
            <a:ext cx="658813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-o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-es</a:t>
            </a:r>
          </a:p>
          <a:p>
            <a:pPr algn="ctr"/>
            <a:endParaRPr lang="en-US" sz="3200" b="1"/>
          </a:p>
          <a:p>
            <a:pPr algn="ctr"/>
            <a:endParaRPr lang="en-US" sz="3200" b="1"/>
          </a:p>
          <a:p>
            <a:pPr algn="ctr"/>
            <a:r>
              <a:rPr lang="en-US" sz="3200" b="1"/>
              <a:t>-e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286845" y="2514600"/>
            <a:ext cx="114205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-</a:t>
            </a:r>
            <a:r>
              <a:rPr lang="en-US" sz="3200" b="1" dirty="0" err="1" smtClean="0"/>
              <a:t>imos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Skip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-en</a:t>
            </a:r>
          </a:p>
        </p:txBody>
      </p:sp>
      <p:grpSp>
        <p:nvGrpSpPr>
          <p:cNvPr id="105478" name="Group 6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153670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Singular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yo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tú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él / ella / </a:t>
            </a:r>
          </a:p>
          <a:p>
            <a:pPr algn="ctr"/>
            <a:r>
              <a:rPr lang="en-US" sz="2800" b="1"/>
              <a:t>Ud.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7054850" y="2133600"/>
            <a:ext cx="2089150" cy="43751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Plural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nosotros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vosotros</a:t>
            </a:r>
          </a:p>
          <a:p>
            <a:pPr algn="ctr"/>
            <a:endParaRPr lang="en-US" sz="2800" b="1"/>
          </a:p>
          <a:p>
            <a:pPr algn="ctr"/>
            <a:endParaRPr lang="en-US" sz="2800" b="1"/>
          </a:p>
          <a:p>
            <a:pPr algn="ctr"/>
            <a:r>
              <a:rPr lang="en-US" sz="2800" b="1"/>
              <a:t>ellos / ellas / </a:t>
            </a:r>
          </a:p>
          <a:p>
            <a:pPr algn="ctr"/>
            <a:r>
              <a:rPr lang="en-US" sz="2800" b="1"/>
              <a:t>Uds.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5105400" y="1981200"/>
            <a:ext cx="14478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  <p:bldP spid="105476" grpId="0" autoUpdateAnimBg="0"/>
      <p:bldP spid="105477" grpId="0" autoUpdateAnimBg="0"/>
      <p:bldP spid="105482" grpId="0" animBg="1" autoUpdateAnimBg="0"/>
      <p:bldP spid="10548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B130-E138-3849-A7F5-B245ABD338BD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590800" y="609600"/>
            <a:ext cx="3433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600" i="1" u="sng">
                <a:solidFill>
                  <a:schemeClr val="tx2"/>
                </a:solidFill>
                <a:latin typeface="Comic Sans MS" charset="0"/>
              </a:rPr>
              <a:t>Beber: to drink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200400" y="1600200"/>
            <a:ext cx="15065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i="1">
                <a:solidFill>
                  <a:schemeClr val="tx2"/>
                </a:solidFill>
                <a:latin typeface="Comic Sans MS" charset="0"/>
              </a:rPr>
              <a:t>beb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0" y="1600200"/>
            <a:ext cx="968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i="1" u="sng">
                <a:latin typeface="Comic Sans MS" charset="0"/>
              </a:rPr>
              <a:t>er</a:t>
            </a:r>
          </a:p>
        </p:txBody>
      </p:sp>
      <p:grpSp>
        <p:nvGrpSpPr>
          <p:cNvPr id="110598" name="Group 6"/>
          <p:cNvGrpSpPr>
            <a:grpSpLocks/>
          </p:cNvGrpSpPr>
          <p:nvPr/>
        </p:nvGrpSpPr>
        <p:grpSpPr bwMode="auto">
          <a:xfrm>
            <a:off x="1905000" y="2743200"/>
            <a:ext cx="4876800" cy="4032250"/>
            <a:chOff x="1344" y="1728"/>
            <a:chExt cx="3072" cy="2540"/>
          </a:xfrm>
        </p:grpSpPr>
        <p:sp>
          <p:nvSpPr>
            <p:cNvPr id="110599" name="Text Box 7"/>
            <p:cNvSpPr txBox="1">
              <a:spLocks noChangeArrowheads="1"/>
            </p:cNvSpPr>
            <p:nvPr/>
          </p:nvSpPr>
          <p:spPr bwMode="auto">
            <a:xfrm>
              <a:off x="1736" y="1728"/>
              <a:ext cx="514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beb</a:t>
              </a:r>
              <a:endParaRPr lang="en-US" sz="3200" b="1">
                <a:cs typeface="Times New Roman" charset="0"/>
              </a:endParaRPr>
            </a:p>
            <a:p>
              <a:pPr algn="ctr"/>
              <a:endParaRPr lang="en-US" sz="3200" b="1"/>
            </a:p>
            <a:p>
              <a:pPr algn="ctr"/>
              <a:endParaRPr lang="en-US" sz="3200" b="1"/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beb</a:t>
              </a:r>
              <a:endParaRPr lang="en-US" sz="3200" b="1"/>
            </a:p>
            <a:p>
              <a:pPr algn="ctr"/>
              <a:endParaRPr lang="en-US" sz="3200" b="1"/>
            </a:p>
            <a:p>
              <a:pPr algn="ctr"/>
              <a:endParaRPr lang="en-US" sz="3200" b="1">
                <a:solidFill>
                  <a:schemeClr val="tx2"/>
                </a:solidFill>
              </a:endParaRPr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beb</a:t>
              </a:r>
            </a:p>
          </p:txBody>
        </p: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3340" y="1728"/>
              <a:ext cx="576" cy="2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beb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skip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beb</a:t>
              </a:r>
              <a:endParaRPr lang="en-US" sz="3200" b="1" dirty="0"/>
            </a:p>
            <a:p>
              <a:pPr algn="ctr"/>
              <a:endParaRPr lang="en-US" sz="3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10601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110602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603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604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0605" name="Group 13"/>
          <p:cNvGrpSpPr>
            <a:grpSpLocks/>
          </p:cNvGrpSpPr>
          <p:nvPr/>
        </p:nvGrpSpPr>
        <p:grpSpPr bwMode="auto">
          <a:xfrm>
            <a:off x="3200400" y="2743200"/>
            <a:ext cx="3651251" cy="3540126"/>
            <a:chOff x="2160" y="1728"/>
            <a:chExt cx="2300" cy="2230"/>
          </a:xfrm>
        </p:grpSpPr>
        <p:sp>
          <p:nvSpPr>
            <p:cNvPr id="110606" name="Text Box 14"/>
            <p:cNvSpPr txBox="1">
              <a:spLocks noChangeArrowheads="1"/>
            </p:cNvSpPr>
            <p:nvPr/>
          </p:nvSpPr>
          <p:spPr bwMode="auto">
            <a:xfrm>
              <a:off x="2160" y="1728"/>
              <a:ext cx="330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o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</a:t>
              </a:r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3784" y="1728"/>
              <a:ext cx="676" cy="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 err="1"/>
                <a:t>emos</a:t>
              </a:r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en</a:t>
              </a:r>
            </a:p>
          </p:txBody>
        </p:sp>
      </p:grp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762000" y="1295400"/>
            <a:ext cx="1447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these down on your chart!</a:t>
            </a:r>
          </a:p>
        </p:txBody>
      </p:sp>
    </p:spTree>
    <p:extLst>
      <p:ext uri="{BB962C8B-B14F-4D97-AF65-F5344CB8AC3E}">
        <p14:creationId xmlns:p14="http://schemas.microsoft.com/office/powerpoint/2010/main" val="187034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  <p:bldP spid="110596" grpId="0" autoUpdateAnimBg="0"/>
      <p:bldP spid="1105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B435-FFA5-A048-8B9B-09BE84D53D14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085685" y="609600"/>
            <a:ext cx="32801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600" i="1" u="sng" dirty="0" smtClean="0">
                <a:solidFill>
                  <a:schemeClr val="tx2"/>
                </a:solidFill>
                <a:latin typeface="Comic Sans MS" charset="0"/>
              </a:rPr>
              <a:t>Comer: to eat</a:t>
            </a:r>
            <a:endParaRPr lang="en-US" sz="3600" i="1" u="sng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5216" y="1524000"/>
            <a:ext cx="18483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i="1" dirty="0" smtClean="0">
                <a:solidFill>
                  <a:schemeClr val="tx2"/>
                </a:solidFill>
                <a:latin typeface="Comic Sans MS" charset="0"/>
              </a:rPr>
              <a:t>com</a:t>
            </a:r>
            <a:endParaRPr lang="en-US" sz="6000" i="1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029200" y="1524000"/>
            <a:ext cx="968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i="1" u="sng" dirty="0" err="1" smtClean="0">
                <a:latin typeface="Comic Sans MS" charset="0"/>
              </a:rPr>
              <a:t>er</a:t>
            </a:r>
            <a:endParaRPr lang="en-US" sz="6000" i="1" u="sng" dirty="0">
              <a:latin typeface="Comic Sans MS" charset="0"/>
            </a:endParaRPr>
          </a:p>
        </p:txBody>
      </p:sp>
      <p:grpSp>
        <p:nvGrpSpPr>
          <p:cNvPr id="112646" name="Group 6"/>
          <p:cNvGrpSpPr>
            <a:grpSpLocks/>
          </p:cNvGrpSpPr>
          <p:nvPr/>
        </p:nvGrpSpPr>
        <p:grpSpPr bwMode="auto">
          <a:xfrm>
            <a:off x="2133600" y="3048000"/>
            <a:ext cx="4876800" cy="4032250"/>
            <a:chOff x="1344" y="1728"/>
            <a:chExt cx="3072" cy="2540"/>
          </a:xfrm>
        </p:grpSpPr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705" y="1728"/>
              <a:ext cx="576" cy="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com</a:t>
              </a:r>
              <a:endParaRPr lang="en-US" sz="3200" b="1" dirty="0">
                <a:cs typeface="Times New Roman" charset="0"/>
              </a:endParaRPr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com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com</a:t>
              </a:r>
              <a:endParaRPr lang="en-US" sz="3200" b="1" dirty="0">
                <a:solidFill>
                  <a:schemeClr val="tx2"/>
                </a:solidFill>
              </a:endParaRP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3339" y="1728"/>
              <a:ext cx="576" cy="2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com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skip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com</a:t>
              </a:r>
              <a:endParaRPr lang="en-US" sz="3200" b="1" dirty="0"/>
            </a:p>
            <a:p>
              <a:pPr algn="ctr"/>
              <a:endParaRPr lang="en-US" sz="3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12649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112650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651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652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2653" name="Group 13"/>
          <p:cNvGrpSpPr>
            <a:grpSpLocks/>
          </p:cNvGrpSpPr>
          <p:nvPr/>
        </p:nvGrpSpPr>
        <p:grpSpPr bwMode="auto">
          <a:xfrm>
            <a:off x="3581400" y="3048000"/>
            <a:ext cx="3651250" cy="3540126"/>
            <a:chOff x="2160" y="1728"/>
            <a:chExt cx="2300" cy="2230"/>
          </a:xfrm>
        </p:grpSpPr>
        <p:sp>
          <p:nvSpPr>
            <p:cNvPr id="112654" name="Text Box 14"/>
            <p:cNvSpPr txBox="1">
              <a:spLocks noChangeArrowheads="1"/>
            </p:cNvSpPr>
            <p:nvPr/>
          </p:nvSpPr>
          <p:spPr bwMode="auto">
            <a:xfrm>
              <a:off x="2160" y="1728"/>
              <a:ext cx="330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o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</a:t>
              </a: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3784" y="1728"/>
              <a:ext cx="676" cy="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 err="1"/>
                <a:t>e</a:t>
              </a:r>
              <a:r>
                <a:rPr lang="en-US" sz="3200" b="1" dirty="0" err="1" smtClean="0"/>
                <a:t>mos</a:t>
              </a:r>
              <a:endParaRPr lang="en-US" sz="3200" b="1" dirty="0"/>
            </a:p>
            <a:p>
              <a:endParaRPr lang="en-US" sz="3200" b="1" dirty="0" smtClean="0"/>
            </a:p>
            <a:p>
              <a:endParaRPr lang="en-US" sz="3200" b="1" dirty="0"/>
            </a:p>
            <a:p>
              <a:endParaRPr lang="en-US" sz="3200" b="1" dirty="0" smtClean="0"/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en</a:t>
              </a:r>
            </a:p>
          </p:txBody>
        </p:sp>
      </p:grp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762000" y="1295400"/>
            <a:ext cx="1447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these down on your chart!</a:t>
            </a:r>
          </a:p>
        </p:txBody>
      </p:sp>
    </p:spTree>
    <p:extLst>
      <p:ext uri="{BB962C8B-B14F-4D97-AF65-F5344CB8AC3E}">
        <p14:creationId xmlns:p14="http://schemas.microsoft.com/office/powerpoint/2010/main" val="325579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44" grpId="0" autoUpdateAnimBg="0"/>
      <p:bldP spid="1126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1905000"/>
            <a:ext cx="6610350" cy="1981200"/>
          </a:xfrm>
        </p:spPr>
        <p:txBody>
          <a:bodyPr/>
          <a:lstStyle/>
          <a:p>
            <a:pPr algn="l"/>
            <a:r>
              <a:rPr lang="en-US" sz="2800"/>
              <a:t>The</a:t>
            </a:r>
            <a:r>
              <a:rPr sz="2800" noProof="1"/>
              <a:t> </a:t>
            </a:r>
            <a:r>
              <a:rPr sz="2800" u="sng" noProof="1"/>
              <a:t>infinitiv</a:t>
            </a:r>
            <a:r>
              <a:rPr lang="en-US" sz="2800" u="sng"/>
              <a:t>e</a:t>
            </a:r>
            <a:r>
              <a:rPr sz="2800" noProof="1"/>
              <a:t>:  </a:t>
            </a:r>
            <a:r>
              <a:rPr lang="en-US" sz="2800"/>
              <a:t>The basic, unconjugated form, the one that corresponds to the English “to do” (something).</a:t>
            </a:r>
            <a:r>
              <a:rPr sz="2800" noProof="1"/>
              <a:t> </a:t>
            </a:r>
            <a:r>
              <a:rPr lang="en-US" sz="2800"/>
              <a:t>For example, to speak, to work, to sing, etc.</a:t>
            </a:r>
            <a:endParaRPr sz="2800" noProof="1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78295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/>
              <a:t>The Spanish infinitive always ends in </a:t>
            </a:r>
            <a:r>
              <a:rPr lang="en-US" sz="3600" b="1" i="1"/>
              <a:t>r</a:t>
            </a:r>
            <a:endParaRPr sz="3600" b="1" i="1" noProof="1"/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219200" y="1676400"/>
            <a:ext cx="209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autoUpdateAnimBg="0"/>
      <p:bldP spid="266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B435-FFA5-A048-8B9B-09BE84D53D14}" type="slidenum">
              <a:rPr lang="en-US"/>
              <a:pPr/>
              <a:t>20</a:t>
            </a:fld>
            <a:endParaRPr 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514600" y="609600"/>
            <a:ext cx="3851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600" i="1" u="sng">
                <a:solidFill>
                  <a:schemeClr val="tx2"/>
                </a:solidFill>
                <a:latin typeface="Comic Sans MS" charset="0"/>
              </a:rPr>
              <a:t>escribir: to write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940050" y="1524000"/>
            <a:ext cx="2398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 i="1">
                <a:solidFill>
                  <a:schemeClr val="tx2"/>
                </a:solidFill>
                <a:latin typeface="Comic Sans MS" charset="0"/>
              </a:rPr>
              <a:t>escrib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029200" y="1524000"/>
            <a:ext cx="968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i="1" u="sng">
                <a:latin typeface="Comic Sans MS" charset="0"/>
              </a:rPr>
              <a:t>ir</a:t>
            </a:r>
          </a:p>
        </p:txBody>
      </p:sp>
      <p:grpSp>
        <p:nvGrpSpPr>
          <p:cNvPr id="112646" name="Group 6"/>
          <p:cNvGrpSpPr>
            <a:grpSpLocks/>
          </p:cNvGrpSpPr>
          <p:nvPr/>
        </p:nvGrpSpPr>
        <p:grpSpPr bwMode="auto">
          <a:xfrm>
            <a:off x="2133600" y="3048000"/>
            <a:ext cx="4876800" cy="4032250"/>
            <a:chOff x="1344" y="1728"/>
            <a:chExt cx="3072" cy="2540"/>
          </a:xfrm>
        </p:grpSpPr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607" y="1728"/>
              <a:ext cx="771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escrib</a:t>
              </a:r>
              <a:endParaRPr lang="en-US" sz="3200" b="1">
                <a:cs typeface="Times New Roman" charset="0"/>
              </a:endParaRPr>
            </a:p>
            <a:p>
              <a:pPr algn="ctr"/>
              <a:endParaRPr lang="en-US" sz="3200" b="1"/>
            </a:p>
            <a:p>
              <a:pPr algn="ctr"/>
              <a:endParaRPr lang="en-US" sz="3200" b="1"/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escrib</a:t>
              </a:r>
              <a:endParaRPr lang="en-US" sz="3200" b="1"/>
            </a:p>
            <a:p>
              <a:pPr algn="ctr"/>
              <a:endParaRPr lang="en-US" sz="3200" b="1"/>
            </a:p>
            <a:p>
              <a:pPr algn="ctr"/>
              <a:endParaRPr lang="en-US" sz="3200" b="1">
                <a:solidFill>
                  <a:schemeClr val="tx2"/>
                </a:solidFill>
              </a:endParaRPr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escrib</a:t>
              </a: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3239" y="1728"/>
              <a:ext cx="777" cy="2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escrib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 smtClean="0"/>
            </a:p>
            <a:p>
              <a:pPr algn="ctr"/>
              <a:r>
                <a:rPr lang="en-US" sz="3200" b="1" dirty="0" smtClean="0">
                  <a:solidFill>
                    <a:schemeClr val="tx2"/>
                  </a:solidFill>
                </a:rPr>
                <a:t>skip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escrib</a:t>
              </a:r>
              <a:endParaRPr lang="en-US" sz="3200" b="1" dirty="0"/>
            </a:p>
            <a:p>
              <a:pPr algn="ctr"/>
              <a:endParaRPr lang="en-US" sz="3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12649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112650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651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652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2653" name="Group 13"/>
          <p:cNvGrpSpPr>
            <a:grpSpLocks/>
          </p:cNvGrpSpPr>
          <p:nvPr/>
        </p:nvGrpSpPr>
        <p:grpSpPr bwMode="auto">
          <a:xfrm>
            <a:off x="3581400" y="3048000"/>
            <a:ext cx="3582988" cy="3540126"/>
            <a:chOff x="2160" y="1728"/>
            <a:chExt cx="2257" cy="2230"/>
          </a:xfrm>
        </p:grpSpPr>
        <p:sp>
          <p:nvSpPr>
            <p:cNvPr id="112654" name="Text Box 14"/>
            <p:cNvSpPr txBox="1">
              <a:spLocks noChangeArrowheads="1"/>
            </p:cNvSpPr>
            <p:nvPr/>
          </p:nvSpPr>
          <p:spPr bwMode="auto">
            <a:xfrm>
              <a:off x="2160" y="1728"/>
              <a:ext cx="330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o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e</a:t>
              </a: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3784" y="1728"/>
              <a:ext cx="633" cy="2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 err="1"/>
                <a:t>imos</a:t>
              </a:r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en</a:t>
              </a:r>
            </a:p>
          </p:txBody>
        </p:sp>
      </p:grp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762000" y="1295400"/>
            <a:ext cx="1447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these down on your chart!</a:t>
            </a:r>
          </a:p>
        </p:txBody>
      </p:sp>
    </p:spTree>
    <p:extLst>
      <p:ext uri="{BB962C8B-B14F-4D97-AF65-F5344CB8AC3E}">
        <p14:creationId xmlns:p14="http://schemas.microsoft.com/office/powerpoint/2010/main" val="240665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44" grpId="0" autoUpdateAnimBg="0"/>
      <p:bldP spid="11264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1E77-9523-CB49-978C-083BEBCC952A}" type="slidenum">
              <a:rPr lang="en-US"/>
              <a:pPr/>
              <a:t>21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286000" y="609600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z="2800">
                <a:solidFill>
                  <a:schemeClr val="tx2"/>
                </a:solidFill>
              </a:rPr>
              <a:t>-AR		-ER		-IR</a:t>
            </a:r>
          </a:p>
        </p:txBody>
      </p:sp>
      <p:graphicFrame>
        <p:nvGraphicFramePr>
          <p:cNvPr id="13418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41033"/>
              </p:ext>
            </p:extLst>
          </p:nvPr>
        </p:nvGraphicFramePr>
        <p:xfrm>
          <a:off x="2819400" y="1295400"/>
          <a:ext cx="5257800" cy="4114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Habl-o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Com-o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Viv-o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Habl-as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Com-es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Viv-es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Habl-a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Viv-e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Habl-amos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Com-emos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Viv-imos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skip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skip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skip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Habl-an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Com-en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Viv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82" name="Rectangle 38"/>
          <p:cNvSpPr>
            <a:spLocks noChangeArrowheads="1"/>
          </p:cNvSpPr>
          <p:nvPr/>
        </p:nvSpPr>
        <p:spPr bwMode="auto">
          <a:xfrm>
            <a:off x="609600" y="1371600"/>
            <a:ext cx="220821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	        Yo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	        T</a:t>
            </a:r>
            <a:r>
              <a:rPr lang="en-US">
                <a:solidFill>
                  <a:schemeClr val="tx2"/>
                </a:solidFill>
                <a:cs typeface="Times New Roman" charset="0"/>
              </a:rPr>
              <a:t>ú</a:t>
            </a: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       Ud./</a:t>
            </a:r>
            <a:r>
              <a:rPr lang="en-US">
                <a:solidFill>
                  <a:schemeClr val="tx2"/>
                </a:solidFill>
                <a:cs typeface="Times New Roman" charset="0"/>
              </a:rPr>
              <a:t>é</a:t>
            </a:r>
            <a:r>
              <a:rPr lang="en-US">
                <a:solidFill>
                  <a:schemeClr val="tx2"/>
                </a:solidFill>
              </a:rPr>
              <a:t>l/ella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     nosotros(as)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</a:t>
            </a:r>
          </a:p>
          <a:p>
            <a:r>
              <a:rPr lang="en-US">
                <a:solidFill>
                  <a:schemeClr val="tx2"/>
                </a:solidFill>
              </a:rPr>
              <a:t>       vosotros(as)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  Uds/ellos/ellas</a:t>
            </a:r>
          </a:p>
        </p:txBody>
      </p:sp>
    </p:spTree>
    <p:extLst>
      <p:ext uri="{BB962C8B-B14F-4D97-AF65-F5344CB8AC3E}">
        <p14:creationId xmlns:p14="http://schemas.microsoft.com/office/powerpoint/2010/main" val="3317127515"/>
      </p:ext>
    </p:extLst>
  </p:cSld>
  <p:clrMapOvr>
    <a:masterClrMapping/>
  </p:clrMapOvr>
  <p:transition xmlns:p14="http://schemas.microsoft.com/office/powerpoint/2010/main" spd="med">
    <p:zoom/>
    <p:sndAc>
      <p:stSnd>
        <p:snd r:embed="rId2" name="projcto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743200" y="2286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Verb usage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457200" y="838200"/>
            <a:ext cx="8305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The Spanish present indicative tense has several equivalents in English. 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57200" y="1679575"/>
            <a:ext cx="830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As in English, it can express present habitual actions: 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371600" y="21463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charset="0"/>
              </a:rPr>
              <a:t>Estudiamos español en la universidad.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752600" y="2570163"/>
            <a:ext cx="5411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Arial" charset="0"/>
              </a:rPr>
              <a:t>We study Spanish at the university.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57200" y="3200400"/>
            <a:ext cx="830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But, unlike English, it can also express ongoing actions: 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762000" y="36957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charset="0"/>
              </a:rPr>
              <a:t>En este momento estudiamos en la biblioteca.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447800" y="4149725"/>
            <a:ext cx="6096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Arial" charset="0"/>
              </a:rPr>
              <a:t>Right now we’re studying in the library.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57200" y="4730750"/>
            <a:ext cx="8305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It can even express future actions: 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295400" y="518795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charset="0"/>
              </a:rPr>
              <a:t>Esta noche estudiamos para el examen.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752600" y="5675313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Arial" charset="0"/>
              </a:rPr>
              <a:t>Tonight we will study for the exam.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8" grpId="0"/>
      <p:bldP spid="35859" grpId="0"/>
      <p:bldP spid="35860" grpId="0"/>
      <p:bldP spid="35861" grpId="0"/>
      <p:bldP spid="35862" grpId="0"/>
      <p:bldP spid="35863" grpId="0"/>
      <p:bldP spid="35864" grpId="0"/>
      <p:bldP spid="35865" grpId="0"/>
      <p:bldP spid="35866" grpId="0"/>
      <p:bldP spid="35867" grpId="0"/>
      <p:bldP spid="358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8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2514600" y="4362450"/>
            <a:ext cx="3762375" cy="13525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estudio	estudiamos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estudias	estudiáis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estudia	estudian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"/>
            <a:ext cx="9144000" cy="609600"/>
          </a:xfrm>
          <a:solidFill>
            <a:srgbClr val="FFFFCC"/>
          </a:solidFill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/>
              <a:t>La biblioteca es un buen lugar para </a:t>
            </a:r>
            <a:r>
              <a:rPr lang="en-US" sz="3600" u="sng"/>
              <a:t>estudiar</a:t>
            </a:r>
            <a:r>
              <a:rPr lang="en-US" sz="3600"/>
              <a:t>.</a:t>
            </a:r>
            <a:endParaRPr sz="3600" noProof="1"/>
          </a:p>
        </p:txBody>
      </p:sp>
      <p:sp>
        <p:nvSpPr>
          <p:cNvPr id="49190" name="Arc 38"/>
          <p:cNvSpPr>
            <a:spLocks/>
          </p:cNvSpPr>
          <p:nvPr/>
        </p:nvSpPr>
        <p:spPr bwMode="auto">
          <a:xfrm flipH="1">
            <a:off x="2647950" y="4622800"/>
            <a:ext cx="352425" cy="415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1"/>
              <a:gd name="T2" fmla="*/ 632 w 21600"/>
              <a:gd name="T3" fmla="*/ 43191 h 43191"/>
              <a:gd name="T4" fmla="*/ 0 w 21600"/>
              <a:gd name="T5" fmla="*/ 21600 h 43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83"/>
                  <a:pt x="12310" y="42848"/>
                  <a:pt x="631" y="43190"/>
                </a:cubicBezTo>
              </a:path>
              <a:path w="21600" h="4319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83"/>
                  <a:pt x="12310" y="42848"/>
                  <a:pt x="631" y="4319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609600" y="3521075"/>
            <a:ext cx="8001000" cy="841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Verb forms that refer to people that are </a:t>
            </a:r>
            <a:r>
              <a:rPr lang="en-US" i="1"/>
              <a:t>within</a:t>
            </a:r>
            <a:r>
              <a:rPr lang="en-US"/>
              <a:t> the conversation flip to their “opposite” form.</a:t>
            </a:r>
          </a:p>
        </p:txBody>
      </p:sp>
      <p:sp>
        <p:nvSpPr>
          <p:cNvPr id="49192" name="Arc 40"/>
          <p:cNvSpPr>
            <a:spLocks/>
          </p:cNvSpPr>
          <p:nvPr/>
        </p:nvSpPr>
        <p:spPr bwMode="auto">
          <a:xfrm>
            <a:off x="5762625" y="4632325"/>
            <a:ext cx="352425" cy="415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191"/>
              <a:gd name="T2" fmla="*/ 632 w 21600"/>
              <a:gd name="T3" fmla="*/ 43191 h 43191"/>
              <a:gd name="T4" fmla="*/ 0 w 21600"/>
              <a:gd name="T5" fmla="*/ 21600 h 43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1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83"/>
                  <a:pt x="12310" y="42848"/>
                  <a:pt x="631" y="43190"/>
                </a:cubicBezTo>
              </a:path>
              <a:path w="21600" h="43191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83"/>
                  <a:pt x="12310" y="42848"/>
                  <a:pt x="631" y="43190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0" name="AutoShape 48"/>
          <p:cNvSpPr>
            <a:spLocks noChangeArrowheads="1"/>
          </p:cNvSpPr>
          <p:nvPr/>
        </p:nvSpPr>
        <p:spPr bwMode="auto">
          <a:xfrm>
            <a:off x="227013" y="912813"/>
            <a:ext cx="2668587" cy="914400"/>
          </a:xfrm>
          <a:prstGeom prst="wedgeEllipseCallout">
            <a:avLst>
              <a:gd name="adj1" fmla="val 7144"/>
              <a:gd name="adj2" fmla="val 10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pPr algn="ctr">
              <a:lnSpc>
                <a:spcPct val="90000"/>
              </a:lnSpc>
            </a:pPr>
            <a:r>
              <a:rPr lang="en-US">
                <a:latin typeface="Comic Sans MS" charset="0"/>
              </a:rPr>
              <a:t>¿Qué estudias?</a:t>
            </a:r>
          </a:p>
        </p:txBody>
      </p:sp>
      <p:sp>
        <p:nvSpPr>
          <p:cNvPr id="49201" name="AutoShape 49"/>
          <p:cNvSpPr>
            <a:spLocks noChangeArrowheads="1"/>
          </p:cNvSpPr>
          <p:nvPr/>
        </p:nvSpPr>
        <p:spPr bwMode="auto">
          <a:xfrm>
            <a:off x="4724400" y="685800"/>
            <a:ext cx="2667000" cy="990600"/>
          </a:xfrm>
          <a:prstGeom prst="wedgeEllipseCallout">
            <a:avLst>
              <a:gd name="adj1" fmla="val -120"/>
              <a:gd name="adj2" fmla="val 8862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 anchor="ctr"/>
          <a:lstStyle/>
          <a:p>
            <a:pPr algn="ctr">
              <a:lnSpc>
                <a:spcPct val="90000"/>
              </a:lnSpc>
            </a:pPr>
            <a:r>
              <a:rPr lang="en-US" sz="2200">
                <a:latin typeface="Comic Sans MS" charset="0"/>
              </a:rPr>
              <a:t>Estudio matemáticas.</a:t>
            </a:r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2286000" y="1058863"/>
            <a:ext cx="3186113" cy="46513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1600200" y="5715000"/>
            <a:ext cx="5562600" cy="6223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Comic Sans MS" charset="0"/>
              </a:rPr>
              <a:t>¿Qué estudias tú?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4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7" grpId="0" animBg="1"/>
      <p:bldP spid="49190" grpId="0" animBg="1"/>
      <p:bldP spid="49191" grpId="0" animBg="1"/>
      <p:bldP spid="49192" grpId="0" animBg="1"/>
      <p:bldP spid="49198" grpId="0" animBg="1"/>
      <p:bldP spid="4920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14600" y="4362450"/>
            <a:ext cx="3762375" cy="13525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estudio	estudiamos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estudias	estudiáis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	estudia	estudian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9050"/>
            <a:ext cx="9144000" cy="609600"/>
          </a:xfrm>
          <a:solidFill>
            <a:srgbClr val="FFFFCC"/>
          </a:solidFill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/>
              <a:t>La biblioteca es un buen lugar para </a:t>
            </a:r>
            <a:r>
              <a:rPr lang="en-US" sz="3600" u="sng"/>
              <a:t>estudiar</a:t>
            </a:r>
            <a:r>
              <a:rPr lang="en-US" sz="3600"/>
              <a:t>.</a:t>
            </a:r>
            <a:endParaRPr sz="3600" noProof="1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09600" y="3521075"/>
            <a:ext cx="8001000" cy="841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17129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Verb forms that refer to people that are </a:t>
            </a:r>
            <a:r>
              <a:rPr lang="en-US" i="1"/>
              <a:t>outside</a:t>
            </a:r>
            <a:r>
              <a:rPr lang="en-US"/>
              <a:t> the conversation do not change.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27013" y="912813"/>
            <a:ext cx="2668587" cy="914400"/>
          </a:xfrm>
          <a:prstGeom prst="wedgeEllipseCallout">
            <a:avLst>
              <a:gd name="adj1" fmla="val 7144"/>
              <a:gd name="adj2" fmla="val 10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 anchor="ctr"/>
          <a:lstStyle/>
          <a:p>
            <a:pPr algn="ctr">
              <a:lnSpc>
                <a:spcPct val="90000"/>
              </a:lnSpc>
            </a:pPr>
            <a:r>
              <a:rPr lang="en-US" sz="2200">
                <a:latin typeface="Comic Sans MS" charset="0"/>
              </a:rPr>
              <a:t>¿Qué estudia Juan?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4724400" y="685800"/>
            <a:ext cx="2667000" cy="990600"/>
          </a:xfrm>
          <a:prstGeom prst="wedgeEllipseCallout">
            <a:avLst>
              <a:gd name="adj1" fmla="val -120"/>
              <a:gd name="adj2" fmla="val 8862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 anchor="ctr"/>
          <a:lstStyle/>
          <a:p>
            <a:pPr algn="ctr">
              <a:lnSpc>
                <a:spcPct val="90000"/>
              </a:lnSpc>
            </a:pPr>
            <a:r>
              <a:rPr lang="en-US" sz="2200">
                <a:latin typeface="Comic Sans MS" charset="0"/>
              </a:rPr>
              <a:t>Estudia filosofía.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2547938" y="1055688"/>
            <a:ext cx="2905125" cy="18573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2557463" y="545782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5443538" y="5457825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2" grpId="0" animBg="1"/>
      <p:bldP spid="50184" grpId="0" animBg="1"/>
      <p:bldP spid="50187" grpId="0" animBg="1"/>
      <p:bldP spid="501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00250"/>
            <a:ext cx="7772400" cy="1428750"/>
          </a:xfrm>
        </p:spPr>
        <p:txBody>
          <a:bodyPr/>
          <a:lstStyle/>
          <a:p>
            <a:r>
              <a:rPr sz="8000" noProof="1"/>
              <a:t>FIN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42950" y="1554163"/>
            <a:ext cx="7715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The Spanish infinitive always ends in </a:t>
            </a:r>
            <a:r>
              <a:rPr lang="en-US" sz="3200" b="1" i="1"/>
              <a:t>r</a:t>
            </a:r>
            <a:endParaRPr sz="3200" b="1" i="1" noProof="1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438400" y="232410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habla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come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escribi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canta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aprende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lee</a:t>
            </a:r>
            <a:r>
              <a:rPr sz="3200" u="sng" noProof="1"/>
              <a:t>r</a:t>
            </a:r>
            <a:endParaRPr sz="3200" noProof="1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124450" y="2324100"/>
            <a:ext cx="1962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sali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conoce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costa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corre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finaliza</a:t>
            </a:r>
            <a:r>
              <a:rPr sz="3200" u="sng" noProof="1"/>
              <a:t>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freí</a:t>
            </a:r>
            <a:r>
              <a:rPr sz="3200" u="sng" noProof="1"/>
              <a:t>r</a:t>
            </a:r>
            <a:endParaRPr sz="3200" noProof="1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 autoUpdateAnimBg="0"/>
      <p:bldP spid="276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1400175" y="1838325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2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95450" y="1971675"/>
            <a:ext cx="6400800" cy="1219200"/>
          </a:xfrm>
          <a:noFill/>
          <a:ln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The </a:t>
            </a:r>
            <a:r>
              <a:rPr lang="en-US" u="sng"/>
              <a:t>ending</a:t>
            </a:r>
            <a:r>
              <a:rPr noProof="1"/>
              <a:t>:  </a:t>
            </a:r>
            <a:r>
              <a:rPr lang="en-US"/>
              <a:t>The last two letters of the infinitive</a:t>
            </a:r>
            <a:r>
              <a:rPr noProof="1"/>
              <a:t>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771650" y="3305175"/>
            <a:ext cx="560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000"/>
              <a:t>The ending always consists of two letters</a:t>
            </a:r>
            <a:r>
              <a:rPr sz="4000" noProof="1"/>
              <a:t>.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build="p" autoUpdateAnimBg="0"/>
      <p:bldP spid="286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33600" y="2133600"/>
            <a:ext cx="17335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habl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com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escrib</a:t>
            </a:r>
            <a:r>
              <a:rPr sz="3200" u="sng" noProof="1"/>
              <a:t>ir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cant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aprend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le</a:t>
            </a:r>
            <a:r>
              <a:rPr sz="3200" u="sng" noProof="1"/>
              <a:t>er</a:t>
            </a:r>
            <a:endParaRPr sz="3200" noProof="1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33600" y="2133600"/>
            <a:ext cx="17335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hablar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comer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escribir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cantar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aprender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leer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715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ending always consists of two letters</a:t>
            </a:r>
            <a:endParaRPr sz="3000" noProof="1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200650" y="2133600"/>
            <a:ext cx="1581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salir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conocer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costar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correr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finalizar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freír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200650" y="2133600"/>
            <a:ext cx="1581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sal</a:t>
            </a:r>
            <a:r>
              <a:rPr sz="3200" u="sng" noProof="1"/>
              <a:t>ir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conoc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cost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corr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finaliz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sz="3200" noProof="1"/>
              <a:t>fre</a:t>
            </a:r>
            <a:r>
              <a:rPr sz="3200" u="sng" noProof="1"/>
              <a:t>ír</a:t>
            </a:r>
            <a:endParaRPr sz="3200" noProof="1"/>
          </a:p>
        </p:txBody>
      </p:sp>
      <p:grpSp>
        <p:nvGrpSpPr>
          <p:cNvPr id="29751" name="Group 55"/>
          <p:cNvGrpSpPr>
            <a:grpSpLocks/>
          </p:cNvGrpSpPr>
          <p:nvPr/>
        </p:nvGrpSpPr>
        <p:grpSpPr bwMode="auto">
          <a:xfrm>
            <a:off x="3352800" y="2276475"/>
            <a:ext cx="4267200" cy="2189163"/>
            <a:chOff x="2112" y="1434"/>
            <a:chExt cx="2688" cy="1379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112" y="143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H="1">
              <a:off x="2112" y="241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 flipH="1">
              <a:off x="4015" y="208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H="1">
              <a:off x="4249" y="272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422" y="1446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  <a:ea typeface="Arial Black"/>
                  <a:cs typeface="Arial Black"/>
                </a:rPr>
                <a:t>ar</a:t>
              </a:r>
            </a:p>
          </p:txBody>
        </p:sp>
        <p:sp>
          <p:nvSpPr>
            <p:cNvPr id="2972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413" y="2422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  <a:ea typeface="Arial Black"/>
                  <a:cs typeface="Arial Black"/>
                </a:rPr>
                <a:t>ar</a:t>
              </a:r>
            </a:p>
          </p:txBody>
        </p:sp>
        <p:sp>
          <p:nvSpPr>
            <p:cNvPr id="2972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534" y="2735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  <a:ea typeface="Arial Black"/>
                  <a:cs typeface="Arial Black"/>
                </a:rPr>
                <a:t>ar</a:t>
              </a:r>
            </a:p>
          </p:txBody>
        </p:sp>
        <p:sp>
          <p:nvSpPr>
            <p:cNvPr id="29728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324" y="2086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  <a:ea typeface="Arial Black"/>
                  <a:cs typeface="Arial Black"/>
                </a:rPr>
                <a:t>ar</a:t>
              </a:r>
            </a:p>
          </p:txBody>
        </p:sp>
      </p:grpSp>
      <p:grpSp>
        <p:nvGrpSpPr>
          <p:cNvPr id="29752" name="Group 56"/>
          <p:cNvGrpSpPr>
            <a:grpSpLocks/>
          </p:cNvGrpSpPr>
          <p:nvPr/>
        </p:nvGrpSpPr>
        <p:grpSpPr bwMode="auto">
          <a:xfrm>
            <a:off x="2986088" y="2808288"/>
            <a:ext cx="4605337" cy="2187575"/>
            <a:chOff x="1881" y="1769"/>
            <a:chExt cx="2901" cy="1378"/>
          </a:xfrm>
        </p:grpSpPr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H="1">
              <a:off x="2112" y="1769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H="1">
              <a:off x="2367" y="27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 flipH="1">
              <a:off x="3997" y="241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>
              <a:off x="1881" y="305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H="1">
              <a:off x="4219" y="1769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433" y="1769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/>
                  <a:ea typeface="Arial Black"/>
                  <a:cs typeface="Arial Black"/>
                </a:rPr>
                <a:t>er</a:t>
              </a:r>
            </a:p>
          </p:txBody>
        </p:sp>
        <p:sp>
          <p:nvSpPr>
            <p:cNvPr id="29730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648" y="2724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/>
                  <a:ea typeface="Arial Black"/>
                  <a:cs typeface="Arial Black"/>
                </a:rPr>
                <a:t>er</a:t>
              </a:r>
            </a:p>
          </p:txBody>
        </p:sp>
        <p:sp>
          <p:nvSpPr>
            <p:cNvPr id="29731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170" y="3069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/>
                  <a:ea typeface="Arial Black"/>
                  <a:cs typeface="Arial Black"/>
                </a:rPr>
                <a:t>er</a:t>
              </a:r>
            </a:p>
          </p:txBody>
        </p:sp>
        <p:sp>
          <p:nvSpPr>
            <p:cNvPr id="29732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516" y="1777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/>
                  <a:ea typeface="Arial Black"/>
                  <a:cs typeface="Arial Black"/>
                </a:rPr>
                <a:t>er</a:t>
              </a:r>
            </a:p>
          </p:txBody>
        </p:sp>
        <p:sp>
          <p:nvSpPr>
            <p:cNvPr id="2973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294" y="2422"/>
              <a:ext cx="266" cy="7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/>
                  <a:ea typeface="Arial Black"/>
                  <a:cs typeface="Arial Black"/>
                </a:rPr>
                <a:t>er</a:t>
              </a:r>
            </a:p>
          </p:txBody>
        </p:sp>
      </p:grpSp>
      <p:grpSp>
        <p:nvGrpSpPr>
          <p:cNvPr id="29753" name="Group 57"/>
          <p:cNvGrpSpPr>
            <a:grpSpLocks/>
          </p:cNvGrpSpPr>
          <p:nvPr/>
        </p:nvGrpSpPr>
        <p:grpSpPr bwMode="auto">
          <a:xfrm>
            <a:off x="3548063" y="2298700"/>
            <a:ext cx="3309937" cy="2649538"/>
            <a:chOff x="2235" y="1448"/>
            <a:chExt cx="2085" cy="1669"/>
          </a:xfrm>
        </p:grpSpPr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>
              <a:off x="2235" y="209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H="1">
              <a:off x="3849" y="3059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H="1">
              <a:off x="3828" y="144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2532" y="2107"/>
              <a:ext cx="194" cy="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ea typeface="Arial Black"/>
                  <a:cs typeface="Arial Black"/>
                </a:rPr>
                <a:t>ir</a:t>
              </a:r>
            </a:p>
          </p:txBody>
        </p:sp>
        <p:sp>
          <p:nvSpPr>
            <p:cNvPr id="29736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4126" y="1459"/>
              <a:ext cx="194" cy="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ea typeface="Arial Black"/>
                  <a:cs typeface="Arial Black"/>
                </a:rPr>
                <a:t>ir</a:t>
              </a:r>
            </a:p>
          </p:txBody>
        </p:sp>
        <p:sp>
          <p:nvSpPr>
            <p:cNvPr id="29737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126" y="3070"/>
              <a:ext cx="194" cy="4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ea typeface="Arial Black"/>
                  <a:cs typeface="Arial Black"/>
                </a:rPr>
                <a:t>ir</a:t>
              </a:r>
            </a:p>
          </p:txBody>
        </p:sp>
      </p:grp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349250" y="5073650"/>
            <a:ext cx="8489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/>
              <a:t>There are three types or categories of verbs in Spanish:</a:t>
            </a:r>
            <a:endParaRPr sz="2600" noProof="1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152400" y="5530850"/>
            <a:ext cx="3524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those that end in </a:t>
            </a:r>
            <a:r>
              <a:rPr lang="en-US" sz="2600" i="1"/>
              <a:t>ar</a:t>
            </a:r>
            <a:r>
              <a:rPr lang="en-US" sz="2600"/>
              <a:t>,</a:t>
            </a:r>
            <a:endParaRPr sz="2600" noProof="1"/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2895600" y="5530850"/>
            <a:ext cx="3524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those that end in </a:t>
            </a:r>
            <a:r>
              <a:rPr lang="en-US" sz="2600" i="1"/>
              <a:t>er</a:t>
            </a:r>
            <a:r>
              <a:rPr lang="en-US" sz="2600"/>
              <a:t>,</a:t>
            </a:r>
            <a:endParaRPr sz="2600" noProof="1"/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5638800" y="5530850"/>
            <a:ext cx="32654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and those that end in </a:t>
            </a:r>
            <a:r>
              <a:rPr lang="en-US" sz="2600" i="1"/>
              <a:t>ir</a:t>
            </a:r>
            <a:endParaRPr sz="2600" i="1" noProof="1"/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2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2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4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4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4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4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 autoUpdateAnimBg="0"/>
      <p:bldP spid="29703" grpId="0" uiExpand="1" build="p" autoUpdateAnimBg="0"/>
      <p:bldP spid="29741" grpId="0" autoUpdateAnimBg="0"/>
      <p:bldP spid="29742" grpId="0" autoUpdateAnimBg="0"/>
      <p:bldP spid="29743" grpId="0" autoUpdateAnimBg="0"/>
      <p:bldP spid="297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1400175" y="161925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3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5450" y="1752600"/>
            <a:ext cx="6686550" cy="1219200"/>
          </a:xfrm>
          <a:noFill/>
          <a:ln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000"/>
              <a:t>The</a:t>
            </a:r>
            <a:r>
              <a:rPr sz="3000" noProof="1"/>
              <a:t> </a:t>
            </a:r>
            <a:r>
              <a:rPr lang="en-US" sz="3000" u="sng"/>
              <a:t>stem</a:t>
            </a:r>
            <a:r>
              <a:rPr lang="en-US" sz="3000"/>
              <a:t> or </a:t>
            </a:r>
            <a:r>
              <a:rPr lang="en-US" sz="3000" u="sng"/>
              <a:t>root</a:t>
            </a:r>
            <a:r>
              <a:rPr sz="3000" noProof="1"/>
              <a:t>:  </a:t>
            </a:r>
            <a:r>
              <a:rPr lang="en-US" sz="3000"/>
              <a:t>Whatever is left after removing the ending from the infinitive</a:t>
            </a:r>
            <a:r>
              <a:rPr sz="3000" noProof="1"/>
              <a:t>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524000" y="3313113"/>
            <a:ext cx="6534150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600"/>
              <a:t>The stem can consist of</a:t>
            </a:r>
            <a:r>
              <a:rPr sz="3600" noProof="1"/>
              <a:t> </a:t>
            </a:r>
            <a:r>
              <a:rPr lang="en-US" sz="3600"/>
              <a:t>a variable number of letters, depending on the length of the verb in question.</a:t>
            </a:r>
            <a:endParaRPr lang="en-US" sz="3600">
              <a:cs typeface="Times New Roman" charset="0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build="p" autoUpdateAnimBg="0"/>
      <p:bldP spid="307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62100" y="1524000"/>
            <a:ext cx="655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The infinitive</a:t>
            </a:r>
            <a:r>
              <a:rPr sz="3000" noProof="1"/>
              <a:t> – </a:t>
            </a:r>
            <a:r>
              <a:rPr lang="en-US" sz="3000"/>
              <a:t>the ending</a:t>
            </a:r>
            <a:r>
              <a:rPr sz="3000" noProof="1"/>
              <a:t> = </a:t>
            </a:r>
            <a:r>
              <a:rPr lang="en-US" sz="3000"/>
              <a:t>the</a:t>
            </a:r>
            <a:r>
              <a:rPr sz="3000" noProof="1"/>
              <a:t> </a:t>
            </a:r>
            <a:r>
              <a:rPr lang="en-US" sz="3000" u="sng"/>
              <a:t>stem</a:t>
            </a:r>
            <a:endParaRPr sz="3000" noProof="1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57800" y="2324100"/>
            <a:ext cx="17526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sal</a:t>
            </a:r>
            <a:r>
              <a:rPr sz="3200" u="sng" noProof="1"/>
              <a:t>ir</a:t>
            </a:r>
            <a:endParaRPr sz="3200" noProof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conoc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cost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corr</a:t>
            </a:r>
            <a:r>
              <a:rPr sz="3200" u="sng" noProof="1"/>
              <a:t>er</a:t>
            </a:r>
            <a:endParaRPr sz="3200" noProof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finaliz</a:t>
            </a:r>
            <a:r>
              <a:rPr sz="3200" u="sng" noProof="1"/>
              <a:t>ar</a:t>
            </a:r>
            <a:endParaRPr sz="3200" noProof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fre</a:t>
            </a:r>
            <a:r>
              <a:rPr sz="3200" u="sng" noProof="1"/>
              <a:t>ír</a:t>
            </a:r>
            <a:endParaRPr sz="3200" noProof="1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209800" y="2324100"/>
            <a:ext cx="1981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habl</a:t>
            </a:r>
            <a:r>
              <a:rPr sz="3200" u="sng" noProof="1"/>
              <a:t>ar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com</a:t>
            </a:r>
            <a:r>
              <a:rPr sz="3200" u="sng" noProof="1"/>
              <a:t>er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escrib</a:t>
            </a:r>
            <a:r>
              <a:rPr sz="3200" u="sng" noProof="1"/>
              <a:t>ir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cant</a:t>
            </a:r>
            <a:r>
              <a:rPr sz="3200" u="sng" noProof="1"/>
              <a:t>ar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aprend</a:t>
            </a:r>
            <a:r>
              <a:rPr sz="3200" u="sng" noProof="1"/>
              <a:t>er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sz="3200" noProof="1"/>
              <a:t>le</a:t>
            </a:r>
            <a:r>
              <a:rPr sz="3200" u="sng" noProof="1"/>
              <a:t>er</a:t>
            </a:r>
          </a:p>
        </p:txBody>
      </p:sp>
      <p:sp useBgFill="1">
        <p:nvSpPr>
          <p:cNvPr id="31753" name="AutoShape 9"/>
          <p:cNvSpPr>
            <a:spLocks noChangeArrowheads="1"/>
          </p:cNvSpPr>
          <p:nvPr/>
        </p:nvSpPr>
        <p:spPr bwMode="auto">
          <a:xfrm flipH="1">
            <a:off x="2881313" y="2209800"/>
            <a:ext cx="1027112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5" name="AutoShape 21"/>
          <p:cNvSpPr>
            <a:spLocks noChangeArrowheads="1"/>
          </p:cNvSpPr>
          <p:nvPr/>
        </p:nvSpPr>
        <p:spPr bwMode="auto">
          <a:xfrm flipH="1">
            <a:off x="2881313" y="2779713"/>
            <a:ext cx="1027112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6" name="AutoShape 22"/>
          <p:cNvSpPr>
            <a:spLocks noChangeArrowheads="1"/>
          </p:cNvSpPr>
          <p:nvPr/>
        </p:nvSpPr>
        <p:spPr bwMode="auto">
          <a:xfrm flipH="1">
            <a:off x="3157538" y="3324225"/>
            <a:ext cx="1027112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7" name="AutoShape 23"/>
          <p:cNvSpPr>
            <a:spLocks noChangeArrowheads="1"/>
          </p:cNvSpPr>
          <p:nvPr/>
        </p:nvSpPr>
        <p:spPr bwMode="auto">
          <a:xfrm flipH="1">
            <a:off x="2867025" y="3846513"/>
            <a:ext cx="1027113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8" name="AutoShape 24"/>
          <p:cNvSpPr>
            <a:spLocks noChangeArrowheads="1"/>
          </p:cNvSpPr>
          <p:nvPr/>
        </p:nvSpPr>
        <p:spPr bwMode="auto">
          <a:xfrm flipH="1">
            <a:off x="3276600" y="4379913"/>
            <a:ext cx="1027113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69" name="AutoShape 25"/>
          <p:cNvSpPr>
            <a:spLocks noChangeArrowheads="1"/>
          </p:cNvSpPr>
          <p:nvPr/>
        </p:nvSpPr>
        <p:spPr bwMode="auto">
          <a:xfrm flipH="1">
            <a:off x="2466975" y="4924425"/>
            <a:ext cx="1027113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0" name="AutoShape 26"/>
          <p:cNvSpPr>
            <a:spLocks noChangeArrowheads="1"/>
          </p:cNvSpPr>
          <p:nvPr/>
        </p:nvSpPr>
        <p:spPr bwMode="auto">
          <a:xfrm flipH="1">
            <a:off x="5743575" y="2232025"/>
            <a:ext cx="604838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1" name="AutoShape 27"/>
          <p:cNvSpPr>
            <a:spLocks noChangeArrowheads="1"/>
          </p:cNvSpPr>
          <p:nvPr/>
        </p:nvSpPr>
        <p:spPr bwMode="auto">
          <a:xfrm flipH="1">
            <a:off x="6234113" y="277971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2" name="AutoShape 28"/>
          <p:cNvSpPr>
            <a:spLocks noChangeArrowheads="1"/>
          </p:cNvSpPr>
          <p:nvPr/>
        </p:nvSpPr>
        <p:spPr bwMode="auto">
          <a:xfrm flipH="1">
            <a:off x="5938838" y="3327400"/>
            <a:ext cx="604837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3" name="AutoShape 29"/>
          <p:cNvSpPr>
            <a:spLocks noChangeArrowheads="1"/>
          </p:cNvSpPr>
          <p:nvPr/>
        </p:nvSpPr>
        <p:spPr bwMode="auto">
          <a:xfrm flipH="1">
            <a:off x="5938838" y="385286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4" name="AutoShape 30"/>
          <p:cNvSpPr>
            <a:spLocks noChangeArrowheads="1"/>
          </p:cNvSpPr>
          <p:nvPr/>
        </p:nvSpPr>
        <p:spPr bwMode="auto">
          <a:xfrm flipH="1">
            <a:off x="6310313" y="4394200"/>
            <a:ext cx="604837" cy="496888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775" name="AutoShape 31"/>
          <p:cNvSpPr>
            <a:spLocks noChangeArrowheads="1"/>
          </p:cNvSpPr>
          <p:nvPr/>
        </p:nvSpPr>
        <p:spPr bwMode="auto">
          <a:xfrm flipH="1">
            <a:off x="5729288" y="4913313"/>
            <a:ext cx="604837" cy="496887"/>
          </a:xfrm>
          <a:prstGeom prst="moon">
            <a:avLst>
              <a:gd name="adj" fmla="val 8750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Spanish verb</a:t>
            </a:r>
            <a:endParaRPr noProof="1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65" grpId="0" animBg="1"/>
      <p:bldP spid="31766" grpId="0" animBg="1"/>
      <p:bldP spid="31767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  <p:bldP spid="317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9675" y="2190750"/>
            <a:ext cx="6400800" cy="1085850"/>
          </a:xfrm>
        </p:spPr>
        <p:txBody>
          <a:bodyPr/>
          <a:lstStyle/>
          <a:p>
            <a:pPr algn="l"/>
            <a:r>
              <a:rPr lang="en-US" sz="2800"/>
              <a:t>The </a:t>
            </a:r>
            <a:r>
              <a:rPr lang="en-US" sz="2800" u="sng"/>
              <a:t>infinitive</a:t>
            </a:r>
            <a:r>
              <a:rPr sz="2800" noProof="1"/>
              <a:t>:  </a:t>
            </a:r>
            <a:r>
              <a:rPr lang="en-US" sz="2800"/>
              <a:t>The basic, unconjugated form of the verb</a:t>
            </a:r>
            <a:r>
              <a:rPr sz="2800" noProof="1"/>
              <a:t>.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5400675" y="264795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/>
            <a:r>
              <a:rPr lang="en-US" sz="2800"/>
              <a:t>estudiar</a:t>
            </a:r>
            <a:endParaRPr sz="2800" noProof="1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"/>
            <a:ext cx="5486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fundamental parts of the verb</a:t>
            </a:r>
            <a:r>
              <a:rPr noProof="1"/>
              <a:t> 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914400" y="2171700"/>
            <a:ext cx="190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1</a:t>
            </a: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914400" y="3333750"/>
            <a:ext cx="2476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2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209675" y="329565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/>
              <a:t>The</a:t>
            </a:r>
            <a:r>
              <a:rPr sz="2800" noProof="1"/>
              <a:t> </a:t>
            </a:r>
            <a:r>
              <a:rPr lang="en-US" sz="2800" u="sng"/>
              <a:t>ending</a:t>
            </a:r>
            <a:r>
              <a:rPr sz="2800" noProof="1"/>
              <a:t>:  </a:t>
            </a:r>
            <a:r>
              <a:rPr lang="en-US" sz="2800"/>
              <a:t>The last two letters of the infinitive</a:t>
            </a:r>
            <a:r>
              <a:rPr sz="2800" noProof="1"/>
              <a:t>.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914400" y="4495800"/>
            <a:ext cx="24765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3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209675" y="4419600"/>
            <a:ext cx="70675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/>
              <a:t>The</a:t>
            </a:r>
            <a:r>
              <a:rPr sz="2800" noProof="1"/>
              <a:t> </a:t>
            </a:r>
            <a:r>
              <a:rPr lang="en-US" sz="2800" u="sng"/>
              <a:t>stem</a:t>
            </a:r>
            <a:r>
              <a:rPr sz="2800" noProof="1"/>
              <a:t>:  </a:t>
            </a:r>
            <a:r>
              <a:rPr lang="en-US" sz="2800"/>
              <a:t>What is left after taking the ending from the infinitive</a:t>
            </a:r>
            <a:r>
              <a:rPr sz="2800" noProof="1"/>
              <a:t>.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676775" y="28956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676775" y="39624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676775" y="5143500"/>
            <a:ext cx="476250" cy="1524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5400675" y="373380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/>
            <a:r>
              <a:rPr lang="en-US" sz="2800"/>
              <a:t>ar</a:t>
            </a:r>
            <a:endParaRPr sz="2800" noProof="1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5400675" y="4895850"/>
            <a:ext cx="1714500" cy="609600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/>
            <a:r>
              <a:rPr lang="en-US" sz="2800"/>
              <a:t>estudi</a:t>
            </a:r>
            <a:endParaRPr sz="2800" noProof="1"/>
          </a:p>
        </p:txBody>
      </p:sp>
      <p:sp>
        <p:nvSpPr>
          <p:cNvPr id="33819" name="WordArt 27"/>
          <p:cNvSpPr>
            <a:spLocks noChangeArrowheads="1" noChangeShapeType="1" noTextEdit="1"/>
          </p:cNvSpPr>
          <p:nvPr/>
        </p:nvSpPr>
        <p:spPr bwMode="auto">
          <a:xfrm>
            <a:off x="390525" y="457200"/>
            <a:ext cx="3190875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blurRad="63500"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¡No te olvides!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blurRad="63500"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Don't forget!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3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3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809" grpId="0" animBg="1" autoUpdateAnimBg="0"/>
      <p:bldP spid="33794" grpId="0" autoUpdateAnimBg="0"/>
      <p:bldP spid="33797" grpId="0" animBg="1"/>
      <p:bldP spid="33798" grpId="0" animBg="1"/>
      <p:bldP spid="33799" grpId="0" build="p" autoUpdateAnimBg="0"/>
      <p:bldP spid="33800" grpId="0" animBg="1"/>
      <p:bldP spid="33801" grpId="0" build="p" autoUpdateAnimBg="0"/>
      <p:bldP spid="33802" grpId="0" animBg="1"/>
      <p:bldP spid="33803" grpId="0" animBg="1"/>
      <p:bldP spid="33804" grpId="0" animBg="1"/>
      <p:bldP spid="33812" grpId="0" animBg="1" autoUpdateAnimBg="0"/>
      <p:bldP spid="33814" grpId="0" animBg="1" autoUpdateAnimBg="0"/>
      <p:bldP spid="338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95400" y="3279775"/>
            <a:ext cx="66294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latin typeface="Comic Sans MS" charset="0"/>
              </a:rPr>
              <a:t>When we conjugate any verb we always begin with its</a:t>
            </a:r>
            <a:r>
              <a:rPr sz="4400" noProof="1">
                <a:latin typeface="Comic Sans MS" charset="0"/>
              </a:rPr>
              <a:t> </a:t>
            </a:r>
            <a:r>
              <a:rPr lang="en-US" sz="4400" u="sng">
                <a:latin typeface="Comic Sans MS" charset="0"/>
              </a:rPr>
              <a:t>stem</a:t>
            </a:r>
            <a:r>
              <a:rPr sz="4400" noProof="1">
                <a:latin typeface="Comic Sans MS" charset="0"/>
              </a:rPr>
              <a:t>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28700" y="1308100"/>
            <a:ext cx="72771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000"/>
              <a:t>To conjugate</a:t>
            </a:r>
            <a:r>
              <a:rPr sz="4000" noProof="1"/>
              <a:t>:  </a:t>
            </a:r>
            <a:r>
              <a:rPr lang="en-US" sz="4000"/>
              <a:t>To put a verb in its correct person and number so that we know who is doing the action.</a:t>
            </a:r>
            <a:endParaRPr sz="4000" noProof="1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077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/>
              <a:t>Verb Conjugation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  <p:bldP spid="3277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1060</Words>
  <Application>Microsoft Macintosh PowerPoint</Application>
  <PresentationFormat>On-screen Show (4:3)</PresentationFormat>
  <Paragraphs>530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The fundamental parts of the Spanish verb</vt:lpstr>
      <vt:lpstr>The fundamental parts of the Spanish verb</vt:lpstr>
      <vt:lpstr>The fundamental parts of the Spanish verb</vt:lpstr>
      <vt:lpstr>The fundamental parts of the Spanish verb</vt:lpstr>
      <vt:lpstr>The fundamental parts of the Spanish verb</vt:lpstr>
      <vt:lpstr>The fundamental parts of the Spanish verb</vt:lpstr>
      <vt:lpstr>The fundamental parts of the verb </vt:lpstr>
      <vt:lpstr>PowerPoint Presentation</vt:lpstr>
      <vt:lpstr>PowerPoint Presentation</vt:lpstr>
      <vt:lpstr>To form the present tense of  -ar verbs:</vt:lpstr>
      <vt:lpstr>PowerPoint Presentation</vt:lpstr>
      <vt:lpstr>PowerPoint Presentation</vt:lpstr>
      <vt:lpstr>PowerPoint Presentation</vt:lpstr>
      <vt:lpstr>PowerPoint Presentation</vt:lpstr>
      <vt:lpstr>To form the present tense of er verbs:</vt:lpstr>
      <vt:lpstr>To form the present tense of -ir verbs: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FIN</vt:lpstr>
    </vt:vector>
  </TitlesOfParts>
  <Company>OCC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tense, -ar verbs</dc:title>
  <dc:creator>WR Cisco</dc:creator>
  <cp:lastModifiedBy>`yq</cp:lastModifiedBy>
  <cp:revision>430</cp:revision>
  <cp:lastPrinted>2015-12-01T13:27:10Z</cp:lastPrinted>
  <dcterms:created xsi:type="dcterms:W3CDTF">1999-11-15T18:51:00Z</dcterms:created>
  <dcterms:modified xsi:type="dcterms:W3CDTF">2015-12-08T18:00:34Z</dcterms:modified>
</cp:coreProperties>
</file>