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8"/>
  </p:notesMasterIdLst>
  <p:sldIdLst>
    <p:sldId id="256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  <p:sldId id="416" r:id="rId20"/>
    <p:sldId id="417" r:id="rId21"/>
    <p:sldId id="418" r:id="rId22"/>
    <p:sldId id="419" r:id="rId23"/>
    <p:sldId id="420" r:id="rId24"/>
    <p:sldId id="421" r:id="rId25"/>
    <p:sldId id="422" r:id="rId26"/>
    <p:sldId id="423" r:id="rId27"/>
    <p:sldId id="424" r:id="rId28"/>
    <p:sldId id="425" r:id="rId29"/>
    <p:sldId id="426" r:id="rId30"/>
    <p:sldId id="427" r:id="rId31"/>
    <p:sldId id="428" r:id="rId32"/>
    <p:sldId id="429" r:id="rId33"/>
    <p:sldId id="430" r:id="rId34"/>
    <p:sldId id="431" r:id="rId35"/>
    <p:sldId id="434" r:id="rId36"/>
    <p:sldId id="435" r:id="rId37"/>
    <p:sldId id="436" r:id="rId38"/>
    <p:sldId id="437" r:id="rId39"/>
    <p:sldId id="438" r:id="rId40"/>
    <p:sldId id="439" r:id="rId41"/>
    <p:sldId id="440" r:id="rId42"/>
    <p:sldId id="441" r:id="rId43"/>
    <p:sldId id="442" r:id="rId44"/>
    <p:sldId id="443" r:id="rId45"/>
    <p:sldId id="444" r:id="rId46"/>
    <p:sldId id="445" r:id="rId47"/>
    <p:sldId id="446" r:id="rId48"/>
    <p:sldId id="447" r:id="rId49"/>
    <p:sldId id="448" r:id="rId50"/>
    <p:sldId id="449" r:id="rId51"/>
    <p:sldId id="450" r:id="rId52"/>
    <p:sldId id="451" r:id="rId53"/>
    <p:sldId id="452" r:id="rId54"/>
    <p:sldId id="453" r:id="rId55"/>
    <p:sldId id="454" r:id="rId56"/>
    <p:sldId id="455" r:id="rId57"/>
    <p:sldId id="456" r:id="rId58"/>
    <p:sldId id="457" r:id="rId59"/>
    <p:sldId id="458" r:id="rId60"/>
    <p:sldId id="459" r:id="rId61"/>
    <p:sldId id="460" r:id="rId62"/>
    <p:sldId id="461" r:id="rId63"/>
    <p:sldId id="462" r:id="rId64"/>
    <p:sldId id="432" r:id="rId65"/>
    <p:sldId id="433" r:id="rId66"/>
    <p:sldId id="357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3F0F4-A751-DB4B-83A5-A586D064A816}">
          <p14:sldIdLst>
            <p14:sldId id="256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32"/>
            <p14:sldId id="433"/>
            <p14:sldId id="3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EA32F-A6DB-2E4F-9407-29DA71EDEBA7}" type="datetimeFigureOut">
              <a:rPr lang="en-US" smtClean="0"/>
              <a:t>6/8/14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ACFFC-60B8-7C4B-A59B-0D63EC9C6A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5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Level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r>
              <a:rPr lang="en-US" baseline="0" dirty="0" smtClean="0"/>
              <a:t> #8 Activating Prior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ACFFC-60B8-7C4B-A59B-0D63EC9C6A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6/8/14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6/8/14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6/8/14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6/8/14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6/8/14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6/8/14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6/8/14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6/8/14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6/8/14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6/8/14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6/8/14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9041-67B6-8E40-B79D-1FA116FC9641}" type="datetimeFigureOut">
              <a:rPr lang="en-US" smtClean="0"/>
              <a:pPr/>
              <a:t>6/8/14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DBF73-67F2-104C-B671-EEC96C4CE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es-ES_tradnl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Objetivo:</a:t>
            </a:r>
            <a:r>
              <a:rPr lang="es-ES_tradnl" sz="3200" b="1" dirty="0" smtClean="0"/>
              <a:t>  </a:t>
            </a:r>
            <a:r>
              <a:rPr lang="es-ES_tradnl" sz="3200" dirty="0"/>
              <a:t>Estudiantes van a </a:t>
            </a:r>
            <a:r>
              <a:rPr lang="es-ES_tradnl" sz="3200" dirty="0" smtClean="0"/>
              <a:t>aprender el abecedario.</a:t>
            </a:r>
            <a:r>
              <a:rPr lang="en-US" sz="3200" dirty="0" smtClean="0"/>
              <a:t>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1900" b="1" dirty="0" smtClean="0"/>
              <a:t>Standard Addressed</a:t>
            </a:r>
            <a:r>
              <a:rPr lang="en-US" sz="1900" dirty="0" smtClean="0"/>
              <a:t>: </a:t>
            </a:r>
          </a:p>
          <a:p>
            <a:r>
              <a:rPr lang="en-US" sz="1600" i="1" dirty="0"/>
              <a:t>1.1 In the target language, engage in conversations, provide and obtain information, express feelings and emotions, and exchange opinions</a:t>
            </a:r>
            <a:r>
              <a:rPr lang="en-US" sz="1600" i="1" dirty="0" smtClean="0"/>
              <a:t>.</a:t>
            </a:r>
            <a:endParaRPr lang="en-US" sz="1600" dirty="0"/>
          </a:p>
          <a:p>
            <a:r>
              <a:rPr lang="en-US" sz="1600" i="1" dirty="0"/>
              <a:t>4.1 Demonstrate understanding of the nature of language through comparisons of the language studied and their own</a:t>
            </a:r>
            <a:r>
              <a:rPr lang="en-US" sz="1600" i="1" dirty="0" smtClean="0"/>
              <a:t>.</a:t>
            </a:r>
          </a:p>
          <a:p>
            <a:r>
              <a:rPr lang="en-US" sz="3200" b="1" dirty="0" err="1" smtClean="0"/>
              <a:t>Calentamiento</a:t>
            </a:r>
            <a:r>
              <a:rPr lang="en-US" sz="3200" b="1" dirty="0" smtClean="0"/>
              <a:t>: (5 min)</a:t>
            </a:r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s-ES_tradnl" sz="4000" dirty="0" err="1" smtClean="0"/>
              <a:t>If</a:t>
            </a:r>
            <a:r>
              <a:rPr lang="es-ES_tradnl" sz="4000" dirty="0" smtClean="0"/>
              <a:t> </a:t>
            </a:r>
            <a:r>
              <a:rPr lang="es-ES_tradnl" sz="4000" dirty="0" err="1"/>
              <a:t>you’re</a:t>
            </a:r>
            <a:r>
              <a:rPr lang="es-ES_tradnl" sz="4000" dirty="0"/>
              <a:t> </a:t>
            </a:r>
            <a:r>
              <a:rPr lang="es-ES_tradnl" sz="4000" dirty="0" err="1"/>
              <a:t>out</a:t>
            </a:r>
            <a:r>
              <a:rPr lang="es-ES_tradnl" sz="4000" dirty="0"/>
              <a:t> </a:t>
            </a:r>
            <a:r>
              <a:rPr lang="es-ES_tradnl" sz="4000" dirty="0" err="1"/>
              <a:t>sick</a:t>
            </a:r>
            <a:r>
              <a:rPr lang="es-ES_tradnl" sz="4000" dirty="0"/>
              <a:t> and miss a test, </a:t>
            </a:r>
            <a:r>
              <a:rPr lang="es-ES_tradnl" sz="4000" dirty="0" err="1"/>
              <a:t>when</a:t>
            </a:r>
            <a:r>
              <a:rPr lang="es-ES_tradnl" sz="4000" dirty="0"/>
              <a:t> </a:t>
            </a:r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s-ES_tradnl" sz="4000" dirty="0" smtClean="0"/>
              <a:t>		do </a:t>
            </a:r>
            <a:r>
              <a:rPr lang="es-ES_tradnl" sz="4000" dirty="0" err="1"/>
              <a:t>you</a:t>
            </a:r>
            <a:r>
              <a:rPr lang="es-ES_tradnl" sz="4000" dirty="0"/>
              <a:t> </a:t>
            </a:r>
            <a:r>
              <a:rPr lang="es-ES_tradnl" sz="4000" dirty="0" err="1"/>
              <a:t>need</a:t>
            </a:r>
            <a:r>
              <a:rPr lang="es-ES_tradnl" sz="4000" dirty="0"/>
              <a:t> </a:t>
            </a:r>
            <a:r>
              <a:rPr lang="es-ES_tradnl" sz="4000" dirty="0" err="1"/>
              <a:t>to</a:t>
            </a:r>
            <a:r>
              <a:rPr lang="es-ES_tradnl" sz="4000" dirty="0"/>
              <a:t> </a:t>
            </a:r>
            <a:r>
              <a:rPr lang="es-ES_tradnl" sz="4000" dirty="0" err="1"/>
              <a:t>have</a:t>
            </a:r>
            <a:r>
              <a:rPr lang="es-ES_tradnl" sz="4000" dirty="0"/>
              <a:t> </a:t>
            </a:r>
            <a:r>
              <a:rPr lang="es-ES_tradnl" sz="4000" dirty="0" err="1"/>
              <a:t>that</a:t>
            </a:r>
            <a:r>
              <a:rPr lang="es-ES_tradnl" sz="4000" dirty="0"/>
              <a:t> </a:t>
            </a:r>
            <a:r>
              <a:rPr lang="es-ES_tradnl" sz="4000" dirty="0" err="1"/>
              <a:t>made</a:t>
            </a:r>
            <a:r>
              <a:rPr lang="es-ES_tradnl" sz="4000" dirty="0"/>
              <a:t> </a:t>
            </a:r>
            <a:r>
              <a:rPr lang="es-ES_tradnl" sz="4000" dirty="0" smtClean="0"/>
              <a:t>up</a:t>
            </a:r>
            <a:r>
              <a:rPr lang="en-US" sz="4000" dirty="0" smtClean="0"/>
              <a:t>?</a:t>
            </a:r>
            <a:endParaRPr lang="en-US" sz="4000" dirty="0"/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n-US" sz="4000" dirty="0"/>
              <a:t>Translate: “What’s your name?”</a:t>
            </a:r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n-US" sz="4000" dirty="0"/>
              <a:t>Translate: “Nice to meet you.”</a:t>
            </a:r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n-US" sz="4000" dirty="0"/>
              <a:t>How would you greet someone for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		this </a:t>
            </a:r>
            <a:r>
              <a:rPr lang="en-US" sz="4000" dirty="0"/>
              <a:t>time of day (good morning,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		afternoon</a:t>
            </a:r>
            <a:r>
              <a:rPr lang="en-US" sz="4000" dirty="0"/>
              <a:t>, etc.)?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es-ES_tradnl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Objetivo:</a:t>
            </a:r>
            <a:r>
              <a:rPr lang="es-ES_tradnl" sz="3200" b="1" dirty="0" smtClean="0"/>
              <a:t>  </a:t>
            </a:r>
            <a:r>
              <a:rPr lang="es-ES_tradnl" sz="3200" dirty="0"/>
              <a:t>Estudiantes van a </a:t>
            </a:r>
            <a:r>
              <a:rPr lang="es-ES_tradnl" sz="3200" dirty="0" smtClean="0"/>
              <a:t>aprender el abecedario.</a:t>
            </a:r>
            <a:r>
              <a:rPr lang="en-US" sz="3200" dirty="0" smtClean="0"/>
              <a:t>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1900" b="1" dirty="0" smtClean="0"/>
              <a:t>Standard Addressed</a:t>
            </a:r>
            <a:r>
              <a:rPr lang="en-US" sz="1900" dirty="0" smtClean="0"/>
              <a:t>: </a:t>
            </a:r>
          </a:p>
          <a:p>
            <a:r>
              <a:rPr lang="en-US" sz="1600" i="1" dirty="0"/>
              <a:t>1.1 In the target language, engage in conversations, provide and obtain information, express feelings and emotions, and exchange opinions</a:t>
            </a:r>
            <a:r>
              <a:rPr lang="en-US" sz="1600" i="1" dirty="0" smtClean="0"/>
              <a:t>.</a:t>
            </a:r>
            <a:endParaRPr lang="en-US" sz="1600" dirty="0"/>
          </a:p>
          <a:p>
            <a:r>
              <a:rPr lang="en-US" sz="1600" i="1" dirty="0"/>
              <a:t>4.1 Demonstrate understanding of the nature of language through comparisons of the language studied and their own</a:t>
            </a:r>
            <a:r>
              <a:rPr lang="en-US" sz="1600" i="1" dirty="0" smtClean="0"/>
              <a:t>.</a:t>
            </a:r>
          </a:p>
          <a:p>
            <a:r>
              <a:rPr lang="en-US" sz="3200" b="1" dirty="0" err="1" smtClean="0"/>
              <a:t>Calentamiento</a:t>
            </a:r>
            <a:r>
              <a:rPr lang="en-US" sz="3200" b="1" dirty="0" smtClean="0"/>
              <a:t>: (5 min)</a:t>
            </a:r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s-ES_tradnl" sz="4000" dirty="0" err="1" smtClean="0"/>
              <a:t>If</a:t>
            </a:r>
            <a:r>
              <a:rPr lang="es-ES_tradnl" sz="4000" dirty="0" smtClean="0"/>
              <a:t> </a:t>
            </a:r>
            <a:r>
              <a:rPr lang="es-ES_tradnl" sz="4000" dirty="0" err="1"/>
              <a:t>you’re</a:t>
            </a:r>
            <a:r>
              <a:rPr lang="es-ES_tradnl" sz="4000" dirty="0"/>
              <a:t> </a:t>
            </a:r>
            <a:r>
              <a:rPr lang="es-ES_tradnl" sz="4000" dirty="0" err="1"/>
              <a:t>out</a:t>
            </a:r>
            <a:r>
              <a:rPr lang="es-ES_tradnl" sz="4000" dirty="0"/>
              <a:t> </a:t>
            </a:r>
            <a:r>
              <a:rPr lang="es-ES_tradnl" sz="4000" dirty="0" err="1"/>
              <a:t>sick</a:t>
            </a:r>
            <a:r>
              <a:rPr lang="es-ES_tradnl" sz="4000" dirty="0"/>
              <a:t> and miss a test, </a:t>
            </a:r>
            <a:r>
              <a:rPr lang="es-ES_tradnl" sz="4000" dirty="0" err="1"/>
              <a:t>when</a:t>
            </a:r>
            <a:r>
              <a:rPr lang="es-ES_tradnl" sz="4000" dirty="0"/>
              <a:t> </a:t>
            </a:r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s-ES_tradnl" sz="4000" dirty="0" smtClean="0"/>
              <a:t>		do </a:t>
            </a:r>
            <a:r>
              <a:rPr lang="es-ES_tradnl" sz="4000" dirty="0" err="1"/>
              <a:t>you</a:t>
            </a:r>
            <a:r>
              <a:rPr lang="es-ES_tradnl" sz="4000" dirty="0"/>
              <a:t> </a:t>
            </a:r>
            <a:r>
              <a:rPr lang="es-ES_tradnl" sz="4000" dirty="0" err="1"/>
              <a:t>need</a:t>
            </a:r>
            <a:r>
              <a:rPr lang="es-ES_tradnl" sz="4000" dirty="0"/>
              <a:t> </a:t>
            </a:r>
            <a:r>
              <a:rPr lang="es-ES_tradnl" sz="4000" dirty="0" err="1"/>
              <a:t>to</a:t>
            </a:r>
            <a:r>
              <a:rPr lang="es-ES_tradnl" sz="4000" dirty="0"/>
              <a:t> </a:t>
            </a:r>
            <a:r>
              <a:rPr lang="es-ES_tradnl" sz="4000" dirty="0" err="1"/>
              <a:t>have</a:t>
            </a:r>
            <a:r>
              <a:rPr lang="es-ES_tradnl" sz="4000" dirty="0"/>
              <a:t> </a:t>
            </a:r>
            <a:r>
              <a:rPr lang="es-ES_tradnl" sz="4000" dirty="0" err="1"/>
              <a:t>that</a:t>
            </a:r>
            <a:r>
              <a:rPr lang="es-ES_tradnl" sz="4000" dirty="0"/>
              <a:t> </a:t>
            </a:r>
            <a:r>
              <a:rPr lang="es-ES_tradnl" sz="4000" dirty="0" err="1"/>
              <a:t>made</a:t>
            </a:r>
            <a:r>
              <a:rPr lang="es-ES_tradnl" sz="4000" dirty="0"/>
              <a:t> </a:t>
            </a:r>
            <a:r>
              <a:rPr lang="es-ES_tradnl" sz="4000" dirty="0" smtClean="0"/>
              <a:t>up?</a:t>
            </a:r>
            <a:endParaRPr lang="en-US" sz="4000" dirty="0"/>
          </a:p>
          <a:p>
            <a:pPr lvl="0">
              <a:tabLst>
                <a:tab pos="566738" algn="l"/>
              </a:tabLst>
            </a:pPr>
            <a:r>
              <a:rPr lang="en-US" sz="4000" dirty="0" smtClean="0">
                <a:solidFill>
                  <a:srgbClr val="FF0000"/>
                </a:solidFill>
              </a:rPr>
              <a:t>		You have one week (you can do it before, after school.  During tutoring </a:t>
            </a:r>
            <a:r>
              <a:rPr lang="en-US" sz="4000" smtClean="0">
                <a:solidFill>
                  <a:srgbClr val="FF0000"/>
                </a:solidFill>
              </a:rPr>
              <a:t>(Tuesdays)</a:t>
            </a:r>
            <a:r>
              <a:rPr lang="en-US" sz="4000" dirty="0" smtClean="0">
                <a:solidFill>
                  <a:srgbClr val="FF0000"/>
                </a:solidFill>
              </a:rPr>
              <a:t>.  Advisory, etc.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065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Ñ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</a:t>
            </a:r>
            <a:r>
              <a:rPr kumimoji="0" lang="es-ES_tradnl" sz="216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s-ES_tradnl" sz="216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Q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U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1483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es-ES_tradnl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Objetivo:</a:t>
            </a:r>
            <a:r>
              <a:rPr lang="es-ES_tradnl" sz="3200" b="1" dirty="0" smtClean="0"/>
              <a:t>  </a:t>
            </a:r>
            <a:r>
              <a:rPr lang="es-ES_tradnl" sz="3200" dirty="0"/>
              <a:t>Estudiantes van a </a:t>
            </a:r>
            <a:r>
              <a:rPr lang="es-ES_tradnl" sz="3200" dirty="0" smtClean="0"/>
              <a:t>aprender el abecedario.</a:t>
            </a:r>
            <a:r>
              <a:rPr lang="en-US" sz="3200" dirty="0" smtClean="0"/>
              <a:t>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1900" b="1" dirty="0" smtClean="0"/>
              <a:t>Standard Addressed</a:t>
            </a:r>
            <a:r>
              <a:rPr lang="en-US" sz="1900" dirty="0" smtClean="0"/>
              <a:t>: </a:t>
            </a:r>
          </a:p>
          <a:p>
            <a:r>
              <a:rPr lang="en-US" sz="1600" i="1" dirty="0"/>
              <a:t>1.1 In the target language, engage in conversations, provide and obtain information, express feelings and emotions, and exchange opinions</a:t>
            </a:r>
            <a:r>
              <a:rPr lang="en-US" sz="1600" i="1" dirty="0" smtClean="0"/>
              <a:t>.</a:t>
            </a:r>
            <a:endParaRPr lang="en-US" sz="1600" dirty="0"/>
          </a:p>
          <a:p>
            <a:r>
              <a:rPr lang="en-US" sz="1600" i="1" dirty="0"/>
              <a:t>4.1 Demonstrate understanding of the nature of language through comparisons of the language studied and their own</a:t>
            </a:r>
            <a:r>
              <a:rPr lang="en-US" sz="1600" i="1" dirty="0" smtClean="0"/>
              <a:t>.</a:t>
            </a:r>
          </a:p>
          <a:p>
            <a:r>
              <a:rPr lang="en-US" sz="3200" b="1" dirty="0" err="1" smtClean="0"/>
              <a:t>Calentamiento</a:t>
            </a:r>
            <a:r>
              <a:rPr lang="en-US" sz="3200" b="1" dirty="0" smtClean="0"/>
              <a:t>: (5 min)</a:t>
            </a:r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s-ES_tradnl" sz="1200" dirty="0" err="1" smtClean="0"/>
              <a:t>If</a:t>
            </a:r>
            <a:r>
              <a:rPr lang="es-ES_tradnl" sz="1200" dirty="0" smtClean="0"/>
              <a:t> </a:t>
            </a:r>
            <a:r>
              <a:rPr lang="es-ES_tradnl" sz="1200" dirty="0" err="1"/>
              <a:t>you’re</a:t>
            </a:r>
            <a:r>
              <a:rPr lang="es-ES_tradnl" sz="1200" dirty="0"/>
              <a:t> </a:t>
            </a:r>
            <a:r>
              <a:rPr lang="es-ES_tradnl" sz="1200" dirty="0" err="1"/>
              <a:t>out</a:t>
            </a:r>
            <a:r>
              <a:rPr lang="es-ES_tradnl" sz="1200" dirty="0"/>
              <a:t> </a:t>
            </a:r>
            <a:r>
              <a:rPr lang="es-ES_tradnl" sz="1200" dirty="0" err="1"/>
              <a:t>sick</a:t>
            </a:r>
            <a:r>
              <a:rPr lang="es-ES_tradnl" sz="1200" dirty="0"/>
              <a:t> and miss a test, </a:t>
            </a:r>
            <a:r>
              <a:rPr lang="es-ES_tradnl" sz="1200" dirty="0" err="1"/>
              <a:t>when</a:t>
            </a:r>
            <a:r>
              <a:rPr lang="es-ES_tradnl" sz="1200" dirty="0"/>
              <a:t> </a:t>
            </a:r>
            <a:r>
              <a:rPr lang="es-ES_tradnl" sz="1200" dirty="0" smtClean="0"/>
              <a:t/>
            </a:r>
            <a:br>
              <a:rPr lang="es-ES_tradnl" sz="1200" dirty="0" smtClean="0"/>
            </a:br>
            <a:r>
              <a:rPr lang="es-ES_tradnl" sz="1200" dirty="0" smtClean="0"/>
              <a:t>		do </a:t>
            </a:r>
            <a:r>
              <a:rPr lang="es-ES_tradnl" sz="1200" dirty="0" err="1"/>
              <a:t>you</a:t>
            </a:r>
            <a:r>
              <a:rPr lang="es-ES_tradnl" sz="1200" dirty="0"/>
              <a:t> </a:t>
            </a:r>
            <a:r>
              <a:rPr lang="es-ES_tradnl" sz="1200" dirty="0" err="1"/>
              <a:t>need</a:t>
            </a:r>
            <a:r>
              <a:rPr lang="es-ES_tradnl" sz="1200" dirty="0"/>
              <a:t> </a:t>
            </a:r>
            <a:r>
              <a:rPr lang="es-ES_tradnl" sz="1200" dirty="0" err="1"/>
              <a:t>to</a:t>
            </a:r>
            <a:r>
              <a:rPr lang="es-ES_tradnl" sz="1200" dirty="0"/>
              <a:t> </a:t>
            </a:r>
            <a:r>
              <a:rPr lang="es-ES_tradnl" sz="1200" dirty="0" err="1"/>
              <a:t>have</a:t>
            </a:r>
            <a:r>
              <a:rPr lang="es-ES_tradnl" sz="1200" dirty="0"/>
              <a:t> </a:t>
            </a:r>
            <a:r>
              <a:rPr lang="es-ES_tradnl" sz="1200" dirty="0" err="1"/>
              <a:t>that</a:t>
            </a:r>
            <a:r>
              <a:rPr lang="es-ES_tradnl" sz="1200" dirty="0"/>
              <a:t> </a:t>
            </a:r>
            <a:r>
              <a:rPr lang="es-ES_tradnl" sz="1200" dirty="0" err="1"/>
              <a:t>made</a:t>
            </a:r>
            <a:r>
              <a:rPr lang="es-ES_tradnl" sz="1200" dirty="0"/>
              <a:t> </a:t>
            </a:r>
            <a:r>
              <a:rPr lang="es-ES_tradnl" sz="1200" dirty="0" smtClean="0"/>
              <a:t>up</a:t>
            </a:r>
            <a:r>
              <a:rPr lang="en-US" sz="1200" dirty="0" smtClean="0"/>
              <a:t>?</a:t>
            </a:r>
            <a:endParaRPr lang="en-US" sz="1200" dirty="0"/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n-US" sz="4000" dirty="0"/>
              <a:t>Translate: “What’s your name?</a:t>
            </a:r>
            <a:r>
              <a:rPr lang="en-US" sz="4000" dirty="0" smtClean="0"/>
              <a:t>”</a:t>
            </a:r>
          </a:p>
          <a:p>
            <a:pPr marL="806450" lvl="0">
              <a:tabLst>
                <a:tab pos="566738" algn="l"/>
              </a:tabLst>
            </a:pPr>
            <a:r>
              <a:rPr lang="en-US" sz="4000" dirty="0" smtClean="0">
                <a:solidFill>
                  <a:srgbClr val="FF0000"/>
                </a:solidFill>
              </a:rPr>
              <a:t>¿</a:t>
            </a:r>
            <a:r>
              <a:rPr lang="en-US" sz="4000" dirty="0" err="1" smtClean="0">
                <a:solidFill>
                  <a:srgbClr val="FF0000"/>
                </a:solidFill>
              </a:rPr>
              <a:t>Cómo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te</a:t>
            </a:r>
            <a:r>
              <a:rPr lang="en-US" sz="4000" dirty="0" smtClean="0">
                <a:solidFill>
                  <a:srgbClr val="FF0000"/>
                </a:solidFill>
              </a:rPr>
              <a:t> llamas?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				O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¿</a:t>
            </a:r>
            <a:r>
              <a:rPr lang="en-US" sz="4000" dirty="0" err="1" smtClean="0">
                <a:solidFill>
                  <a:srgbClr val="FF0000"/>
                </a:solidFill>
              </a:rPr>
              <a:t>Cómo</a:t>
            </a:r>
            <a:r>
              <a:rPr lang="en-US" sz="4000" dirty="0" smtClean="0">
                <a:solidFill>
                  <a:srgbClr val="FF0000"/>
                </a:solidFill>
              </a:rPr>
              <a:t> se llama </a:t>
            </a:r>
            <a:r>
              <a:rPr lang="en-US" sz="4000" dirty="0" err="1" smtClean="0">
                <a:solidFill>
                  <a:srgbClr val="FF0000"/>
                </a:solidFill>
              </a:rPr>
              <a:t>usted</a:t>
            </a:r>
            <a:r>
              <a:rPr lang="en-US" sz="4000" dirty="0" smtClean="0">
                <a:solidFill>
                  <a:srgbClr val="FF0000"/>
                </a:solidFill>
              </a:rPr>
              <a:t>?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				O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¿</a:t>
            </a:r>
            <a:r>
              <a:rPr lang="en-US" sz="4000" dirty="0" err="1" smtClean="0">
                <a:solidFill>
                  <a:srgbClr val="FF0000"/>
                </a:solidFill>
              </a:rPr>
              <a:t>Cómo</a:t>
            </a:r>
            <a:r>
              <a:rPr lang="en-US" sz="4000" dirty="0" smtClean="0">
                <a:solidFill>
                  <a:srgbClr val="FF0000"/>
                </a:solidFill>
              </a:rPr>
              <a:t> se llama?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065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V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W     X     Y     Z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461000" y="2448747"/>
            <a:ext cx="3537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(V </a:t>
            </a:r>
            <a:r>
              <a:rPr lang="en-US" sz="3600" dirty="0" err="1" smtClean="0"/>
              <a:t>chica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(V de “</a:t>
            </a:r>
            <a:r>
              <a:rPr lang="en-US" sz="3600" dirty="0" err="1" smtClean="0"/>
              <a:t>vaca</a:t>
            </a:r>
            <a:r>
              <a:rPr lang="en-US" sz="3600" dirty="0" smtClean="0"/>
              <a:t>”)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W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X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Y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</a:t>
            </a:r>
            <a:r>
              <a:rPr lang="es-ES_tradnl" sz="20000" b="1" dirty="0">
                <a:solidFill>
                  <a:srgbClr val="FF0000"/>
                </a:solidFill>
              </a:rPr>
              <a:t>Z</a:t>
            </a:r>
            <a:endParaRPr lang="en-US" sz="2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20000" b="1" dirty="0">
                <a:solidFill>
                  <a:srgbClr val="FF0000"/>
                </a:solidFill>
              </a:rPr>
              <a:t>A</a:t>
            </a:r>
            <a:r>
              <a:rPr lang="es-ES_tradnl" sz="4000" dirty="0"/>
              <a:t>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211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20000" b="1" dirty="0" smtClean="0">
                <a:solidFill>
                  <a:srgbClr val="FF0000"/>
                </a:solidFill>
              </a:rPr>
              <a:t>B</a:t>
            </a:r>
            <a:r>
              <a:rPr lang="es-ES_tradnl" sz="4000" dirty="0" smtClean="0"/>
              <a:t>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721428" y="1559747"/>
            <a:ext cx="3537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(</a:t>
            </a:r>
            <a:r>
              <a:rPr lang="en-US" sz="3600" dirty="0" smtClean="0"/>
              <a:t>B </a:t>
            </a:r>
            <a:r>
              <a:rPr lang="en-US" sz="3600" dirty="0" err="1" smtClean="0"/>
              <a:t>grande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(B de “burro”)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617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</a:t>
            </a:r>
            <a:r>
              <a:rPr lang="es-ES_tradnl" sz="20000" b="1" dirty="0" smtClean="0">
                <a:solidFill>
                  <a:srgbClr val="FF0000"/>
                </a:solidFill>
              </a:rPr>
              <a:t>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8051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9969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914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es-ES_tradnl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Objetivo:</a:t>
            </a:r>
            <a:r>
              <a:rPr lang="es-ES_tradnl" sz="3200" b="1" dirty="0" smtClean="0"/>
              <a:t>  </a:t>
            </a:r>
            <a:r>
              <a:rPr lang="es-ES_tradnl" sz="3200" dirty="0"/>
              <a:t>Estudiantes van a </a:t>
            </a:r>
            <a:r>
              <a:rPr lang="es-ES_tradnl" sz="3200" dirty="0" smtClean="0"/>
              <a:t>aprender el abecedario.</a:t>
            </a:r>
            <a:r>
              <a:rPr lang="en-US" sz="3200" dirty="0" smtClean="0"/>
              <a:t>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1900" b="1" dirty="0" smtClean="0"/>
              <a:t>Standard Addressed</a:t>
            </a:r>
            <a:r>
              <a:rPr lang="en-US" sz="1900" dirty="0" smtClean="0"/>
              <a:t>: </a:t>
            </a:r>
          </a:p>
          <a:p>
            <a:r>
              <a:rPr lang="en-US" sz="1600" i="1" dirty="0"/>
              <a:t>1.1 In the target language, engage in conversations, provide and obtain information, express feelings and emotions, and exchange opinions</a:t>
            </a:r>
            <a:r>
              <a:rPr lang="en-US" sz="1600" i="1" dirty="0" smtClean="0"/>
              <a:t>.</a:t>
            </a:r>
            <a:endParaRPr lang="en-US" sz="1600" dirty="0"/>
          </a:p>
          <a:p>
            <a:r>
              <a:rPr lang="en-US" sz="1600" i="1" dirty="0"/>
              <a:t>4.1 Demonstrate understanding of the nature of language through comparisons of the language studied and their own</a:t>
            </a:r>
            <a:r>
              <a:rPr lang="en-US" sz="1600" i="1" dirty="0" smtClean="0"/>
              <a:t>.</a:t>
            </a:r>
          </a:p>
          <a:p>
            <a:r>
              <a:rPr lang="en-US" sz="3200" b="1" dirty="0" err="1" smtClean="0"/>
              <a:t>Calentamiento</a:t>
            </a:r>
            <a:r>
              <a:rPr lang="en-US" sz="3200" b="1" dirty="0" smtClean="0"/>
              <a:t>: (5 min)</a:t>
            </a:r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s-ES_tradnl" sz="1200" dirty="0" err="1" smtClean="0"/>
              <a:t>If</a:t>
            </a:r>
            <a:r>
              <a:rPr lang="es-ES_tradnl" sz="1200" dirty="0" smtClean="0"/>
              <a:t> </a:t>
            </a:r>
            <a:r>
              <a:rPr lang="es-ES_tradnl" sz="1200" dirty="0" err="1"/>
              <a:t>you’re</a:t>
            </a:r>
            <a:r>
              <a:rPr lang="es-ES_tradnl" sz="1200" dirty="0"/>
              <a:t> </a:t>
            </a:r>
            <a:r>
              <a:rPr lang="es-ES_tradnl" sz="1200" dirty="0" err="1"/>
              <a:t>out</a:t>
            </a:r>
            <a:r>
              <a:rPr lang="es-ES_tradnl" sz="1200" dirty="0"/>
              <a:t> </a:t>
            </a:r>
            <a:r>
              <a:rPr lang="es-ES_tradnl" sz="1200" dirty="0" err="1"/>
              <a:t>sick</a:t>
            </a:r>
            <a:r>
              <a:rPr lang="es-ES_tradnl" sz="1200" dirty="0"/>
              <a:t> and miss a test, </a:t>
            </a:r>
            <a:r>
              <a:rPr lang="es-ES_tradnl" sz="1200" dirty="0" err="1"/>
              <a:t>when</a:t>
            </a:r>
            <a:r>
              <a:rPr lang="es-ES_tradnl" sz="1200" dirty="0"/>
              <a:t> </a:t>
            </a:r>
            <a:r>
              <a:rPr lang="es-ES_tradnl" sz="1200" dirty="0" smtClean="0"/>
              <a:t/>
            </a:r>
            <a:br>
              <a:rPr lang="es-ES_tradnl" sz="1200" dirty="0" smtClean="0"/>
            </a:br>
            <a:r>
              <a:rPr lang="es-ES_tradnl" sz="1200" dirty="0" smtClean="0"/>
              <a:t>		do </a:t>
            </a:r>
            <a:r>
              <a:rPr lang="es-ES_tradnl" sz="1200" dirty="0" err="1"/>
              <a:t>you</a:t>
            </a:r>
            <a:r>
              <a:rPr lang="es-ES_tradnl" sz="1200" dirty="0"/>
              <a:t> </a:t>
            </a:r>
            <a:r>
              <a:rPr lang="es-ES_tradnl" sz="1200" dirty="0" err="1"/>
              <a:t>need</a:t>
            </a:r>
            <a:r>
              <a:rPr lang="es-ES_tradnl" sz="1200" dirty="0"/>
              <a:t> </a:t>
            </a:r>
            <a:r>
              <a:rPr lang="es-ES_tradnl" sz="1200" dirty="0" err="1"/>
              <a:t>to</a:t>
            </a:r>
            <a:r>
              <a:rPr lang="es-ES_tradnl" sz="1200" dirty="0"/>
              <a:t> </a:t>
            </a:r>
            <a:r>
              <a:rPr lang="es-ES_tradnl" sz="1200" dirty="0" err="1"/>
              <a:t>have</a:t>
            </a:r>
            <a:r>
              <a:rPr lang="es-ES_tradnl" sz="1200" dirty="0"/>
              <a:t> </a:t>
            </a:r>
            <a:r>
              <a:rPr lang="es-ES_tradnl" sz="1200" dirty="0" err="1"/>
              <a:t>that</a:t>
            </a:r>
            <a:r>
              <a:rPr lang="es-ES_tradnl" sz="1200" dirty="0"/>
              <a:t> </a:t>
            </a:r>
            <a:r>
              <a:rPr lang="es-ES_tradnl" sz="1200" dirty="0" err="1"/>
              <a:t>made</a:t>
            </a:r>
            <a:r>
              <a:rPr lang="es-ES_tradnl" sz="1200" dirty="0"/>
              <a:t> </a:t>
            </a:r>
            <a:r>
              <a:rPr lang="es-ES_tradnl" sz="1200" dirty="0" smtClean="0"/>
              <a:t>up</a:t>
            </a:r>
            <a:r>
              <a:rPr lang="en-US" sz="1200" dirty="0" smtClean="0"/>
              <a:t>?</a:t>
            </a:r>
            <a:endParaRPr lang="en-US" sz="1200" dirty="0"/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n-US" sz="1200" dirty="0"/>
              <a:t>Translate: “What’s your name?”</a:t>
            </a:r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n-US" sz="4000" dirty="0"/>
              <a:t>Translate: “Nice to meet you.</a:t>
            </a:r>
            <a:r>
              <a:rPr lang="en-US" sz="4000" dirty="0" smtClean="0"/>
              <a:t>”</a:t>
            </a:r>
          </a:p>
          <a:p>
            <a:pPr lvl="0">
              <a:tabLst>
                <a:tab pos="566738" algn="l"/>
              </a:tabLst>
            </a:pPr>
            <a:r>
              <a:rPr lang="en-US" sz="4000" dirty="0">
                <a:solidFill>
                  <a:srgbClr val="FF0000"/>
                </a:solidFill>
              </a:rPr>
              <a:t>	</a:t>
            </a:r>
            <a:r>
              <a:rPr lang="en-US" sz="4000" dirty="0" smtClean="0">
                <a:solidFill>
                  <a:srgbClr val="FF0000"/>
                </a:solidFill>
              </a:rPr>
              <a:t>	Mucho gusto.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065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635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510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445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862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885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3565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724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47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743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819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es-ES_tradnl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Objetivo:</a:t>
            </a:r>
            <a:r>
              <a:rPr lang="es-ES_tradnl" sz="3200" b="1" dirty="0" smtClean="0"/>
              <a:t>  </a:t>
            </a:r>
            <a:r>
              <a:rPr lang="es-ES_tradnl" sz="3200" dirty="0"/>
              <a:t>Estudiantes van a </a:t>
            </a:r>
            <a:r>
              <a:rPr lang="es-ES_tradnl" sz="3200" dirty="0" smtClean="0"/>
              <a:t>aprender el abecedario.</a:t>
            </a:r>
            <a:r>
              <a:rPr lang="en-US" sz="3200" dirty="0" smtClean="0"/>
              <a:t>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1900" b="1" dirty="0" smtClean="0"/>
              <a:t>Standard Addressed</a:t>
            </a:r>
            <a:r>
              <a:rPr lang="en-US" sz="1900" dirty="0" smtClean="0"/>
              <a:t>: </a:t>
            </a:r>
          </a:p>
          <a:p>
            <a:r>
              <a:rPr lang="en-US" sz="1600" i="1" dirty="0"/>
              <a:t>1.1 In the target language, engage in conversations, provide and obtain information, express feelings and emotions, and exchange opinions</a:t>
            </a:r>
            <a:r>
              <a:rPr lang="en-US" sz="1600" i="1" dirty="0" smtClean="0"/>
              <a:t>.</a:t>
            </a:r>
            <a:endParaRPr lang="en-US" sz="1600" dirty="0"/>
          </a:p>
          <a:p>
            <a:r>
              <a:rPr lang="en-US" sz="1600" i="1" dirty="0"/>
              <a:t>4.1 Demonstrate understanding of the nature of language through comparisons of the language studied and their own</a:t>
            </a:r>
            <a:r>
              <a:rPr lang="en-US" sz="1600" i="1" dirty="0" smtClean="0"/>
              <a:t>.</a:t>
            </a:r>
          </a:p>
          <a:p>
            <a:r>
              <a:rPr lang="en-US" sz="3200" b="1" dirty="0" err="1" smtClean="0"/>
              <a:t>Calentamiento</a:t>
            </a:r>
            <a:r>
              <a:rPr lang="en-US" sz="3200" b="1" dirty="0" smtClean="0"/>
              <a:t>: (5 min)</a:t>
            </a:r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s-ES_tradnl" sz="1200" dirty="0" err="1" smtClean="0"/>
              <a:t>If</a:t>
            </a:r>
            <a:r>
              <a:rPr lang="es-ES_tradnl" sz="1200" dirty="0" smtClean="0"/>
              <a:t> </a:t>
            </a:r>
            <a:r>
              <a:rPr lang="es-ES_tradnl" sz="1200" dirty="0" err="1"/>
              <a:t>you’re</a:t>
            </a:r>
            <a:r>
              <a:rPr lang="es-ES_tradnl" sz="1200" dirty="0"/>
              <a:t> </a:t>
            </a:r>
            <a:r>
              <a:rPr lang="es-ES_tradnl" sz="1200" dirty="0" err="1"/>
              <a:t>out</a:t>
            </a:r>
            <a:r>
              <a:rPr lang="es-ES_tradnl" sz="1200" dirty="0"/>
              <a:t> </a:t>
            </a:r>
            <a:r>
              <a:rPr lang="es-ES_tradnl" sz="1200" dirty="0" err="1"/>
              <a:t>sick</a:t>
            </a:r>
            <a:r>
              <a:rPr lang="es-ES_tradnl" sz="1200" dirty="0"/>
              <a:t> and miss a test, </a:t>
            </a:r>
            <a:r>
              <a:rPr lang="es-ES_tradnl" sz="1200" dirty="0" err="1"/>
              <a:t>when</a:t>
            </a:r>
            <a:r>
              <a:rPr lang="es-ES_tradnl" sz="1200" dirty="0"/>
              <a:t> </a:t>
            </a:r>
            <a:r>
              <a:rPr lang="es-ES_tradnl" sz="1200" dirty="0" smtClean="0"/>
              <a:t/>
            </a:r>
            <a:br>
              <a:rPr lang="es-ES_tradnl" sz="1200" dirty="0" smtClean="0"/>
            </a:br>
            <a:r>
              <a:rPr lang="es-ES_tradnl" sz="1200" dirty="0" smtClean="0"/>
              <a:t>		do </a:t>
            </a:r>
            <a:r>
              <a:rPr lang="es-ES_tradnl" sz="1200" dirty="0" err="1"/>
              <a:t>you</a:t>
            </a:r>
            <a:r>
              <a:rPr lang="es-ES_tradnl" sz="1200" dirty="0"/>
              <a:t> </a:t>
            </a:r>
            <a:r>
              <a:rPr lang="es-ES_tradnl" sz="1200" dirty="0" err="1"/>
              <a:t>need</a:t>
            </a:r>
            <a:r>
              <a:rPr lang="es-ES_tradnl" sz="1200" dirty="0"/>
              <a:t> </a:t>
            </a:r>
            <a:r>
              <a:rPr lang="es-ES_tradnl" sz="1200" dirty="0" err="1"/>
              <a:t>to</a:t>
            </a:r>
            <a:r>
              <a:rPr lang="es-ES_tradnl" sz="1200" dirty="0"/>
              <a:t> </a:t>
            </a:r>
            <a:r>
              <a:rPr lang="es-ES_tradnl" sz="1200" dirty="0" err="1"/>
              <a:t>have</a:t>
            </a:r>
            <a:r>
              <a:rPr lang="es-ES_tradnl" sz="1200" dirty="0"/>
              <a:t> </a:t>
            </a:r>
            <a:r>
              <a:rPr lang="es-ES_tradnl" sz="1200" dirty="0" err="1"/>
              <a:t>that</a:t>
            </a:r>
            <a:r>
              <a:rPr lang="es-ES_tradnl" sz="1200" dirty="0"/>
              <a:t> </a:t>
            </a:r>
            <a:r>
              <a:rPr lang="es-ES_tradnl" sz="1200" dirty="0" err="1"/>
              <a:t>made</a:t>
            </a:r>
            <a:r>
              <a:rPr lang="es-ES_tradnl" sz="1200" dirty="0"/>
              <a:t> </a:t>
            </a:r>
            <a:r>
              <a:rPr lang="es-ES_tradnl" sz="1200" dirty="0" smtClean="0"/>
              <a:t>up</a:t>
            </a:r>
            <a:r>
              <a:rPr lang="en-US" sz="1200" dirty="0" smtClean="0"/>
              <a:t>?</a:t>
            </a:r>
            <a:endParaRPr lang="en-US" sz="1200" dirty="0"/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n-US" sz="1200" dirty="0"/>
              <a:t>Translate: “What’s your name?”</a:t>
            </a:r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n-US" sz="1200" dirty="0"/>
              <a:t>Translate: “Nice to meet you.”</a:t>
            </a:r>
          </a:p>
          <a:p>
            <a:pPr marL="742950" lvl="0" indent="-742950">
              <a:buFont typeface="+mj-lt"/>
              <a:buAutoNum type="arabicPeriod"/>
              <a:tabLst>
                <a:tab pos="566738" algn="l"/>
              </a:tabLst>
            </a:pPr>
            <a:r>
              <a:rPr lang="en-US" sz="4000" dirty="0"/>
              <a:t>How would you greet someone for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		this </a:t>
            </a:r>
            <a:r>
              <a:rPr lang="en-US" sz="4000" dirty="0"/>
              <a:t>time of </a:t>
            </a:r>
            <a:r>
              <a:rPr lang="en-US" sz="4000" dirty="0" smtClean="0"/>
              <a:t>day?</a:t>
            </a:r>
          </a:p>
          <a:p>
            <a:pPr lvl="0">
              <a:tabLst>
                <a:tab pos="566738" algn="l"/>
              </a:tabLst>
            </a:pPr>
            <a:r>
              <a:rPr lang="en-US" sz="4000" dirty="0">
                <a:solidFill>
                  <a:srgbClr val="FF0000"/>
                </a:solidFill>
              </a:rPr>
              <a:t>	</a:t>
            </a:r>
            <a:r>
              <a:rPr lang="en-US" sz="4000" dirty="0" smtClean="0">
                <a:solidFill>
                  <a:srgbClr val="FF0000"/>
                </a:solidFill>
              </a:rPr>
              <a:t>	1</a:t>
            </a:r>
            <a:r>
              <a:rPr lang="en-US" sz="4000" baseline="30000" dirty="0" smtClean="0">
                <a:solidFill>
                  <a:srgbClr val="FF0000"/>
                </a:solidFill>
              </a:rPr>
              <a:t>st</a:t>
            </a:r>
            <a:r>
              <a:rPr lang="en-US" sz="4000" dirty="0">
                <a:solidFill>
                  <a:srgbClr val="FF0000"/>
                </a:solidFill>
              </a:rPr>
              <a:t>-</a:t>
            </a:r>
            <a:r>
              <a:rPr lang="en-US" sz="4000" dirty="0" smtClean="0">
                <a:solidFill>
                  <a:srgbClr val="FF0000"/>
                </a:solidFill>
              </a:rPr>
              <a:t>5</a:t>
            </a:r>
            <a:r>
              <a:rPr lang="en-US" sz="4000" baseline="30000" dirty="0" smtClean="0">
                <a:solidFill>
                  <a:srgbClr val="FF0000"/>
                </a:solidFill>
              </a:rPr>
              <a:t>th</a:t>
            </a:r>
            <a:r>
              <a:rPr lang="en-US" sz="4000" dirty="0" smtClean="0">
                <a:solidFill>
                  <a:srgbClr val="FF0000"/>
                </a:solidFill>
              </a:rPr>
              <a:t> periods		Buen</a:t>
            </a:r>
            <a:r>
              <a:rPr lang="en-US" sz="4000" u="sng" dirty="0" smtClean="0">
                <a:solidFill>
                  <a:srgbClr val="FF0000"/>
                </a:solidFill>
              </a:rPr>
              <a:t>o</a:t>
            </a:r>
            <a:r>
              <a:rPr lang="en-US" sz="4000" dirty="0" smtClean="0">
                <a:solidFill>
                  <a:srgbClr val="FF0000"/>
                </a:solidFill>
              </a:rPr>
              <a:t>s </a:t>
            </a:r>
            <a:r>
              <a:rPr lang="en-US" sz="4000" dirty="0" err="1" smtClean="0">
                <a:solidFill>
                  <a:srgbClr val="FF0000"/>
                </a:solidFill>
              </a:rPr>
              <a:t>días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		6</a:t>
            </a:r>
            <a:r>
              <a:rPr lang="en-US" sz="4000" baseline="30000" dirty="0" smtClean="0">
                <a:solidFill>
                  <a:srgbClr val="FF0000"/>
                </a:solidFill>
              </a:rPr>
              <a:t>th</a:t>
            </a:r>
            <a:r>
              <a:rPr lang="en-US" sz="4000" dirty="0" smtClean="0">
                <a:solidFill>
                  <a:srgbClr val="FF0000"/>
                </a:solidFill>
              </a:rPr>
              <a:t>–7</a:t>
            </a:r>
            <a:r>
              <a:rPr lang="en-US" sz="4000" baseline="30000" dirty="0" smtClean="0">
                <a:solidFill>
                  <a:srgbClr val="FF0000"/>
                </a:solidFill>
              </a:rPr>
              <a:t>th</a:t>
            </a:r>
            <a:r>
              <a:rPr lang="en-US" sz="4000" dirty="0" smtClean="0">
                <a:solidFill>
                  <a:srgbClr val="FF0000"/>
                </a:solidFill>
              </a:rPr>
              <a:t> periods</a:t>
            </a:r>
            <a:r>
              <a:rPr lang="en-US" sz="4000" smtClean="0">
                <a:solidFill>
                  <a:srgbClr val="FF0000"/>
                </a:solidFill>
              </a:rPr>
              <a:t>		Buen</a:t>
            </a:r>
            <a:r>
              <a:rPr lang="en-US" sz="4000" u="sng" smtClean="0">
                <a:solidFill>
                  <a:srgbClr val="FF0000"/>
                </a:solidFill>
              </a:rPr>
              <a:t>a</a:t>
            </a:r>
            <a:r>
              <a:rPr lang="en-US" sz="4000" smtClean="0">
                <a:solidFill>
                  <a:srgbClr val="FF0000"/>
                </a:solidFill>
              </a:rPr>
              <a:t>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tardes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065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52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Ñ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215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566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043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</a:t>
            </a:r>
            <a:r>
              <a:rPr kumimoji="0" lang="es-ES_tradnl" sz="216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s-ES_tradnl" sz="216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Q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306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817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5632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660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U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706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V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W     X     Y     Z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461000" y="2448747"/>
            <a:ext cx="3537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(V </a:t>
            </a:r>
            <a:r>
              <a:rPr lang="en-US" sz="3600" dirty="0" err="1" smtClean="0"/>
              <a:t>chica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(V de “</a:t>
            </a:r>
            <a:r>
              <a:rPr lang="en-US" sz="3600" dirty="0" err="1" smtClean="0"/>
              <a:t>vaca</a:t>
            </a:r>
            <a:r>
              <a:rPr lang="en-US" sz="3600" dirty="0" smtClean="0"/>
              <a:t>”)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0467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20000" b="1" dirty="0">
                <a:solidFill>
                  <a:srgbClr val="FF0000"/>
                </a:solidFill>
              </a:rPr>
              <a:t>A</a:t>
            </a:r>
            <a:r>
              <a:rPr lang="es-ES_tradnl" sz="4000" dirty="0"/>
              <a:t>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0493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W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1182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X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2239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Y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16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</a:t>
            </a:r>
            <a:r>
              <a:rPr lang="es-ES_tradnl" sz="20000" b="1" dirty="0">
                <a:solidFill>
                  <a:srgbClr val="FF0000"/>
                </a:solidFill>
              </a:rPr>
              <a:t>Z</a:t>
            </a:r>
            <a:endParaRPr lang="en-US" sz="2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66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sz="5000" b="1" u="sng" dirty="0" smtClean="0"/>
              <a:t>Dictation</a:t>
            </a:r>
            <a:endParaRPr lang="en-US" sz="5000" b="1" u="sn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739657" cy="1967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400" b="1" dirty="0" smtClean="0"/>
              <a:t>Write the words on your whiteboard as I dictate them.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439" y="2110817"/>
            <a:ext cx="82386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s-HN" sz="4800" dirty="0" smtClean="0">
                <a:solidFill>
                  <a:srgbClr val="FF0000"/>
                </a:solidFill>
              </a:rPr>
              <a:t>Hola</a:t>
            </a:r>
          </a:p>
          <a:p>
            <a:pPr marL="914400" indent="-914400">
              <a:buFont typeface="+mj-lt"/>
              <a:buAutoNum type="arabicPeriod"/>
            </a:pPr>
            <a:r>
              <a:rPr lang="es-HN" sz="4800" dirty="0" smtClean="0">
                <a:solidFill>
                  <a:srgbClr val="FF0000"/>
                </a:solidFill>
              </a:rPr>
              <a:t>Usted</a:t>
            </a:r>
          </a:p>
          <a:p>
            <a:pPr marL="914400" indent="-914400">
              <a:buFont typeface="+mj-lt"/>
              <a:buAutoNum type="arabicPeriod"/>
            </a:pPr>
            <a:r>
              <a:rPr lang="es-HN" sz="4800" dirty="0" smtClean="0">
                <a:solidFill>
                  <a:srgbClr val="FF0000"/>
                </a:solidFill>
              </a:rPr>
              <a:t>Pregunta</a:t>
            </a:r>
            <a:endParaRPr lang="es-HN" sz="4800" dirty="0" smtClean="0">
              <a:solidFill>
                <a:srgbClr val="FF0000"/>
              </a:solidFill>
            </a:endParaRPr>
          </a:p>
          <a:p>
            <a:pPr marL="914400" indent="-914400">
              <a:buFont typeface="+mj-lt"/>
              <a:buAutoNum type="arabicPeriod"/>
            </a:pPr>
            <a:r>
              <a:rPr lang="es-HN" sz="4800" dirty="0" smtClean="0">
                <a:solidFill>
                  <a:srgbClr val="FF0000"/>
                </a:solidFill>
              </a:rPr>
              <a:t>Escuchar</a:t>
            </a:r>
          </a:p>
          <a:p>
            <a:pPr marL="914400" indent="-914400">
              <a:buFont typeface="+mj-lt"/>
              <a:buAutoNum type="arabicPeriod"/>
            </a:pPr>
            <a:r>
              <a:rPr lang="es-HN" sz="4800" dirty="0" smtClean="0">
                <a:solidFill>
                  <a:srgbClr val="FF0000"/>
                </a:solidFill>
              </a:rPr>
              <a:t>Llama</a:t>
            </a:r>
          </a:p>
          <a:p>
            <a:pPr marL="914400" indent="-914400">
              <a:buFont typeface="+mj-lt"/>
              <a:buAutoNum type="arabicPeriod"/>
            </a:pPr>
            <a:r>
              <a:rPr lang="es-HN" sz="4800" dirty="0" smtClean="0">
                <a:solidFill>
                  <a:srgbClr val="FF0000"/>
                </a:solidFill>
              </a:rPr>
              <a:t>Comer</a:t>
            </a:r>
            <a:endParaRPr lang="es-HN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4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sz="5000" b="1" u="sng" dirty="0" smtClean="0"/>
              <a:t>¿Cómo se escribe tu nombre?</a:t>
            </a:r>
            <a:endParaRPr lang="en-US" sz="5000" b="1" u="sn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739657" cy="4284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400" dirty="0" smtClean="0"/>
              <a:t>I’ll call on students to tell me how to spell your name</a:t>
            </a:r>
          </a:p>
          <a:p>
            <a:pPr lvl="0">
              <a:spcBef>
                <a:spcPct val="20000"/>
              </a:spcBef>
              <a:defRPr/>
            </a:pPr>
            <a:endParaRPr lang="en-US" sz="4400" dirty="0"/>
          </a:p>
          <a:p>
            <a:pPr lvl="0">
              <a:spcBef>
                <a:spcPct val="20000"/>
              </a:spcBef>
              <a:defRPr/>
            </a:pPr>
            <a:r>
              <a:rPr lang="en-US" sz="4400" dirty="0" smtClean="0"/>
              <a:t>(so look on your handout and figure out how to say yours)</a:t>
            </a:r>
          </a:p>
        </p:txBody>
      </p:sp>
    </p:spTree>
    <p:extLst>
      <p:ext uri="{BB962C8B-B14F-4D97-AF65-F5344CB8AC3E}">
        <p14:creationId xmlns:p14="http://schemas.microsoft.com/office/powerpoint/2010/main" val="184575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720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20000" b="1" dirty="0" smtClean="0">
                <a:solidFill>
                  <a:srgbClr val="FF0000"/>
                </a:solidFill>
              </a:rPr>
              <a:t>B</a:t>
            </a:r>
            <a:r>
              <a:rPr lang="es-ES_tradnl" sz="4000" dirty="0" smtClean="0"/>
              <a:t>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721428" y="1559747"/>
            <a:ext cx="3537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(</a:t>
            </a:r>
            <a:r>
              <a:rPr lang="en-US" sz="3600" dirty="0" smtClean="0"/>
              <a:t>B </a:t>
            </a:r>
            <a:r>
              <a:rPr lang="en-US" sz="3600" dirty="0" err="1" smtClean="0"/>
              <a:t>grande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(B de “burro”)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</a:t>
            </a:r>
            <a:r>
              <a:rPr lang="es-ES_tradnl" sz="20000" b="1" dirty="0" smtClean="0">
                <a:solidFill>
                  <a:srgbClr val="FF0000"/>
                </a:solidFill>
              </a:rPr>
              <a:t>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110"/>
            <a:ext cx="9144000" cy="1239693"/>
          </a:xfrm>
        </p:spPr>
        <p:txBody>
          <a:bodyPr>
            <a:normAutofit/>
          </a:bodyPr>
          <a:lstStyle/>
          <a:p>
            <a:r>
              <a:rPr lang="es-HN" b="1" dirty="0" smtClean="0"/>
              <a:t>El Abecedario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2669" y="709609"/>
            <a:ext cx="8941331" cy="658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4000" dirty="0"/>
              <a:t>A     </a:t>
            </a:r>
            <a:r>
              <a:rPr lang="es-ES_tradnl" sz="4000" dirty="0" smtClean="0"/>
              <a:t>B     C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200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LL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  <a:r>
              <a:rPr kumimoji="0" lang="es-ES_tradnl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</a:t>
            </a:r>
            <a:r>
              <a:rPr lang="es-ES_tradnl" sz="4000" dirty="0"/>
              <a:t> </a:t>
            </a:r>
            <a:r>
              <a:rPr lang="es-ES_tradnl" sz="4000" dirty="0" smtClean="0"/>
              <a:t>    </a:t>
            </a:r>
            <a:r>
              <a:rPr kumimoji="0" lang="es-ES_tradnl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Ñ     O     P     Q     R     S     T     U     V     W     X     Y     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2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40704</TotalTime>
  <Words>2674</Words>
  <Application>Microsoft Macintosh PowerPoint</Application>
  <PresentationFormat>On-screen Show (4:3)</PresentationFormat>
  <Paragraphs>309</Paragraphs>
  <Slides>66</Slides>
  <Notes>65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El Abecedario</vt:lpstr>
      <vt:lpstr>Dictation</vt:lpstr>
      <vt:lpstr>¿Cómo se escribe tu nombre?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 Gore</dc:creator>
  <cp:lastModifiedBy>Trevor Gore</cp:lastModifiedBy>
  <cp:revision>239</cp:revision>
  <dcterms:created xsi:type="dcterms:W3CDTF">2011-09-23T10:11:03Z</dcterms:created>
  <dcterms:modified xsi:type="dcterms:W3CDTF">2014-08-06T14:52:56Z</dcterms:modified>
</cp:coreProperties>
</file>