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67" r:id="rId2"/>
    <p:sldId id="369" r:id="rId3"/>
    <p:sldId id="370" r:id="rId4"/>
    <p:sldId id="368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6" r:id="rId19"/>
    <p:sldId id="385" r:id="rId20"/>
    <p:sldId id="387" r:id="rId21"/>
    <p:sldId id="35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090FB-45F6-A846-A189-51219E92C467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7C050C-68AF-F54D-9752-3E321F423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3D648-FC64-0649-9C42-C73965DD98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EA71-241D-4242-A48B-2AFED12322E2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73A6-EF2B-814C-A7EE-5093F2126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4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9C54-9C5E-184A-A964-BA6921AD33D8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96CE-0153-AF4D-A240-6E9FD9439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ACD1-7888-DA41-9F8B-FF7610D8B29F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395C-EFD3-9449-BD60-67C8249EA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A121-AF3A-0149-8522-C5D5EAAC8F54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5A61-064F-9C47-958D-D2E5D4FF5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58FC-F70A-474B-9D21-C65BFA78934A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C16A-14A8-C844-951C-269FE565F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C835-5D13-ED4B-AFF1-8949B405B5D8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55B0-FD59-FE43-A45F-33CD212B5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D8AD-9D40-094D-956C-F14B4FD20443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FEE5-DEC7-6948-B64A-22175DA77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DE35-8761-AF43-B4A0-944723099618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354-31A0-FD47-B250-1E12959B5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29E5-27C3-4D4F-B676-82A2D162C411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5FD3-915F-4A48-B324-27F43A073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8B98-C232-BA4C-A788-7DB1014A113A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A401-D0CC-9344-A626-8F41FF572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8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1361-7FDF-1646-81AA-D0EF2E16DF38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BC76-EF7A-164C-AC71-3AE8DDA63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5966DE-7D5B-C348-992C-2F2937910DDF}" type="datetimeFigureOut">
              <a:rPr lang="en-US"/>
              <a:pPr>
                <a:defRPr/>
              </a:pPr>
              <a:t>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855AC6-C08B-FC4E-9653-AEA063F6D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952402"/>
            <a:ext cx="8941331" cy="650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Differences between </a:t>
            </a:r>
            <a:r>
              <a:rPr lang="en-US" sz="3200" b="1" dirty="0" smtClean="0"/>
              <a:t>adjectives </a:t>
            </a:r>
            <a:r>
              <a:rPr lang="en-US" sz="3200" b="1" dirty="0"/>
              <a:t>in English and Adjectives in </a:t>
            </a:r>
            <a:r>
              <a:rPr lang="en-US" sz="3200" b="1" dirty="0" smtClean="0"/>
              <a:t>Spanish</a:t>
            </a:r>
            <a:endParaRPr lang="en-US" sz="3200" b="1" dirty="0"/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8000"/>
                </a:solidFill>
              </a:rPr>
              <a:t>1.  In Spanish, </a:t>
            </a:r>
            <a:r>
              <a:rPr lang="en-US" sz="3200" dirty="0" smtClean="0">
                <a:solidFill>
                  <a:srgbClr val="008000"/>
                </a:solidFill>
              </a:rPr>
              <a:t>adjectives </a:t>
            </a:r>
            <a:r>
              <a:rPr lang="en-US" sz="3200" dirty="0">
                <a:solidFill>
                  <a:srgbClr val="008000"/>
                </a:solidFill>
              </a:rPr>
              <a:t>go </a:t>
            </a:r>
            <a:r>
              <a:rPr lang="en-US" sz="3200" b="1" u="sng" dirty="0">
                <a:solidFill>
                  <a:srgbClr val="008000"/>
                </a:solidFill>
              </a:rPr>
              <a:t>after</a:t>
            </a:r>
            <a:r>
              <a:rPr lang="en-US" sz="3200" dirty="0">
                <a:solidFill>
                  <a:srgbClr val="008000"/>
                </a:solidFill>
              </a:rPr>
              <a:t> the thing they </a:t>
            </a:r>
            <a:br>
              <a:rPr lang="en-US" sz="32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	describe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/>
              <a:t>				</a:t>
            </a:r>
            <a:r>
              <a:rPr lang="en-US" sz="3200" i="1" u="sng" dirty="0"/>
              <a:t>Old </a:t>
            </a:r>
            <a:r>
              <a:rPr lang="en-US" sz="3200" i="1" dirty="0"/>
              <a:t>car</a:t>
            </a:r>
            <a:r>
              <a:rPr lang="en-US" sz="3200" dirty="0"/>
              <a:t>   </a:t>
            </a:r>
            <a:r>
              <a:rPr lang="en-US" sz="3200" dirty="0">
                <a:sym typeface="Wingdings"/>
              </a:rPr>
              <a:t></a:t>
            </a:r>
            <a:r>
              <a:rPr lang="en-US" sz="3200" i="1" dirty="0"/>
              <a:t>	</a:t>
            </a:r>
            <a:r>
              <a:rPr lang="en-US" sz="3200" i="1" dirty="0" err="1"/>
              <a:t>Carro</a:t>
            </a:r>
            <a:r>
              <a:rPr lang="en-US" sz="3200" i="1" dirty="0"/>
              <a:t> </a:t>
            </a:r>
            <a:r>
              <a:rPr lang="en-US" sz="3200" i="1" u="sng" dirty="0" smtClean="0"/>
              <a:t>Viejo</a:t>
            </a:r>
            <a:endParaRPr lang="en-US" sz="3200" dirty="0"/>
          </a:p>
          <a:p>
            <a:pPr lvl="0">
              <a:spcBef>
                <a:spcPct val="20000"/>
              </a:spcBef>
              <a:defRPr/>
            </a:pP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Hombre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/>
              <a:t>+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Alto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=__________    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566" y="5972709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Hombre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386" y="5972709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Alto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3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37880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Red-headed woman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Mujer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pelirroja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92130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Funny pizzas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Pizzas </a:t>
            </a:r>
            <a:r>
              <a:rPr lang="en-US" sz="3200" dirty="0" err="1" smtClean="0">
                <a:solidFill>
                  <a:srgbClr val="FF0000"/>
                </a:solidFill>
              </a:rPr>
              <a:t>cómicas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8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24274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old </a:t>
            </a:r>
            <a:r>
              <a:rPr lang="en-US" sz="3200" b="1" dirty="0" err="1" smtClean="0"/>
              <a:t>french</a:t>
            </a:r>
            <a:r>
              <a:rPr lang="en-US" sz="3200" b="1" dirty="0" smtClean="0"/>
              <a:t> fries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Las papas </a:t>
            </a:r>
            <a:r>
              <a:rPr lang="en-US" sz="3200" dirty="0" err="1" smtClean="0">
                <a:solidFill>
                  <a:srgbClr val="FF0000"/>
                </a:solidFill>
              </a:rPr>
              <a:t>fritas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viejas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4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64350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small cookie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Una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galleta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pequeña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5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64350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organized boys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Los </a:t>
            </a:r>
            <a:r>
              <a:rPr lang="en-US" sz="3200" dirty="0" err="1" smtClean="0">
                <a:solidFill>
                  <a:srgbClr val="FF0000"/>
                </a:solidFill>
              </a:rPr>
              <a:t>chicos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organizados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5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Raise your hand and describe the people below.  Adjectives that might work are listed, as well.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73779" y="2170393"/>
            <a:ext cx="3037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Possibilities:</a:t>
            </a:r>
          </a:p>
          <a:p>
            <a:endParaRPr lang="en-US" sz="3200" dirty="0" smtClean="0"/>
          </a:p>
          <a:p>
            <a:r>
              <a:rPr lang="en-US" sz="3200" dirty="0" smtClean="0"/>
              <a:t>Artistic</a:t>
            </a:r>
          </a:p>
          <a:p>
            <a:r>
              <a:rPr lang="en-US" sz="3200" dirty="0" smtClean="0"/>
              <a:t>Intelligent</a:t>
            </a:r>
          </a:p>
          <a:p>
            <a:r>
              <a:rPr lang="en-US" sz="3200" dirty="0" smtClean="0"/>
              <a:t>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77" y="6165024"/>
            <a:ext cx="235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Pablo Picasso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69" y="1824709"/>
            <a:ext cx="3496853" cy="4340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338" y="3094994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artistico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8697" y="3648992"/>
            <a:ext cx="3574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inteligente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8697" y="4231958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viejo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0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Raise your hand and describe the people below.  Adjectives that might work are listed, as well.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8985" y="1876193"/>
            <a:ext cx="3037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Possibilities:</a:t>
            </a:r>
          </a:p>
          <a:p>
            <a:endParaRPr lang="en-US" sz="3200" dirty="0" smtClean="0"/>
          </a:p>
          <a:p>
            <a:r>
              <a:rPr lang="en-US" sz="3200" dirty="0" smtClean="0"/>
              <a:t>Artistic</a:t>
            </a:r>
          </a:p>
          <a:p>
            <a:r>
              <a:rPr lang="en-US" sz="3200" dirty="0" smtClean="0"/>
              <a:t>Young</a:t>
            </a:r>
          </a:p>
          <a:p>
            <a:r>
              <a:rPr lang="en-US" sz="3200" dirty="0" smtClean="0"/>
              <a:t>Pretty</a:t>
            </a:r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2077" y="6165024"/>
            <a:ext cx="235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Aishwarya</a:t>
            </a:r>
            <a:r>
              <a:rPr lang="en-US" sz="2800" dirty="0" smtClean="0"/>
              <a:t> </a:t>
            </a:r>
            <a:r>
              <a:rPr lang="en-US" sz="2800" dirty="0" err="1" smtClean="0"/>
              <a:t>Rai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4191"/>
          <a:stretch/>
        </p:blipFill>
        <p:spPr>
          <a:xfrm>
            <a:off x="0" y="1748453"/>
            <a:ext cx="3861849" cy="439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2086" y="2809240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Mujer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artística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2086" y="3397571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Mujer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joven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2086" y="3951569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Mujer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bonita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5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Raise your hand and describe the people below.  Adjectives that might work are listed, as well.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48924" y="2007847"/>
            <a:ext cx="3037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Possibilities:</a:t>
            </a:r>
          </a:p>
          <a:p>
            <a:endParaRPr lang="en-US" sz="3200" dirty="0" smtClean="0"/>
          </a:p>
          <a:p>
            <a:r>
              <a:rPr lang="en-US" sz="3200" dirty="0" smtClean="0"/>
              <a:t>Athletic</a:t>
            </a:r>
          </a:p>
          <a:p>
            <a:r>
              <a:rPr lang="en-US" sz="3200" dirty="0" smtClean="0"/>
              <a:t>Hard working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Tall</a:t>
            </a:r>
          </a:p>
          <a:p>
            <a:r>
              <a:rPr lang="en-US" sz="3200" dirty="0" smtClean="0"/>
              <a:t>Good-looking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77" y="6165024"/>
            <a:ext cx="31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Michael Jordan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60" y="1754748"/>
            <a:ext cx="3937746" cy="441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338" y="3018267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atlético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870" y="3537932"/>
            <a:ext cx="3003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trabajador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0338" y="5007241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alto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8870" y="5436640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 </a:t>
            </a:r>
            <a:r>
              <a:rPr lang="en-US" sz="3000" dirty="0" err="1" smtClean="0">
                <a:solidFill>
                  <a:srgbClr val="FF0000"/>
                </a:solidFill>
              </a:rPr>
              <a:t>guapo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Raise your hand and describe the people below.  Adjectives that might work are listed, as well.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71529" y="2024385"/>
            <a:ext cx="3037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Possibilities:</a:t>
            </a:r>
          </a:p>
          <a:p>
            <a:endParaRPr lang="en-US" sz="3200" dirty="0" smtClean="0"/>
          </a:p>
          <a:p>
            <a:r>
              <a:rPr lang="en-US" sz="3200" dirty="0" smtClean="0"/>
              <a:t>Athletic</a:t>
            </a:r>
          </a:p>
          <a:p>
            <a:r>
              <a:rPr lang="en-US" sz="3200" dirty="0" smtClean="0"/>
              <a:t>Hard working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Tall</a:t>
            </a:r>
          </a:p>
          <a:p>
            <a:r>
              <a:rPr lang="en-US" sz="3200" dirty="0" smtClean="0"/>
              <a:t>Young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323" y="6165024"/>
            <a:ext cx="430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Memphis Grizzlies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1283"/>
            <a:ext cx="4771529" cy="3203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0373" y="2961283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Hombres </a:t>
            </a:r>
            <a:r>
              <a:rPr lang="en-US" sz="3000" dirty="0" err="1" smtClean="0">
                <a:solidFill>
                  <a:srgbClr val="FF0000"/>
                </a:solidFill>
              </a:rPr>
              <a:t>atléticos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0338" y="3942920"/>
            <a:ext cx="3003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Hombres </a:t>
            </a:r>
            <a:r>
              <a:rPr lang="en-US" sz="3000" dirty="0" err="1" smtClean="0">
                <a:solidFill>
                  <a:srgbClr val="FF0000"/>
                </a:solidFill>
              </a:rPr>
              <a:t>trabajadores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0338" y="5007241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Hombres altos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0338" y="5611026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Hombres </a:t>
            </a:r>
            <a:r>
              <a:rPr lang="en-US" sz="3000" dirty="0" err="1" smtClean="0">
                <a:solidFill>
                  <a:srgbClr val="FF0000"/>
                </a:solidFill>
              </a:rPr>
              <a:t>jovenes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Raise your hand and describe the people below.  Adjectives that might work are listed, as well.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8985" y="1876193"/>
            <a:ext cx="3037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Possibilities:</a:t>
            </a:r>
          </a:p>
          <a:p>
            <a:endParaRPr lang="en-US" sz="3200" dirty="0" smtClean="0"/>
          </a:p>
          <a:p>
            <a:r>
              <a:rPr lang="en-US" sz="3200" dirty="0" smtClean="0"/>
              <a:t>Short</a:t>
            </a:r>
          </a:p>
          <a:p>
            <a:r>
              <a:rPr lang="en-US" sz="3200" dirty="0" smtClean="0"/>
              <a:t>Young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188" y="5903414"/>
            <a:ext cx="31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PEOPLE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 descr="WP_0007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7847"/>
            <a:ext cx="4986119" cy="3741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338" y="2844267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Personas </a:t>
            </a:r>
            <a:r>
              <a:rPr lang="en-US" sz="3000" dirty="0" err="1" smtClean="0">
                <a:solidFill>
                  <a:srgbClr val="FF0000"/>
                </a:solidFill>
              </a:rPr>
              <a:t>bajas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0338" y="3550598"/>
            <a:ext cx="3003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Personas </a:t>
            </a:r>
            <a:r>
              <a:rPr lang="en-US" sz="3000" dirty="0" err="1" smtClean="0">
                <a:solidFill>
                  <a:srgbClr val="FF0000"/>
                </a:solidFill>
              </a:rPr>
              <a:t>jovenes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9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952402"/>
            <a:ext cx="8941331" cy="650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Differences between </a:t>
            </a:r>
            <a:r>
              <a:rPr lang="en-US" sz="3200" b="1" dirty="0" smtClean="0"/>
              <a:t>adjectives </a:t>
            </a:r>
            <a:r>
              <a:rPr lang="en-US" sz="3200" b="1" dirty="0"/>
              <a:t>in English and Adjectives in </a:t>
            </a:r>
            <a:r>
              <a:rPr lang="en-US" sz="3200" b="1" dirty="0" smtClean="0"/>
              <a:t>Spanish</a:t>
            </a:r>
            <a:endParaRPr lang="en-US" sz="3200" b="1" dirty="0"/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8000"/>
                </a:solidFill>
              </a:rPr>
              <a:t>1.  In Spanish, </a:t>
            </a:r>
            <a:r>
              <a:rPr lang="en-US" sz="3200" dirty="0" smtClean="0">
                <a:solidFill>
                  <a:srgbClr val="008000"/>
                </a:solidFill>
              </a:rPr>
              <a:t>adjectives </a:t>
            </a:r>
            <a:r>
              <a:rPr lang="en-US" sz="3200" dirty="0">
                <a:solidFill>
                  <a:srgbClr val="008000"/>
                </a:solidFill>
              </a:rPr>
              <a:t>go after the thing they </a:t>
            </a:r>
            <a:br>
              <a:rPr lang="en-US" sz="32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	describe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/>
              <a:t>				</a:t>
            </a:r>
            <a:r>
              <a:rPr lang="en-US" sz="3200" i="1" u="sng" dirty="0"/>
              <a:t>Old </a:t>
            </a:r>
            <a:r>
              <a:rPr lang="en-US" sz="3200" i="1" dirty="0"/>
              <a:t>car</a:t>
            </a:r>
            <a:r>
              <a:rPr lang="en-US" sz="3200" dirty="0"/>
              <a:t>   </a:t>
            </a:r>
            <a:r>
              <a:rPr lang="en-US" sz="3200" dirty="0">
                <a:sym typeface="Wingdings"/>
              </a:rPr>
              <a:t></a:t>
            </a:r>
            <a:r>
              <a:rPr lang="en-US" sz="3200" i="1" dirty="0"/>
              <a:t>	</a:t>
            </a:r>
            <a:r>
              <a:rPr lang="en-US" sz="3200" i="1" dirty="0" err="1"/>
              <a:t>Carro</a:t>
            </a:r>
            <a:r>
              <a:rPr lang="en-US" sz="3200" i="1" dirty="0"/>
              <a:t> </a:t>
            </a:r>
            <a:r>
              <a:rPr lang="en-US" sz="3200" i="1" u="sng" dirty="0" smtClean="0"/>
              <a:t>Viejo</a:t>
            </a:r>
            <a:endParaRPr lang="en-US" sz="3200" dirty="0"/>
          </a:p>
          <a:p>
            <a:pPr lvl="0">
              <a:spcBef>
                <a:spcPct val="20000"/>
              </a:spcBef>
              <a:defRPr/>
            </a:pP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err="1" smtClean="0"/>
              <a:t>Guapa</a:t>
            </a: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/>
              <a:t>+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err="1" smtClean="0"/>
              <a:t>Chica</a:t>
            </a: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=__________    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566" y="5972709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Chica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386" y="5972709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Guapa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9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1801914"/>
            <a:ext cx="8941331" cy="475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Independently, complete “Did you get it” </a:t>
            </a:r>
            <a:r>
              <a:rPr lang="en-US" sz="3200" dirty="0" err="1" smtClean="0"/>
              <a:t>pg</a:t>
            </a:r>
            <a:r>
              <a:rPr lang="en-US" sz="3200" dirty="0" smtClean="0"/>
              <a:t> 46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On the way out, get this worksheet into the </a:t>
            </a:r>
            <a:r>
              <a:rPr lang="en-US" sz="3200" smtClean="0"/>
              <a:t>classwork tray.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17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952402"/>
            <a:ext cx="8941331" cy="650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Differences between </a:t>
            </a:r>
            <a:r>
              <a:rPr lang="en-US" sz="3200" b="1" dirty="0" smtClean="0"/>
              <a:t>adjectives </a:t>
            </a:r>
            <a:r>
              <a:rPr lang="en-US" sz="3200" b="1" dirty="0"/>
              <a:t>in English and Adjectives in </a:t>
            </a:r>
            <a:r>
              <a:rPr lang="en-US" sz="3200" b="1" dirty="0" smtClean="0"/>
              <a:t>Spanish</a:t>
            </a:r>
            <a:endParaRPr lang="en-US" sz="3200" b="1" dirty="0"/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8000"/>
                </a:solidFill>
              </a:rPr>
              <a:t>1.  In Spanish, </a:t>
            </a:r>
            <a:r>
              <a:rPr lang="en-US" sz="3200" dirty="0" smtClean="0">
                <a:solidFill>
                  <a:srgbClr val="008000"/>
                </a:solidFill>
              </a:rPr>
              <a:t>adjectives </a:t>
            </a:r>
            <a:r>
              <a:rPr lang="en-US" sz="3200" dirty="0">
                <a:solidFill>
                  <a:srgbClr val="008000"/>
                </a:solidFill>
              </a:rPr>
              <a:t>go after the thing they </a:t>
            </a:r>
            <a:br>
              <a:rPr lang="en-US" sz="32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	describe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/>
              <a:t>				</a:t>
            </a: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err="1" smtClean="0"/>
              <a:t>Cómico</a:t>
            </a: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/>
              <a:t>+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err="1" smtClean="0"/>
              <a:t>jugo</a:t>
            </a:r>
            <a:endParaRPr lang="en-US" sz="32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=__________    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712" y="5387933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Jugo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532" y="5387933"/>
            <a:ext cx="175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cómico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6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02669" y="-25778"/>
            <a:ext cx="8941331" cy="6883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lvl="0" indent="-514350">
              <a:spcBef>
                <a:spcPct val="20000"/>
              </a:spcBef>
              <a:buAutoNum type="arabicPeriod" startAt="2"/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In </a:t>
            </a:r>
            <a:r>
              <a:rPr lang="en-US" sz="3200" dirty="0">
                <a:solidFill>
                  <a:srgbClr val="008000"/>
                </a:solidFill>
              </a:rPr>
              <a:t>Spanish, </a:t>
            </a:r>
            <a:r>
              <a:rPr lang="en-US" sz="3200" dirty="0" smtClean="0">
                <a:solidFill>
                  <a:srgbClr val="008000"/>
                </a:solidFill>
              </a:rPr>
              <a:t>adjectives </a:t>
            </a:r>
            <a:r>
              <a:rPr lang="en-US" sz="3200" dirty="0">
                <a:solidFill>
                  <a:srgbClr val="008000"/>
                </a:solidFill>
              </a:rPr>
              <a:t>agree in </a:t>
            </a:r>
            <a:r>
              <a:rPr lang="en-US" sz="3200" dirty="0" smtClean="0">
                <a:solidFill>
                  <a:srgbClr val="008000"/>
                </a:solidFill>
              </a:rPr>
              <a:t>gender </a:t>
            </a:r>
            <a:r>
              <a:rPr lang="en-US" sz="3200" dirty="0">
                <a:solidFill>
                  <a:srgbClr val="008000"/>
                </a:solidFill>
              </a:rPr>
              <a:t>and number with what </a:t>
            </a:r>
            <a:r>
              <a:rPr lang="en-US" sz="3200" dirty="0" smtClean="0">
                <a:solidFill>
                  <a:srgbClr val="008000"/>
                </a:solidFill>
              </a:rPr>
              <a:t>they </a:t>
            </a:r>
            <a:r>
              <a:rPr lang="en-US" sz="3200" dirty="0">
                <a:solidFill>
                  <a:srgbClr val="008000"/>
                </a:solidFill>
              </a:rPr>
              <a:t>describe</a:t>
            </a:r>
            <a:r>
              <a:rPr lang="en-US" sz="3200" dirty="0" smtClean="0">
                <a:solidFill>
                  <a:srgbClr val="008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3000" i="1" dirty="0" smtClean="0"/>
          </a:p>
          <a:p>
            <a:pPr marL="285750" indent="-285750">
              <a:buFont typeface="Arial"/>
              <a:buChar char="•"/>
            </a:pPr>
            <a:endParaRPr lang="en-US" sz="3000" i="1" dirty="0"/>
          </a:p>
          <a:p>
            <a:pPr marL="285750" indent="-285750">
              <a:buFont typeface="Arial"/>
              <a:buChar char="•"/>
            </a:pPr>
            <a:endParaRPr lang="en-US" sz="3000" i="1" dirty="0" smtClean="0"/>
          </a:p>
          <a:p>
            <a:endParaRPr lang="en-US" sz="3000" i="1" dirty="0" smtClean="0"/>
          </a:p>
          <a:p>
            <a:pPr marL="285750" indent="-285750">
              <a:buFont typeface="Arial"/>
              <a:buChar char="•"/>
            </a:pPr>
            <a:endParaRPr lang="en-US" sz="3000" i="1" dirty="0"/>
          </a:p>
          <a:p>
            <a:endParaRPr lang="en-US" sz="3000" i="1" dirty="0" smtClean="0"/>
          </a:p>
          <a:p>
            <a:endParaRPr lang="en-US" sz="3000" i="1" dirty="0" smtClean="0"/>
          </a:p>
          <a:p>
            <a:pPr marL="285750" indent="-285750">
              <a:buFont typeface="Arial"/>
              <a:buChar char="•"/>
            </a:pPr>
            <a:endParaRPr lang="en-US" sz="3000" i="1" dirty="0"/>
          </a:p>
          <a:p>
            <a:pPr marL="285750" indent="-285750">
              <a:buFont typeface="Arial"/>
              <a:buChar char="•"/>
            </a:pPr>
            <a:endParaRPr lang="en-US" sz="3000" i="1" dirty="0" smtClean="0"/>
          </a:p>
          <a:p>
            <a:pPr marL="285750" indent="-285750">
              <a:buFont typeface="Arial"/>
              <a:buChar char="•"/>
            </a:pPr>
            <a:r>
              <a:rPr lang="en-US" sz="3000" i="1" dirty="0" smtClean="0"/>
              <a:t>Adj</a:t>
            </a:r>
            <a:r>
              <a:rPr lang="en-US" sz="3000" i="1" dirty="0"/>
              <a:t>. that end in -e match both genders.</a:t>
            </a:r>
          </a:p>
          <a:p>
            <a:pPr marL="285750" indent="-285750">
              <a:buFont typeface="Arial"/>
              <a:buChar char="•"/>
            </a:pPr>
            <a:r>
              <a:rPr lang="en-US" sz="3000" i="1" dirty="0"/>
              <a:t>Some adj. </a:t>
            </a:r>
            <a:r>
              <a:rPr lang="en-US" sz="3000" i="1" dirty="0" smtClean="0"/>
              <a:t>ending </a:t>
            </a:r>
            <a:r>
              <a:rPr lang="en-US" sz="3000" i="1" dirty="0"/>
              <a:t>in a consonant add -a to </a:t>
            </a:r>
            <a:r>
              <a:rPr lang="en-US" sz="3000" i="1" dirty="0" smtClean="0"/>
              <a:t>the </a:t>
            </a:r>
            <a:r>
              <a:rPr lang="en-US" sz="3000" i="1" dirty="0"/>
              <a:t>feminine</a:t>
            </a:r>
            <a:r>
              <a:rPr lang="en-US" sz="3000" i="1" dirty="0" smtClean="0"/>
              <a:t>. (</a:t>
            </a:r>
            <a:r>
              <a:rPr lang="en-US" sz="3000" i="1" dirty="0" err="1" smtClean="0"/>
              <a:t>trabajadora</a:t>
            </a:r>
            <a:r>
              <a:rPr lang="en-US" sz="3000" i="1" dirty="0" smtClean="0"/>
              <a:t>)</a:t>
            </a:r>
            <a:endParaRPr lang="en-US" sz="3000" i="1" dirty="0"/>
          </a:p>
          <a:p>
            <a:pPr marL="285750" indent="-285750">
              <a:buFont typeface="Arial"/>
              <a:buChar char="•"/>
            </a:pPr>
            <a:r>
              <a:rPr lang="en-US" sz="3000" i="1" dirty="0"/>
              <a:t>To make an </a:t>
            </a:r>
            <a:r>
              <a:rPr lang="en-US" sz="3000" i="1" dirty="0" smtClean="0"/>
              <a:t>adj. </a:t>
            </a:r>
            <a:r>
              <a:rPr lang="en-US" sz="3000" i="1" dirty="0"/>
              <a:t>plural, add -</a:t>
            </a:r>
            <a:r>
              <a:rPr lang="en-US" sz="3000" i="1" dirty="0" err="1"/>
              <a:t>es</a:t>
            </a:r>
            <a:r>
              <a:rPr lang="en-US" sz="3000" i="1" dirty="0"/>
              <a:t> if it ends in a consonant</a:t>
            </a:r>
          </a:p>
          <a:p>
            <a:pPr lvl="0">
              <a:spcBef>
                <a:spcPct val="20000"/>
              </a:spcBef>
              <a:defRPr/>
            </a:pPr>
            <a:endParaRPr lang="en-US" sz="3000" dirty="0">
              <a:solidFill>
                <a:srgbClr val="008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21857"/>
              </p:ext>
            </p:extLst>
          </p:nvPr>
        </p:nvGraphicFramePr>
        <p:xfrm>
          <a:off x="992203" y="964456"/>
          <a:ext cx="6147927" cy="3353703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104933"/>
                <a:gridCol w="2030173"/>
                <a:gridCol w="2012821"/>
              </a:tblGrid>
              <a:tr h="111790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790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</a:t>
                      </a:r>
                      <a:r>
                        <a:rPr lang="en-US" sz="32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32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</a:t>
                      </a:r>
                      <a:r>
                        <a:rPr lang="en-US" sz="32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32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790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</a:t>
                      </a:r>
                      <a:r>
                        <a:rPr lang="en-US" sz="32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-a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</a:t>
                      </a:r>
                      <a:r>
                        <a:rPr lang="en-US" sz="32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-as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7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19269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Chico</a:t>
            </a:r>
          </a:p>
          <a:p>
            <a:r>
              <a:rPr lang="en-US" sz="3200" b="1" dirty="0" smtClean="0"/>
              <a:t>+</a:t>
            </a:r>
          </a:p>
          <a:p>
            <a:r>
              <a:rPr lang="en-US" sz="3200" b="1" dirty="0" err="1" smtClean="0"/>
              <a:t>Bajo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Chico </a:t>
            </a:r>
            <a:r>
              <a:rPr lang="en-US" sz="3200" dirty="0" err="1" smtClean="0">
                <a:solidFill>
                  <a:srgbClr val="FF0000"/>
                </a:solidFill>
              </a:rPr>
              <a:t>bajo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8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06126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Chica</a:t>
            </a:r>
            <a:endParaRPr lang="en-US" sz="3200" b="1" dirty="0" smtClean="0"/>
          </a:p>
          <a:p>
            <a:r>
              <a:rPr lang="en-US" sz="3200" b="1" dirty="0" smtClean="0"/>
              <a:t>+</a:t>
            </a:r>
          </a:p>
          <a:p>
            <a:r>
              <a:rPr lang="en-US" sz="3200" b="1" dirty="0" err="1" smtClean="0"/>
              <a:t>Bajo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Chica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baja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57703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Chicos</a:t>
            </a:r>
            <a:endParaRPr lang="en-US" sz="3200" b="1" dirty="0" smtClean="0"/>
          </a:p>
          <a:p>
            <a:r>
              <a:rPr lang="en-US" sz="3200" b="1" dirty="0" smtClean="0"/>
              <a:t>+</a:t>
            </a:r>
          </a:p>
          <a:p>
            <a:r>
              <a:rPr lang="en-US" sz="3200" b="1" dirty="0" err="1" smtClean="0"/>
              <a:t>Bajo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Chicos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bajos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69847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Chicas</a:t>
            </a:r>
            <a:endParaRPr lang="en-US" sz="3200" b="1" dirty="0" smtClean="0"/>
          </a:p>
          <a:p>
            <a:r>
              <a:rPr lang="en-US" sz="3200" b="1" dirty="0" smtClean="0"/>
              <a:t>+</a:t>
            </a:r>
          </a:p>
          <a:p>
            <a:r>
              <a:rPr lang="en-US" sz="3200" b="1" dirty="0" err="1" smtClean="0"/>
              <a:t>Bajo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Chicas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bajas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Adj Agreement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669" y="746471"/>
            <a:ext cx="8941331" cy="12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***Adj. in your book are usually just given as masculine singular and you must change them***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27266"/>
              </p:ext>
            </p:extLst>
          </p:nvPr>
        </p:nvGraphicFramePr>
        <p:xfrm>
          <a:off x="202669" y="2007847"/>
          <a:ext cx="5461376" cy="293815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69871"/>
                <a:gridCol w="1803459"/>
                <a:gridCol w="1788046"/>
              </a:tblGrid>
              <a:tr h="9793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Singular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Plural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Masculine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-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Generally ends     -as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484" y="3174804"/>
            <a:ext cx="29178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Lazy man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=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2086" y="5144573"/>
            <a:ext cx="254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Hombre </a:t>
            </a:r>
            <a:r>
              <a:rPr lang="en-US" sz="3200" dirty="0" err="1" smtClean="0">
                <a:solidFill>
                  <a:srgbClr val="FF0000"/>
                </a:solidFill>
              </a:rPr>
              <a:t>perezoso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50303</TotalTime>
  <Words>1032</Words>
  <Application>Microsoft Macintosh PowerPoint</Application>
  <PresentationFormat>On-screen Show (4:3)</PresentationFormat>
  <Paragraphs>314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Adj Agreement Día 1</vt:lpstr>
      <vt:lpstr>Adj Agreement Día 1</vt:lpstr>
      <vt:lpstr>Adj Agreement Día 1</vt:lpstr>
      <vt:lpstr>PowerPoint Presentation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Adj Agreement Día 1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`yq</cp:lastModifiedBy>
  <cp:revision>322</cp:revision>
  <dcterms:created xsi:type="dcterms:W3CDTF">2011-09-23T10:11:03Z</dcterms:created>
  <dcterms:modified xsi:type="dcterms:W3CDTF">2016-01-06T17:50:39Z</dcterms:modified>
</cp:coreProperties>
</file>